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sldIdLst>
    <p:sldId id="256" r:id="rId2"/>
    <p:sldId id="313" r:id="rId3"/>
    <p:sldId id="315" r:id="rId4"/>
    <p:sldId id="329" r:id="rId5"/>
    <p:sldId id="330" r:id="rId6"/>
    <p:sldId id="331" r:id="rId7"/>
    <p:sldId id="316" r:id="rId8"/>
    <p:sldId id="333" r:id="rId9"/>
    <p:sldId id="332" r:id="rId10"/>
    <p:sldId id="350" r:id="rId11"/>
    <p:sldId id="335" r:id="rId12"/>
    <p:sldId id="336" r:id="rId13"/>
    <p:sldId id="334" r:id="rId14"/>
    <p:sldId id="337" r:id="rId15"/>
    <p:sldId id="317" r:id="rId16"/>
    <p:sldId id="341" r:id="rId17"/>
    <p:sldId id="339" r:id="rId18"/>
    <p:sldId id="340" r:id="rId19"/>
    <p:sldId id="338" r:id="rId20"/>
    <p:sldId id="342" r:id="rId21"/>
    <p:sldId id="343" r:id="rId22"/>
    <p:sldId id="344" r:id="rId23"/>
    <p:sldId id="345" r:id="rId24"/>
    <p:sldId id="346" r:id="rId25"/>
    <p:sldId id="371" r:id="rId26"/>
    <p:sldId id="318" r:id="rId27"/>
    <p:sldId id="347" r:id="rId28"/>
    <p:sldId id="319" r:id="rId29"/>
    <p:sldId id="348" r:id="rId30"/>
    <p:sldId id="320" r:id="rId31"/>
    <p:sldId id="351" r:id="rId32"/>
    <p:sldId id="354" r:id="rId33"/>
    <p:sldId id="321" r:id="rId34"/>
    <p:sldId id="352" r:id="rId35"/>
    <p:sldId id="353" r:id="rId36"/>
    <p:sldId id="322" r:id="rId37"/>
    <p:sldId id="356" r:id="rId38"/>
    <p:sldId id="358" r:id="rId39"/>
    <p:sldId id="359" r:id="rId40"/>
    <p:sldId id="360" r:id="rId41"/>
    <p:sldId id="355" r:id="rId42"/>
    <p:sldId id="323" r:id="rId43"/>
    <p:sldId id="363" r:id="rId44"/>
    <p:sldId id="364" r:id="rId45"/>
    <p:sldId id="324" r:id="rId46"/>
    <p:sldId id="365" r:id="rId47"/>
    <p:sldId id="325" r:id="rId48"/>
    <p:sldId id="366" r:id="rId49"/>
    <p:sldId id="367" r:id="rId50"/>
    <p:sldId id="368" r:id="rId51"/>
    <p:sldId id="372" r:id="rId52"/>
    <p:sldId id="326" r:id="rId53"/>
    <p:sldId id="370" r:id="rId54"/>
    <p:sldId id="327" r:id="rId55"/>
    <p:sldId id="328" r:id="rId56"/>
    <p:sldId id="361"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6F37"/>
    <a:srgbClr val="0000FF"/>
    <a:srgbClr val="28724F"/>
    <a:srgbClr val="1D754D"/>
    <a:srgbClr val="12DE6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15" autoAdjust="0"/>
    <p:restoredTop sz="94660"/>
  </p:normalViewPr>
  <p:slideViewPr>
    <p:cSldViewPr>
      <p:cViewPr varScale="1">
        <p:scale>
          <a:sx n="43" d="100"/>
          <a:sy n="43" d="100"/>
        </p:scale>
        <p:origin x="-109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B9AF67C-A8AF-48E5-962B-8E6E383B9A0A}" type="datetimeFigureOut">
              <a:rPr lang="en-US"/>
              <a:pPr>
                <a:defRPr/>
              </a:pPr>
              <a:t>11/19/2012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43A5CB3-E272-42C3-9787-5BB8B81080B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9C25D9-5491-4AE1-B38C-8838B424654F}" type="slidenum">
              <a:rPr lang="en-US"/>
              <a:pPr>
                <a:defRPr/>
              </a:pPr>
              <a:t>10</a:t>
            </a:fld>
            <a:endParaRPr lang="en-US" dirty="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BFECA2A7-1B14-44D5-AD4A-14E292474182}" type="datetime1">
              <a:rPr lang="en-US" smtClean="0"/>
              <a:pPr>
                <a:defRPr/>
              </a:pPr>
              <a:t>11/19/2012</a:t>
            </a:fld>
            <a:endParaRPr lang="en-US" dirty="0"/>
          </a:p>
        </p:txBody>
      </p:sp>
      <p:sp>
        <p:nvSpPr>
          <p:cNvPr id="6" name="Footer Placeholder 4"/>
          <p:cNvSpPr>
            <a:spLocks noGrp="1"/>
          </p:cNvSpPr>
          <p:nvPr>
            <p:ph type="ftr" sz="quarter" idx="11"/>
          </p:nvPr>
        </p:nvSpPr>
        <p:spPr/>
        <p:txBody>
          <a:bodyPr/>
          <a:lstStyle>
            <a:lvl1pPr>
              <a:defRPr dirty="0"/>
            </a:lvl1pPr>
          </a:lstStyle>
          <a:p>
            <a:pPr>
              <a:defRPr/>
            </a:pPr>
            <a:r>
              <a:rPr lang="en-US" smtClean="0"/>
              <a:t>Copyright 2012 John Wiley &amp; Sons, Inc</a:t>
            </a:r>
            <a:endParaRPr lang="en-US"/>
          </a:p>
        </p:txBody>
      </p:sp>
      <p:sp>
        <p:nvSpPr>
          <p:cNvPr id="7" name="Slide Number Placeholder 5"/>
          <p:cNvSpPr>
            <a:spLocks noGrp="1"/>
          </p:cNvSpPr>
          <p:nvPr>
            <p:ph type="sldNum" sz="quarter" idx="12"/>
          </p:nvPr>
        </p:nvSpPr>
        <p:spPr/>
        <p:txBody>
          <a:bodyPr/>
          <a:lstStyle>
            <a:lvl1pPr>
              <a:defRPr dirty="0"/>
            </a:lvl1pPr>
          </a:lstStyle>
          <a:p>
            <a:pPr>
              <a:defRPr/>
            </a:pPr>
            <a:r>
              <a:rPr lang="en-US"/>
              <a:t>2-</a:t>
            </a:r>
            <a:fld id="{25E477CF-4341-4E79-94EC-2922626B4F4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B8C370-A3D8-477E-8548-2638F57EA271}" type="datetime1">
              <a:rPr lang="en-US" smtClean="0"/>
              <a:pPr>
                <a:defRPr/>
              </a:pPr>
              <a:t>11/19/2012</a:t>
            </a:fld>
            <a:endParaRPr lang="en-US" dirty="0"/>
          </a:p>
        </p:txBody>
      </p:sp>
      <p:sp>
        <p:nvSpPr>
          <p:cNvPr id="5" name="Footer Placeholder 4"/>
          <p:cNvSpPr>
            <a:spLocks noGrp="1"/>
          </p:cNvSpPr>
          <p:nvPr>
            <p:ph type="ftr" sz="quarter" idx="11"/>
          </p:nvPr>
        </p:nvSpPr>
        <p:spPr/>
        <p:txBody>
          <a:bodyPr/>
          <a:lstStyle>
            <a:lvl1pPr>
              <a:defRPr dirty="0"/>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0C4C8EE7-F782-4CE7-935D-353097E617F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08602F-46FB-4BB3-9090-389E709FB346}" type="datetime1">
              <a:rPr lang="en-US" smtClean="0"/>
              <a:pPr>
                <a:defRPr/>
              </a:pPr>
              <a:t>11/19/2012</a:t>
            </a:fld>
            <a:endParaRPr lang="en-US" dirty="0"/>
          </a:p>
        </p:txBody>
      </p:sp>
      <p:sp>
        <p:nvSpPr>
          <p:cNvPr id="5" name="Footer Placeholder 4"/>
          <p:cNvSpPr>
            <a:spLocks noGrp="1"/>
          </p:cNvSpPr>
          <p:nvPr>
            <p:ph type="ftr" sz="quarter" idx="11"/>
          </p:nvPr>
        </p:nvSpPr>
        <p:spPr/>
        <p:txBody>
          <a:bodyPr/>
          <a:lstStyle>
            <a:lvl1pPr>
              <a:defRPr dirty="0"/>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967BAE03-A748-407F-8ADD-2587CA60E8A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274638"/>
            <a:ext cx="8229600" cy="1143000"/>
          </a:xfrm>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63E3527-E728-482B-884B-00D40B87345F}" type="datetime1">
              <a:rPr lang="en-US" smtClean="0"/>
              <a:pPr>
                <a:defRPr/>
              </a:pPr>
              <a:t>11/19/2012</a:t>
            </a:fld>
            <a:endParaRPr lang="en-US" dirty="0"/>
          </a:p>
        </p:txBody>
      </p:sp>
      <p:sp>
        <p:nvSpPr>
          <p:cNvPr id="6" name="Footer Placeholder 4"/>
          <p:cNvSpPr>
            <a:spLocks noGrp="1"/>
          </p:cNvSpPr>
          <p:nvPr>
            <p:ph type="ftr" sz="quarter" idx="11"/>
          </p:nvPr>
        </p:nvSpPr>
        <p:spPr/>
        <p:txBody>
          <a:bodyPr/>
          <a:lstStyle>
            <a:lvl1pPr>
              <a:defRPr dirty="0"/>
            </a:lvl1pPr>
          </a:lstStyle>
          <a:p>
            <a:pPr>
              <a:defRPr/>
            </a:pPr>
            <a:r>
              <a:rPr lang="en-US" smtClean="0"/>
              <a:t>Copyright 2012 John Wiley &amp; Sons, Inc</a:t>
            </a:r>
            <a:endParaRPr lang="en-US"/>
          </a:p>
        </p:txBody>
      </p:sp>
      <p:sp>
        <p:nvSpPr>
          <p:cNvPr id="7" name="Slide Number Placeholder 5"/>
          <p:cNvSpPr>
            <a:spLocks noGrp="1"/>
          </p:cNvSpPr>
          <p:nvPr>
            <p:ph type="sldNum" sz="quarter" idx="12"/>
          </p:nvPr>
        </p:nvSpPr>
        <p:spPr/>
        <p:txBody>
          <a:bodyPr/>
          <a:lstStyle>
            <a:lvl1pPr>
              <a:defRPr dirty="0"/>
            </a:lvl1pPr>
          </a:lstStyle>
          <a:p>
            <a:pPr>
              <a:defRPr/>
            </a:pPr>
            <a:r>
              <a:rPr lang="en-US"/>
              <a:t>18-</a:t>
            </a:r>
            <a:fld id="{A0F0A35C-5097-4FC2-B867-10D143DFD7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ACC62A-397B-4970-8430-FFE3C8E89C1F}" type="datetime1">
              <a:rPr lang="en-US" smtClean="0"/>
              <a:pPr>
                <a:defRPr/>
              </a:pPr>
              <a:t>11/19/2012</a:t>
            </a:fld>
            <a:endParaRPr lang="en-US" dirty="0"/>
          </a:p>
        </p:txBody>
      </p:sp>
      <p:sp>
        <p:nvSpPr>
          <p:cNvPr id="5" name="Footer Placeholder 4"/>
          <p:cNvSpPr>
            <a:spLocks noGrp="1"/>
          </p:cNvSpPr>
          <p:nvPr>
            <p:ph type="ftr" sz="quarter" idx="11"/>
          </p:nvPr>
        </p:nvSpPr>
        <p:spPr/>
        <p:txBody>
          <a:bodyPr/>
          <a:lstStyle>
            <a:lvl1pPr>
              <a:defRPr dirty="0"/>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C15AC1DF-FD1D-4EE9-BDEA-09EF0020E2E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8DAF21F3-8F0A-40BD-B755-9EAEAB0A7969}" type="datetime1">
              <a:rPr lang="en-US" smtClean="0"/>
              <a:pPr>
                <a:defRPr/>
              </a:pPr>
              <a:t>11/19/2012</a:t>
            </a:fld>
            <a:endParaRPr lang="en-US" dirty="0"/>
          </a:p>
        </p:txBody>
      </p:sp>
      <p:sp>
        <p:nvSpPr>
          <p:cNvPr id="6" name="Footer Placeholder 5"/>
          <p:cNvSpPr>
            <a:spLocks noGrp="1"/>
          </p:cNvSpPr>
          <p:nvPr>
            <p:ph type="ftr" sz="quarter" idx="11"/>
          </p:nvPr>
        </p:nvSpPr>
        <p:spPr/>
        <p:txBody>
          <a:bodyPr/>
          <a:lstStyle>
            <a:lvl1pPr>
              <a:defRPr dirty="0"/>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5F9FD2ED-1055-438A-911D-A30445519C2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D247963-6F6F-4745-9E3D-B9E33F1EED18}" type="datetime1">
              <a:rPr lang="en-US" smtClean="0"/>
              <a:pPr>
                <a:defRPr/>
              </a:pPr>
              <a:t>11/19/2012</a:t>
            </a:fld>
            <a:endParaRPr lang="en-US" dirty="0"/>
          </a:p>
        </p:txBody>
      </p:sp>
      <p:sp>
        <p:nvSpPr>
          <p:cNvPr id="8" name="Footer Placeholder 7"/>
          <p:cNvSpPr>
            <a:spLocks noGrp="1"/>
          </p:cNvSpPr>
          <p:nvPr>
            <p:ph type="ftr" sz="quarter" idx="11"/>
          </p:nvPr>
        </p:nvSpPr>
        <p:spPr/>
        <p:txBody>
          <a:bodyPr/>
          <a:lstStyle>
            <a:lvl1pPr>
              <a:defRPr dirty="0"/>
            </a:lvl1pPr>
          </a:lstStyle>
          <a:p>
            <a:pPr>
              <a:defRPr/>
            </a:pPr>
            <a:r>
              <a:rPr lang="en-US" smtClean="0"/>
              <a:t>Copyright 2012 John Wiley &amp; Sons, Inc</a:t>
            </a:r>
            <a:endParaRPr lang="en-US"/>
          </a:p>
        </p:txBody>
      </p:sp>
      <p:sp>
        <p:nvSpPr>
          <p:cNvPr id="9" name="Slide Number Placeholder 8"/>
          <p:cNvSpPr>
            <a:spLocks noGrp="1"/>
          </p:cNvSpPr>
          <p:nvPr>
            <p:ph type="sldNum" sz="quarter" idx="12"/>
          </p:nvPr>
        </p:nvSpPr>
        <p:spPr/>
        <p:txBody>
          <a:bodyPr/>
          <a:lstStyle>
            <a:lvl1pPr>
              <a:defRPr/>
            </a:lvl1pPr>
          </a:lstStyle>
          <a:p>
            <a:pPr>
              <a:defRPr/>
            </a:pPr>
            <a:fld id="{09553406-5B80-4F01-840B-0F193E1B4D8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3E579DA2-38C9-4E62-B354-FA7A15E34A9D}" type="datetime1">
              <a:rPr lang="en-US" smtClean="0"/>
              <a:pPr>
                <a:defRPr/>
              </a:pPr>
              <a:t>11/19/2012</a:t>
            </a:fld>
            <a:endParaRPr lang="en-US" dirty="0"/>
          </a:p>
        </p:txBody>
      </p:sp>
      <p:sp>
        <p:nvSpPr>
          <p:cNvPr id="4" name="Footer Placeholder 3"/>
          <p:cNvSpPr>
            <a:spLocks noGrp="1"/>
          </p:cNvSpPr>
          <p:nvPr>
            <p:ph type="ftr" sz="quarter" idx="11"/>
          </p:nvPr>
        </p:nvSpPr>
        <p:spPr/>
        <p:txBody>
          <a:bodyPr/>
          <a:lstStyle>
            <a:lvl1pPr>
              <a:defRPr dirty="0"/>
            </a:lvl1p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lvl1pPr>
              <a:defRPr/>
            </a:lvl1pPr>
          </a:lstStyle>
          <a:p>
            <a:pPr>
              <a:defRPr/>
            </a:pPr>
            <a:fld id="{7C756ADB-1B9B-48B6-9CFD-BA10C3F74B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5BBEF98-5DF0-4C8D-8F3F-B8A5A42AE2DD}" type="datetime1">
              <a:rPr lang="en-US" smtClean="0"/>
              <a:pPr>
                <a:defRPr/>
              </a:pPr>
              <a:t>11/19/2012</a:t>
            </a:fld>
            <a:endParaRPr lang="en-US" dirty="0"/>
          </a:p>
        </p:txBody>
      </p:sp>
      <p:sp>
        <p:nvSpPr>
          <p:cNvPr id="3" name="Footer Placeholder 2"/>
          <p:cNvSpPr>
            <a:spLocks noGrp="1"/>
          </p:cNvSpPr>
          <p:nvPr>
            <p:ph type="ftr" sz="quarter" idx="11"/>
          </p:nvPr>
        </p:nvSpPr>
        <p:spPr/>
        <p:txBody>
          <a:bodyPr/>
          <a:lstStyle>
            <a:lvl1pPr>
              <a:defRPr dirty="0"/>
            </a:lvl1pPr>
          </a:lstStyle>
          <a:p>
            <a:pPr>
              <a:defRPr/>
            </a:pPr>
            <a:r>
              <a:rPr lang="en-US" smtClean="0"/>
              <a:t>Copyright 2012 John Wiley &amp; Sons, Inc</a:t>
            </a:r>
            <a:endParaRPr lang="en-US"/>
          </a:p>
        </p:txBody>
      </p:sp>
      <p:sp>
        <p:nvSpPr>
          <p:cNvPr id="4" name="Slide Number Placeholder 3"/>
          <p:cNvSpPr>
            <a:spLocks noGrp="1"/>
          </p:cNvSpPr>
          <p:nvPr>
            <p:ph type="sldNum" sz="quarter" idx="12"/>
          </p:nvPr>
        </p:nvSpPr>
        <p:spPr/>
        <p:txBody>
          <a:bodyPr/>
          <a:lstStyle>
            <a:lvl1pPr>
              <a:defRPr/>
            </a:lvl1pPr>
          </a:lstStyle>
          <a:p>
            <a:pPr>
              <a:defRPr/>
            </a:pPr>
            <a:fld id="{12EF9EDF-D757-42DB-977B-AACFC3C36EE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AB61EE6-CEBC-4156-8919-45004522D6A5}" type="datetime1">
              <a:rPr lang="en-US" smtClean="0"/>
              <a:pPr>
                <a:defRPr/>
              </a:pPr>
              <a:t>11/19/2012</a:t>
            </a:fld>
            <a:endParaRPr lang="en-US" dirty="0"/>
          </a:p>
        </p:txBody>
      </p:sp>
      <p:sp>
        <p:nvSpPr>
          <p:cNvPr id="6" name="Footer Placeholder 5"/>
          <p:cNvSpPr>
            <a:spLocks noGrp="1"/>
          </p:cNvSpPr>
          <p:nvPr>
            <p:ph type="ftr" sz="quarter" idx="11"/>
          </p:nvPr>
        </p:nvSpPr>
        <p:spPr/>
        <p:txBody>
          <a:bodyPr/>
          <a:lstStyle>
            <a:lvl1pPr>
              <a:defRPr dirty="0"/>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F9796552-0567-4C9D-A130-6D3E0CBE9E3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43CAACA-02F5-41FF-849F-81CDFCD45D6A}" type="datetime1">
              <a:rPr lang="en-US" smtClean="0"/>
              <a:pPr>
                <a:defRPr/>
              </a:pPr>
              <a:t>11/19/2012</a:t>
            </a:fld>
            <a:endParaRPr lang="en-US" dirty="0"/>
          </a:p>
        </p:txBody>
      </p:sp>
      <p:sp>
        <p:nvSpPr>
          <p:cNvPr id="6" name="Footer Placeholder 5"/>
          <p:cNvSpPr>
            <a:spLocks noGrp="1"/>
          </p:cNvSpPr>
          <p:nvPr>
            <p:ph type="ftr" sz="quarter" idx="11"/>
          </p:nvPr>
        </p:nvSpPr>
        <p:spPr/>
        <p:txBody>
          <a:bodyPr/>
          <a:lstStyle>
            <a:lvl1pPr>
              <a:defRPr dirty="0"/>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F5BE7756-C3D8-4380-922A-51FED566551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459" name="Title Placeholder 1"/>
          <p:cNvSpPr>
            <a:spLocks noGrp="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6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4662E65-6CD0-445E-8E88-B4BBCDA87DD7}" type="datetime1">
              <a:rPr lang="en-US" smtClean="0"/>
              <a:pPr>
                <a:defRPr/>
              </a:pPr>
              <a:t>11/19/2012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tx1">
                    <a:tint val="75000"/>
                  </a:schemeClr>
                </a:solidFill>
                <a:latin typeface="+mn-lt"/>
              </a:defRPr>
            </a:lvl1pPr>
          </a:lstStyle>
          <a:p>
            <a:pPr>
              <a:defRPr/>
            </a:pPr>
            <a:r>
              <a:rPr lang="en-US"/>
              <a:t>18-</a:t>
            </a:r>
            <a:fld id="{678A54AC-4208-4940-9DF2-42B6778633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3600" b="1" kern="1200">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Font typeface="Arial" pitchFamily="34" charset="0"/>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52.xml"/><Relationship Id="rId3" Type="http://schemas.openxmlformats.org/officeDocument/2006/relationships/slide" Target="slide7.xml"/><Relationship Id="rId7" Type="http://schemas.openxmlformats.org/officeDocument/2006/relationships/slide" Target="slide30.xml"/><Relationship Id="rId12" Type="http://schemas.openxmlformats.org/officeDocument/2006/relationships/slide" Target="slide4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45.xml"/><Relationship Id="rId5" Type="http://schemas.openxmlformats.org/officeDocument/2006/relationships/slide" Target="slide26.xml"/><Relationship Id="rId15" Type="http://schemas.openxmlformats.org/officeDocument/2006/relationships/slide" Target="slide55.xml"/><Relationship Id="rId10" Type="http://schemas.openxmlformats.org/officeDocument/2006/relationships/slide" Target="slide42.xml"/><Relationship Id="rId4" Type="http://schemas.openxmlformats.org/officeDocument/2006/relationships/slide" Target="slide15.xml"/><Relationship Id="rId9" Type="http://schemas.openxmlformats.org/officeDocument/2006/relationships/slide" Target="slide36.xml"/><Relationship Id="rId14" Type="http://schemas.openxmlformats.org/officeDocument/2006/relationships/slide" Target="slide5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28.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31.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41425"/>
          </a:xfrm>
        </p:spPr>
        <p:txBody>
          <a:bodyPr rtlCol="0">
            <a:normAutofit/>
          </a:bodyPr>
          <a:lstStyle/>
          <a:p>
            <a:pPr eaLnBrk="1" fontAlgn="auto" hangingPunct="1">
              <a:spcAft>
                <a:spcPts val="0"/>
              </a:spcAft>
              <a:defRPr/>
            </a:pPr>
            <a:r>
              <a:rPr lang="en-US" sz="6000" dirty="0" smtClean="0">
                <a:solidFill>
                  <a:schemeClr val="tx2">
                    <a:lumMod val="75000"/>
                  </a:schemeClr>
                </a:solidFill>
                <a:latin typeface="Britannic Bold" pitchFamily="34" charset="0"/>
              </a:rPr>
              <a:t>Chapter 18</a:t>
            </a:r>
            <a:endParaRPr lang="en-US" sz="6000" dirty="0">
              <a:solidFill>
                <a:schemeClr val="tx2">
                  <a:lumMod val="75000"/>
                </a:schemeClr>
              </a:solidFill>
              <a:latin typeface="Britannic Bold" pitchFamily="34" charset="0"/>
            </a:endParaRPr>
          </a:p>
        </p:txBody>
      </p:sp>
      <p:sp>
        <p:nvSpPr>
          <p:cNvPr id="3" name="Subtitle 2"/>
          <p:cNvSpPr>
            <a:spLocks noGrp="1"/>
          </p:cNvSpPr>
          <p:nvPr>
            <p:ph type="subTitle" idx="1"/>
          </p:nvPr>
        </p:nvSpPr>
        <p:spPr>
          <a:xfrm>
            <a:off x="1524000" y="5638800"/>
            <a:ext cx="6400800" cy="1219200"/>
          </a:xfrm>
        </p:spPr>
        <p:txBody>
          <a:bodyPr rtlCol="0">
            <a:normAutofit/>
          </a:bodyPr>
          <a:lstStyle/>
          <a:p>
            <a:pPr eaLnBrk="1" fontAlgn="auto" hangingPunct="1">
              <a:spcAft>
                <a:spcPts val="0"/>
              </a:spcAft>
              <a:defRPr/>
            </a:pPr>
            <a:r>
              <a:rPr lang="en-US" sz="2000" dirty="0" smtClean="0">
                <a:solidFill>
                  <a:schemeClr val="tx2">
                    <a:lumMod val="75000"/>
                  </a:schemeClr>
                </a:solidFill>
              </a:rPr>
              <a:t>Introduction to General, Organic, and Biochemistry 10e</a:t>
            </a:r>
          </a:p>
          <a:p>
            <a:pPr eaLnBrk="1" fontAlgn="auto" hangingPunct="1">
              <a:spcAft>
                <a:spcPts val="0"/>
              </a:spcAft>
              <a:defRPr/>
            </a:pPr>
            <a:r>
              <a:rPr lang="en-US" sz="2000" dirty="0" smtClean="0">
                <a:solidFill>
                  <a:schemeClr val="tx2">
                    <a:lumMod val="75000"/>
                  </a:schemeClr>
                </a:solidFill>
              </a:rPr>
              <a:t>John Wiley &amp; Sons, Inc</a:t>
            </a:r>
          </a:p>
          <a:p>
            <a:pPr eaLnBrk="1" fontAlgn="auto" hangingPunct="1">
              <a:spcAft>
                <a:spcPts val="0"/>
              </a:spcAft>
              <a:defRPr/>
            </a:pPr>
            <a:r>
              <a:rPr lang="en-US" sz="2000" dirty="0" smtClean="0">
                <a:solidFill>
                  <a:schemeClr val="tx2">
                    <a:lumMod val="75000"/>
                  </a:schemeClr>
                </a:solidFill>
              </a:rPr>
              <a:t>Morris Hein, Scott Pattison, and Susan Arena</a:t>
            </a:r>
          </a:p>
        </p:txBody>
      </p:sp>
      <p:sp>
        <p:nvSpPr>
          <p:cNvPr id="6" name="TextBox 5"/>
          <p:cNvSpPr txBox="1"/>
          <p:nvPr/>
        </p:nvSpPr>
        <p:spPr>
          <a:xfrm>
            <a:off x="609600" y="1600200"/>
            <a:ext cx="8001000" cy="769938"/>
          </a:xfrm>
          <a:prstGeom prst="rect">
            <a:avLst/>
          </a:prstGeom>
          <a:noFill/>
        </p:spPr>
        <p:txBody>
          <a:bodyPr>
            <a:spAutoFit/>
          </a:bodyPr>
          <a:lstStyle/>
          <a:p>
            <a:pPr algn="ctr" fontAlgn="auto">
              <a:spcBef>
                <a:spcPts val="0"/>
              </a:spcBef>
              <a:spcAft>
                <a:spcPts val="0"/>
              </a:spcAft>
              <a:defRPr/>
            </a:pPr>
            <a:r>
              <a:rPr lang="en-US" sz="4400" b="1" dirty="0">
                <a:solidFill>
                  <a:schemeClr val="tx2">
                    <a:lumMod val="75000"/>
                  </a:schemeClr>
                </a:solidFill>
                <a:latin typeface="+mj-lt"/>
              </a:rPr>
              <a:t>Nuclear Chemistry</a:t>
            </a:r>
          </a:p>
        </p:txBody>
      </p:sp>
      <p:pic>
        <p:nvPicPr>
          <p:cNvPr id="31751" name="Picture 7"/>
          <p:cNvPicPr>
            <a:picLocks noChangeAspect="1" noChangeArrowheads="1"/>
          </p:cNvPicPr>
          <p:nvPr/>
        </p:nvPicPr>
        <p:blipFill>
          <a:blip r:embed="rId2" cstate="print"/>
          <a:srcRect/>
          <a:stretch>
            <a:fillRect/>
          </a:stretch>
        </p:blipFill>
        <p:spPr bwMode="auto">
          <a:xfrm>
            <a:off x="3048000" y="2362956"/>
            <a:ext cx="5715000" cy="3275844"/>
          </a:xfrm>
          <a:prstGeom prst="rect">
            <a:avLst/>
          </a:prstGeom>
          <a:noFill/>
          <a:ln w="9525">
            <a:noFill/>
            <a:miter lim="800000"/>
            <a:headEnd/>
            <a:tailEnd/>
          </a:ln>
        </p:spPr>
      </p:pic>
      <p:sp>
        <p:nvSpPr>
          <p:cNvPr id="8" name="Rectangle 7"/>
          <p:cNvSpPr/>
          <p:nvPr/>
        </p:nvSpPr>
        <p:spPr>
          <a:xfrm flipH="1">
            <a:off x="76200" y="2743200"/>
            <a:ext cx="2819400" cy="2308324"/>
          </a:xfrm>
          <a:prstGeom prst="rect">
            <a:avLst/>
          </a:prstGeom>
        </p:spPr>
        <p:txBody>
          <a:bodyPr wrap="square">
            <a:spAutoFit/>
          </a:bodyPr>
          <a:lstStyle/>
          <a:p>
            <a:r>
              <a:rPr lang="en-US" b="1" dirty="0" smtClean="0">
                <a:solidFill>
                  <a:schemeClr val="accent2"/>
                </a:solidFill>
              </a:rPr>
              <a:t>The energy of the sun comes from nuclear reactions.  Solar flares are an indication of fusion reactions occurring at a temperature of millions of degrees.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r>
              <a:rPr lang="en-US" smtClean="0"/>
              <a:t>Half-Life of C-14</a:t>
            </a:r>
          </a:p>
        </p:txBody>
      </p:sp>
      <p:sp>
        <p:nvSpPr>
          <p:cNvPr id="3077" name="Rectangle 3"/>
          <p:cNvSpPr>
            <a:spLocks noGrp="1" noChangeArrowheads="1"/>
          </p:cNvSpPr>
          <p:nvPr>
            <p:ph type="body" idx="1"/>
          </p:nvPr>
        </p:nvSpPr>
        <p:spPr>
          <a:xfrm>
            <a:off x="457200" y="1524000"/>
            <a:ext cx="8229600" cy="4495800"/>
          </a:xfrm>
        </p:spPr>
        <p:txBody>
          <a:bodyPr/>
          <a:lstStyle/>
          <a:p>
            <a:r>
              <a:rPr lang="en-US" sz="2400" smtClean="0"/>
              <a:t>The relative amount of radioactive carbon-14 is stable in living organisms, but the amount decreases after the organisms death. How many half-lives must elapse so that less than 1.0% of the radioactivity remains? </a:t>
            </a:r>
          </a:p>
        </p:txBody>
      </p:sp>
      <p:graphicFrame>
        <p:nvGraphicFramePr>
          <p:cNvPr id="65540" name="Object 2"/>
          <p:cNvGraphicFramePr>
            <a:graphicFrameLocks noChangeAspect="1"/>
          </p:cNvGraphicFramePr>
          <p:nvPr/>
        </p:nvGraphicFramePr>
        <p:xfrm>
          <a:off x="1600200" y="4033838"/>
          <a:ext cx="5308600" cy="811212"/>
        </p:xfrm>
        <a:graphic>
          <a:graphicData uri="http://schemas.openxmlformats.org/presentationml/2006/ole">
            <p:oleObj spid="_x0000_s3074" name="Equation" r:id="rId4" imgW="2577960" imgH="393480" progId="">
              <p:embed/>
            </p:oleObj>
          </a:graphicData>
        </a:graphic>
      </p:graphicFrame>
      <p:graphicFrame>
        <p:nvGraphicFramePr>
          <p:cNvPr id="65541" name="Object 3"/>
          <p:cNvGraphicFramePr>
            <a:graphicFrameLocks noChangeAspect="1"/>
          </p:cNvGraphicFramePr>
          <p:nvPr/>
        </p:nvGraphicFramePr>
        <p:xfrm>
          <a:off x="1828800" y="3119438"/>
          <a:ext cx="4679950" cy="811212"/>
        </p:xfrm>
        <a:graphic>
          <a:graphicData uri="http://schemas.openxmlformats.org/presentationml/2006/ole">
            <p:oleObj spid="_x0000_s3075" name="Equation" r:id="rId5" imgW="2273040" imgH="393480" progId="">
              <p:embed/>
            </p:oleObj>
          </a:graphicData>
        </a:graphic>
      </p:graphicFrame>
      <p:sp>
        <p:nvSpPr>
          <p:cNvPr id="65542" name="Text Box 6"/>
          <p:cNvSpPr txBox="1">
            <a:spLocks noChangeArrowheads="1"/>
          </p:cNvSpPr>
          <p:nvPr/>
        </p:nvSpPr>
        <p:spPr bwMode="auto">
          <a:xfrm>
            <a:off x="1279525" y="4987925"/>
            <a:ext cx="6142038" cy="830263"/>
          </a:xfrm>
          <a:prstGeom prst="rect">
            <a:avLst/>
          </a:prstGeom>
          <a:noFill/>
          <a:ln w="9525">
            <a:noFill/>
            <a:miter lim="800000"/>
            <a:headEnd/>
            <a:tailEnd/>
          </a:ln>
          <a:effectLst/>
        </p:spPr>
        <p:txBody>
          <a:bodyPr wrap="none">
            <a:spAutoFit/>
          </a:bodyPr>
          <a:lstStyle/>
          <a:p>
            <a:pPr>
              <a:defRPr/>
            </a:pPr>
            <a:r>
              <a:rPr lang="en-US" sz="2400" dirty="0">
                <a:latin typeface="+mn-lt"/>
              </a:rPr>
              <a:t>It takes almost 7 half-lives to get below 1.0%.</a:t>
            </a:r>
          </a:p>
          <a:p>
            <a:pPr>
              <a:defRPr/>
            </a:pPr>
            <a:r>
              <a:rPr lang="en-US" sz="2400" dirty="0">
                <a:latin typeface="+mn-lt"/>
              </a:rPr>
              <a:t>t</a:t>
            </a:r>
            <a:r>
              <a:rPr lang="en-US" sz="2400" baseline="-25000" dirty="0">
                <a:latin typeface="+mn-lt"/>
              </a:rPr>
              <a:t>½</a:t>
            </a:r>
            <a:r>
              <a:rPr lang="en-US" sz="2400" dirty="0">
                <a:latin typeface="+mn-lt"/>
              </a:rPr>
              <a:t> = 5730 years How many years is 7 half-lives?</a:t>
            </a:r>
          </a:p>
        </p:txBody>
      </p:sp>
      <p:sp>
        <p:nvSpPr>
          <p:cNvPr id="65543" name="Text Box 7"/>
          <p:cNvSpPr txBox="1">
            <a:spLocks noChangeArrowheads="1"/>
          </p:cNvSpPr>
          <p:nvPr/>
        </p:nvSpPr>
        <p:spPr bwMode="auto">
          <a:xfrm>
            <a:off x="1066800" y="5938838"/>
            <a:ext cx="7620000" cy="461962"/>
          </a:xfrm>
          <a:prstGeom prst="rect">
            <a:avLst/>
          </a:prstGeom>
          <a:noFill/>
          <a:ln w="9525">
            <a:noFill/>
            <a:miter lim="800000"/>
            <a:headEnd/>
            <a:tailEnd/>
          </a:ln>
          <a:effectLst/>
        </p:spPr>
        <p:txBody>
          <a:bodyPr>
            <a:spAutoFit/>
          </a:bodyPr>
          <a:lstStyle/>
          <a:p>
            <a:pPr>
              <a:defRPr/>
            </a:pPr>
            <a:r>
              <a:rPr lang="en-US" sz="2400" dirty="0">
                <a:latin typeface="+mn-lt"/>
              </a:rPr>
              <a:t>5730 years/half-life x 7 half-lives = </a:t>
            </a:r>
            <a:r>
              <a:rPr lang="en-US" sz="2400" b="1" dirty="0">
                <a:solidFill>
                  <a:schemeClr val="accent1"/>
                </a:solidFill>
                <a:latin typeface="+mn-lt"/>
              </a:rPr>
              <a:t>over 40,000 years!</a:t>
            </a:r>
          </a:p>
        </p:txBody>
      </p:sp>
      <p:sp>
        <p:nvSpPr>
          <p:cNvPr id="8"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p:bldP spid="655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 4.0 g sample of Ra-226 decays to 1.0 g. If the half-life of Ra-226 is 1620 years, how much time has elapsed?  </a:t>
            </a:r>
          </a:p>
          <a:p>
            <a:pPr marL="514350" indent="-514350">
              <a:buFont typeface="+mj-lt"/>
              <a:buAutoNum type="alphaLcPeriod"/>
              <a:defRPr/>
            </a:pPr>
            <a:r>
              <a:rPr lang="en-US" dirty="0" smtClean="0"/>
              <a:t>540 years</a:t>
            </a:r>
          </a:p>
          <a:p>
            <a:pPr marL="514350" indent="-514350">
              <a:buFont typeface="+mj-lt"/>
              <a:buAutoNum type="alphaLcPeriod"/>
              <a:defRPr/>
            </a:pPr>
            <a:r>
              <a:rPr lang="en-US" dirty="0" smtClean="0"/>
              <a:t>810 years</a:t>
            </a:r>
          </a:p>
          <a:p>
            <a:pPr marL="514350" indent="-514350">
              <a:buFont typeface="+mj-lt"/>
              <a:buAutoNum type="alphaLcPeriod"/>
              <a:defRPr/>
            </a:pPr>
            <a:r>
              <a:rPr lang="en-US" dirty="0" smtClean="0"/>
              <a:t>3240 years</a:t>
            </a:r>
          </a:p>
          <a:p>
            <a:pPr marL="514350" indent="-514350">
              <a:buFont typeface="+mj-lt"/>
              <a:buAutoNum type="alphaLcPeriod"/>
              <a:defRPr/>
            </a:pPr>
            <a:r>
              <a:rPr lang="en-US" dirty="0" smtClean="0"/>
              <a:t>4860 years</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The half-life of Au-198 is 2.7 days.  What mass of Au-198 will remain unchanged if a 12.0 g sample decays for 13.5 days?</a:t>
            </a:r>
          </a:p>
          <a:p>
            <a:pPr marL="514350" indent="-514350">
              <a:buFont typeface="+mj-lt"/>
              <a:buAutoNum type="alphaLcPeriod"/>
              <a:defRPr/>
            </a:pPr>
            <a:r>
              <a:rPr lang="en-US" dirty="0" smtClean="0"/>
              <a:t>12.0 g</a:t>
            </a:r>
          </a:p>
          <a:p>
            <a:pPr marL="514350" indent="-514350">
              <a:buFont typeface="+mj-lt"/>
              <a:buAutoNum type="alphaLcPeriod"/>
              <a:defRPr/>
            </a:pPr>
            <a:r>
              <a:rPr lang="en-US" dirty="0" smtClean="0"/>
              <a:t>0.750 g</a:t>
            </a:r>
          </a:p>
          <a:p>
            <a:pPr marL="514350" indent="-514350">
              <a:buFont typeface="+mj-lt"/>
              <a:buAutoNum type="alphaLcPeriod"/>
              <a:defRPr/>
            </a:pPr>
            <a:r>
              <a:rPr lang="en-US" dirty="0" smtClean="0"/>
              <a:t>384 g</a:t>
            </a:r>
          </a:p>
          <a:p>
            <a:pPr marL="514350" indent="-514350">
              <a:buFont typeface="+mj-lt"/>
              <a:buAutoNum type="alphaLcPeriod"/>
              <a:defRPr/>
            </a:pPr>
            <a:r>
              <a:rPr lang="en-US" dirty="0" smtClean="0"/>
              <a:t>0.375 g</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As the temperature of a solid radioisotope increases, its half-life</a:t>
            </a:r>
          </a:p>
          <a:p>
            <a:pPr marL="514350" indent="-514350">
              <a:buFont typeface="+mj-lt"/>
              <a:buAutoNum type="alphaLcPeriod"/>
              <a:defRPr/>
            </a:pPr>
            <a:r>
              <a:rPr lang="en-US" dirty="0" smtClean="0"/>
              <a:t>Increases</a:t>
            </a:r>
          </a:p>
          <a:p>
            <a:pPr marL="514350" indent="-514350">
              <a:buFont typeface="+mj-lt"/>
              <a:buAutoNum type="alphaLcPeriod"/>
              <a:defRPr/>
            </a:pPr>
            <a:r>
              <a:rPr lang="en-US" dirty="0" smtClean="0"/>
              <a:t>Decreases</a:t>
            </a:r>
          </a:p>
          <a:p>
            <a:pPr marL="514350" indent="-514350">
              <a:buFont typeface="+mj-lt"/>
              <a:buAutoNum type="alphaLcPeriod"/>
              <a:defRPr/>
            </a:pPr>
            <a:r>
              <a:rPr lang="en-US" dirty="0" smtClean="0"/>
              <a:t>Remains the same</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Stable Neutron to Proton Ratio</a:t>
            </a:r>
          </a:p>
        </p:txBody>
      </p:sp>
      <p:sp>
        <p:nvSpPr>
          <p:cNvPr id="3" name="Content Placeholder 2"/>
          <p:cNvSpPr>
            <a:spLocks noGrp="1"/>
          </p:cNvSpPr>
          <p:nvPr>
            <p:ph idx="1"/>
          </p:nvPr>
        </p:nvSpPr>
        <p:spPr>
          <a:xfrm>
            <a:off x="304800" y="1600200"/>
            <a:ext cx="8839200" cy="4525963"/>
          </a:xfrm>
        </p:spPr>
        <p:txBody>
          <a:bodyPr/>
          <a:lstStyle/>
          <a:p>
            <a:r>
              <a:rPr lang="en-US" smtClean="0"/>
              <a:t>Radioactivity is the result of an unstable ratio of neutrons to protons in the nucleus.</a:t>
            </a:r>
          </a:p>
          <a:p>
            <a:r>
              <a:rPr lang="en-US" smtClean="0"/>
              <a:t>Elements 1-20 are stable with 1 to 1 neutron to proton ratio.</a:t>
            </a:r>
          </a:p>
          <a:p>
            <a:r>
              <a:rPr lang="en-US" smtClean="0"/>
              <a:t>In elements 21-83, the ratio of neutrons to protons needed gradually increases, until there is a 1.5 to 1 neutron to proton ratio in a stable isotope of Bi (83).</a:t>
            </a:r>
          </a:p>
          <a:p>
            <a:r>
              <a:rPr lang="en-US" smtClean="0"/>
              <a:t>If the neutron to proton ratio is too high or too low, the nucleus emits particles to achieve a more stable nucleus.</a:t>
            </a:r>
          </a:p>
          <a:p>
            <a:r>
              <a:rPr lang="en-US" smtClean="0"/>
              <a:t>All elements after 83 are radioactive.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p:cNvSpPr>
            <a:spLocks noGrp="1"/>
          </p:cNvSpPr>
          <p:nvPr>
            <p:ph type="title"/>
          </p:nvPr>
        </p:nvSpPr>
        <p:spPr/>
        <p:txBody>
          <a:bodyPr/>
          <a:lstStyle/>
          <a:p>
            <a:r>
              <a:rPr lang="en-US" smtClean="0"/>
              <a:t>Alpha, Beta and Gamma Rays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103" name="Picture 3"/>
          <p:cNvPicPr>
            <a:picLocks noChangeAspect="1" noChangeArrowheads="1"/>
          </p:cNvPicPr>
          <p:nvPr/>
        </p:nvPicPr>
        <p:blipFill>
          <a:blip r:embed="rId3" cstate="print"/>
          <a:srcRect/>
          <a:stretch>
            <a:fillRect/>
          </a:stretch>
        </p:blipFill>
        <p:spPr bwMode="auto">
          <a:xfrm>
            <a:off x="228600" y="1612900"/>
            <a:ext cx="3810000" cy="3632200"/>
          </a:xfrm>
          <a:prstGeom prst="rect">
            <a:avLst/>
          </a:prstGeom>
          <a:noFill/>
          <a:ln w="9525">
            <a:noFill/>
            <a:miter lim="800000"/>
            <a:headEnd/>
            <a:tailEnd/>
          </a:ln>
        </p:spPr>
      </p:pic>
      <p:pic>
        <p:nvPicPr>
          <p:cNvPr id="4104" name="Picture 2"/>
          <p:cNvPicPr>
            <a:picLocks noChangeAspect="1" noChangeArrowheads="1"/>
          </p:cNvPicPr>
          <p:nvPr/>
        </p:nvPicPr>
        <p:blipFill>
          <a:blip r:embed="rId4" cstate="print"/>
          <a:srcRect/>
          <a:stretch>
            <a:fillRect/>
          </a:stretch>
        </p:blipFill>
        <p:spPr bwMode="auto">
          <a:xfrm>
            <a:off x="3911600" y="1524000"/>
            <a:ext cx="5041900" cy="3962400"/>
          </a:xfrm>
          <a:prstGeom prst="rect">
            <a:avLst/>
          </a:prstGeom>
          <a:noFill/>
          <a:ln w="9525">
            <a:noFill/>
            <a:miter lim="800000"/>
            <a:headEnd/>
            <a:tailEnd/>
          </a:ln>
        </p:spPr>
      </p:pic>
      <p:graphicFrame>
        <p:nvGraphicFramePr>
          <p:cNvPr id="4098" name="Object 4"/>
          <p:cNvGraphicFramePr>
            <a:graphicFrameLocks noChangeAspect="1"/>
          </p:cNvGraphicFramePr>
          <p:nvPr/>
        </p:nvGraphicFramePr>
        <p:xfrm>
          <a:off x="5715000" y="5334000"/>
          <a:ext cx="2809875" cy="452438"/>
        </p:xfrm>
        <a:graphic>
          <a:graphicData uri="http://schemas.openxmlformats.org/presentationml/2006/ole">
            <p:oleObj spid="_x0000_s4098" name="Equation" r:id="rId5" imgW="1498320" imgH="241200" progId="">
              <p:embed/>
            </p:oleObj>
          </a:graphicData>
        </a:graphic>
      </p:graphicFrame>
      <p:graphicFrame>
        <p:nvGraphicFramePr>
          <p:cNvPr id="4099" name="Object 5"/>
          <p:cNvGraphicFramePr>
            <a:graphicFrameLocks noChangeAspect="1"/>
          </p:cNvGraphicFramePr>
          <p:nvPr/>
        </p:nvGraphicFramePr>
        <p:xfrm>
          <a:off x="4876800" y="1905000"/>
          <a:ext cx="2452688" cy="452438"/>
        </p:xfrm>
        <a:graphic>
          <a:graphicData uri="http://schemas.openxmlformats.org/presentationml/2006/ole">
            <p:oleObj spid="_x0000_s4099" name="Equation" r:id="rId6" imgW="1307880" imgH="241200" progId="">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itle 1"/>
          <p:cNvSpPr>
            <a:spLocks noGrp="1"/>
          </p:cNvSpPr>
          <p:nvPr>
            <p:ph type="title"/>
          </p:nvPr>
        </p:nvSpPr>
        <p:spPr/>
        <p:txBody>
          <a:bodyPr/>
          <a:lstStyle/>
          <a:p>
            <a:r>
              <a:rPr lang="en-US" smtClean="0"/>
              <a:t>Alpha Particles</a:t>
            </a:r>
          </a:p>
        </p:txBody>
      </p:sp>
      <p:sp>
        <p:nvSpPr>
          <p:cNvPr id="3" name="Content Placeholder 2"/>
          <p:cNvSpPr>
            <a:spLocks noGrp="1"/>
          </p:cNvSpPr>
          <p:nvPr>
            <p:ph idx="1"/>
          </p:nvPr>
        </p:nvSpPr>
        <p:spPr/>
        <p:txBody>
          <a:bodyPr/>
          <a:lstStyle/>
          <a:p>
            <a:r>
              <a:rPr lang="en-US" b="1" smtClean="0"/>
              <a:t>Alpha particles</a:t>
            </a:r>
            <a:r>
              <a:rPr lang="en-US" smtClean="0"/>
              <a:t> (</a:t>
            </a:r>
            <a:r>
              <a:rPr lang="en-US" smtClean="0">
                <a:sym typeface="MT Symbol" pitchFamily="82" charset="2"/>
              </a:rPr>
              <a:t></a:t>
            </a:r>
            <a:r>
              <a:rPr lang="en-US" smtClean="0"/>
              <a:t>) consist of 2 protons and 2 neutrons, with a mass of 4 amu and a charge of +2.</a:t>
            </a:r>
          </a:p>
          <a:p>
            <a:r>
              <a:rPr lang="en-US" smtClean="0"/>
              <a:t>Loss of an alpha particle from the nucleus results in</a:t>
            </a:r>
          </a:p>
          <a:p>
            <a:r>
              <a:rPr lang="en-US" smtClean="0"/>
              <a:t>	a loss of 4 in the mass number (A)</a:t>
            </a:r>
          </a:p>
          <a:p>
            <a:r>
              <a:rPr lang="en-US" smtClean="0"/>
              <a:t>	a loss of 2 in the atomic number (Z)</a:t>
            </a:r>
          </a:p>
          <a:p>
            <a:r>
              <a:rPr lang="en-US" smtClean="0"/>
              <a:t>The alpha decay of U-238 can be written two ways: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5122" name="Object 2"/>
          <p:cNvGraphicFramePr>
            <a:graphicFrameLocks noChangeAspect="1"/>
          </p:cNvGraphicFramePr>
          <p:nvPr/>
        </p:nvGraphicFramePr>
        <p:xfrm>
          <a:off x="6486525" y="457200"/>
          <a:ext cx="1593850" cy="777875"/>
        </p:xfrm>
        <a:graphic>
          <a:graphicData uri="http://schemas.openxmlformats.org/presentationml/2006/ole">
            <p:oleObj spid="_x0000_s5122" name="Equation" r:id="rId3" imgW="520560" imgH="253800" progId="">
              <p:embed/>
            </p:oleObj>
          </a:graphicData>
        </a:graphic>
      </p:graphicFrame>
      <p:graphicFrame>
        <p:nvGraphicFramePr>
          <p:cNvPr id="35843" name="Object 3"/>
          <p:cNvGraphicFramePr>
            <a:graphicFrameLocks noChangeAspect="1"/>
          </p:cNvGraphicFramePr>
          <p:nvPr/>
        </p:nvGraphicFramePr>
        <p:xfrm>
          <a:off x="533400" y="4802188"/>
          <a:ext cx="3340100" cy="684212"/>
        </p:xfrm>
        <a:graphic>
          <a:graphicData uri="http://schemas.openxmlformats.org/presentationml/2006/ole">
            <p:oleObj spid="_x0000_s5123" name="Equation" r:id="rId4" imgW="1180800" imgH="241200" progId="">
              <p:embed/>
            </p:oleObj>
          </a:graphicData>
        </a:graphic>
      </p:graphicFrame>
      <p:graphicFrame>
        <p:nvGraphicFramePr>
          <p:cNvPr id="35844" name="Object 4"/>
          <p:cNvGraphicFramePr>
            <a:graphicFrameLocks noChangeAspect="1"/>
          </p:cNvGraphicFramePr>
          <p:nvPr/>
        </p:nvGraphicFramePr>
        <p:xfrm>
          <a:off x="5029200" y="4802188"/>
          <a:ext cx="3843338" cy="684212"/>
        </p:xfrm>
        <a:graphic>
          <a:graphicData uri="http://schemas.openxmlformats.org/presentationml/2006/ole">
            <p:oleObj spid="_x0000_s5124" name="Equation" r:id="rId5" imgW="1358640" imgH="241200" progId="">
              <p:embed/>
            </p:oleObj>
          </a:graphicData>
        </a:graphic>
      </p:graphicFrame>
      <p:sp>
        <p:nvSpPr>
          <p:cNvPr id="9" name="TextBox 8"/>
          <p:cNvSpPr txBox="1"/>
          <p:nvPr/>
        </p:nvSpPr>
        <p:spPr>
          <a:xfrm>
            <a:off x="4191000" y="4800600"/>
            <a:ext cx="484188" cy="523875"/>
          </a:xfrm>
          <a:prstGeom prst="rect">
            <a:avLst/>
          </a:prstGeom>
          <a:noFill/>
        </p:spPr>
        <p:txBody>
          <a:bodyPr wrap="none">
            <a:spAutoFit/>
          </a:bodyPr>
          <a:lstStyle/>
          <a:p>
            <a:pPr>
              <a:defRPr/>
            </a:pPr>
            <a:r>
              <a:rPr lang="en-US" sz="2800" dirty="0">
                <a:latin typeface="+mn-lt"/>
              </a:rPr>
              <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Balancing Nuclear Equations</a:t>
            </a:r>
          </a:p>
        </p:txBody>
      </p:sp>
      <p:sp>
        <p:nvSpPr>
          <p:cNvPr id="43011" name="Content Placeholder 2"/>
          <p:cNvSpPr>
            <a:spLocks noGrp="1"/>
          </p:cNvSpPr>
          <p:nvPr>
            <p:ph idx="1"/>
          </p:nvPr>
        </p:nvSpPr>
        <p:spPr/>
        <p:txBody>
          <a:bodyPr/>
          <a:lstStyle/>
          <a:p>
            <a:r>
              <a:rPr lang="en-US" b="1" smtClean="0"/>
              <a:t>Balance mass </a:t>
            </a:r>
            <a:r>
              <a:rPr lang="en-US" smtClean="0"/>
              <a:t>– sum of mass numbers of products must equal sum of mass numbers of reactants</a:t>
            </a:r>
          </a:p>
          <a:p>
            <a:r>
              <a:rPr lang="en-US" b="1" smtClean="0"/>
              <a:t>Balance charge </a:t>
            </a:r>
            <a:r>
              <a:rPr lang="en-US" smtClean="0"/>
              <a:t>– sum of atomic numbers of products must equal sum of atomic numbers of reactants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3014" name="Picture 2"/>
          <p:cNvPicPr>
            <a:picLocks noChangeAspect="1" noChangeArrowheads="1"/>
          </p:cNvPicPr>
          <p:nvPr/>
        </p:nvPicPr>
        <p:blipFill>
          <a:blip r:embed="rId2" cstate="print"/>
          <a:srcRect/>
          <a:stretch>
            <a:fillRect/>
          </a:stretch>
        </p:blipFill>
        <p:spPr bwMode="auto">
          <a:xfrm>
            <a:off x="2438400" y="3505200"/>
            <a:ext cx="4438650" cy="2636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Bismuth-210 decays by alpha decay to produce</a:t>
            </a:r>
          </a:p>
          <a:p>
            <a:pPr marL="514350" indent="-514350">
              <a:buFont typeface="+mj-lt"/>
              <a:buAutoNum type="alphaLcPeriod"/>
              <a:defRPr/>
            </a:pPr>
            <a:r>
              <a:rPr lang="en-US" dirty="0" smtClean="0"/>
              <a:t>Tl-206</a:t>
            </a:r>
          </a:p>
          <a:p>
            <a:pPr marL="514350" indent="-514350">
              <a:buFont typeface="+mj-lt"/>
              <a:buAutoNum type="alphaLcPeriod"/>
              <a:defRPr/>
            </a:pPr>
            <a:r>
              <a:rPr lang="en-US" dirty="0" smtClean="0"/>
              <a:t>Tl-214</a:t>
            </a:r>
          </a:p>
          <a:p>
            <a:pPr marL="514350" indent="-514350">
              <a:buFont typeface="+mj-lt"/>
              <a:buAutoNum type="alphaLcPeriod"/>
              <a:defRPr/>
            </a:pPr>
            <a:r>
              <a:rPr lang="en-US" dirty="0" smtClean="0"/>
              <a:t>Au-206</a:t>
            </a:r>
          </a:p>
          <a:p>
            <a:pPr marL="514350" indent="-514350">
              <a:buFont typeface="+mj-lt"/>
              <a:buAutoNum type="alphaLcPeriod"/>
              <a:defRPr/>
            </a:pPr>
            <a:r>
              <a:rPr lang="en-US" dirty="0" smtClean="0"/>
              <a:t>Au-208</a:t>
            </a:r>
          </a:p>
          <a:p>
            <a:pPr marL="514350" indent="-514350">
              <a:buFont typeface="+mj-lt"/>
              <a:buAutoNum type="alphaLcPeriod"/>
              <a:defRPr/>
            </a:pPr>
            <a:r>
              <a:rPr lang="en-US" dirty="0" smtClean="0"/>
              <a:t>Au-214</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146" name="Object 2"/>
          <p:cNvGraphicFramePr>
            <a:graphicFrameLocks noChangeAspect="1"/>
          </p:cNvGraphicFramePr>
          <p:nvPr/>
        </p:nvGraphicFramePr>
        <p:xfrm>
          <a:off x="3697288" y="2514600"/>
          <a:ext cx="3305175" cy="684213"/>
        </p:xfrm>
        <a:graphic>
          <a:graphicData uri="http://schemas.openxmlformats.org/presentationml/2006/ole">
            <p:oleObj spid="_x0000_s6146" name="Equation" r:id="rId3" imgW="116820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1" end="1"/>
                                            </p:txEl>
                                          </p:spTgt>
                                        </p:tgtEl>
                                        <p:attrNameLst>
                                          <p:attrName>style.fontStyle</p:attrName>
                                        </p:attrNameLst>
                                      </p:cBhvr>
                                      <p:to>
                                        <p:strVal val="normal"/>
                                      </p:to>
                                    </p:set>
                                    <p:set>
                                      <p:cBhvr override="childStyle">
                                        <p:cTn id="9" dur="indefinite"/>
                                        <p:tgtEl>
                                          <p:spTgt spid="3">
                                            <p:txEl>
                                              <p:pRg st="1" end="1"/>
                                            </p:txEl>
                                          </p:spTgt>
                                        </p:tgtEl>
                                        <p:attrNameLst>
                                          <p:attrName>style.fontWeight</p:attrName>
                                        </p:attrNameLst>
                                      </p:cBhvr>
                                      <p:to>
                                        <p:strVal val="bold"/>
                                      </p:to>
                                    </p:set>
                                    <p:set>
                                      <p:cBhvr override="childStyle">
                                        <p:cTn id="10"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itle 1"/>
          <p:cNvSpPr>
            <a:spLocks noGrp="1"/>
          </p:cNvSpPr>
          <p:nvPr>
            <p:ph type="title"/>
          </p:nvPr>
        </p:nvSpPr>
        <p:spPr/>
        <p:txBody>
          <a:bodyPr/>
          <a:lstStyle/>
          <a:p>
            <a:r>
              <a:rPr lang="en-US" smtClean="0"/>
              <a:t>Beta Particles</a:t>
            </a:r>
          </a:p>
        </p:txBody>
      </p:sp>
      <p:sp>
        <p:nvSpPr>
          <p:cNvPr id="3" name="Content Placeholder 2"/>
          <p:cNvSpPr>
            <a:spLocks noGrp="1"/>
          </p:cNvSpPr>
          <p:nvPr>
            <p:ph idx="1"/>
          </p:nvPr>
        </p:nvSpPr>
        <p:spPr/>
        <p:txBody>
          <a:bodyPr/>
          <a:lstStyle/>
          <a:p>
            <a:r>
              <a:rPr lang="en-US" b="1" smtClean="0"/>
              <a:t>Beta particles (</a:t>
            </a:r>
            <a:r>
              <a:rPr lang="en-US" b="1" smtClean="0">
                <a:sym typeface="MT Symbol" pitchFamily="82" charset="2"/>
              </a:rPr>
              <a:t></a:t>
            </a:r>
            <a:r>
              <a:rPr lang="en-US" b="1" smtClean="0"/>
              <a:t>)</a:t>
            </a:r>
            <a:r>
              <a:rPr lang="en-US" smtClean="0"/>
              <a:t> are identical in mass and charge to an electron.</a:t>
            </a:r>
          </a:p>
          <a:p>
            <a:r>
              <a:rPr lang="en-US" smtClean="0"/>
              <a:t> Loss of a beta particle from the nucleus result in</a:t>
            </a:r>
          </a:p>
          <a:p>
            <a:r>
              <a:rPr lang="en-US" smtClean="0"/>
              <a:t>	no change in the mass number (A)</a:t>
            </a:r>
          </a:p>
          <a:p>
            <a:r>
              <a:rPr lang="en-US" smtClean="0"/>
              <a:t>	an increase of 1 in the atomic number (Z)</a:t>
            </a:r>
          </a:p>
          <a:p>
            <a:r>
              <a:rPr lang="en-US" smtClean="0"/>
              <a:t>The beta decay of Th-234 can be written two ways: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7170" name="Object 2"/>
          <p:cNvGraphicFramePr>
            <a:graphicFrameLocks noChangeAspect="1"/>
          </p:cNvGraphicFramePr>
          <p:nvPr/>
        </p:nvGraphicFramePr>
        <p:xfrm>
          <a:off x="6642100" y="457200"/>
          <a:ext cx="1282700" cy="777875"/>
        </p:xfrm>
        <a:graphic>
          <a:graphicData uri="http://schemas.openxmlformats.org/presentationml/2006/ole">
            <p:oleObj spid="_x0000_s7170" name="Equation" r:id="rId3" imgW="419040" imgH="253800" progId="">
              <p:embed/>
            </p:oleObj>
          </a:graphicData>
        </a:graphic>
      </p:graphicFrame>
      <p:graphicFrame>
        <p:nvGraphicFramePr>
          <p:cNvPr id="35843" name="Object 3"/>
          <p:cNvGraphicFramePr>
            <a:graphicFrameLocks noChangeAspect="1"/>
          </p:cNvGraphicFramePr>
          <p:nvPr/>
        </p:nvGraphicFramePr>
        <p:xfrm>
          <a:off x="479425" y="4802188"/>
          <a:ext cx="3448050" cy="684212"/>
        </p:xfrm>
        <a:graphic>
          <a:graphicData uri="http://schemas.openxmlformats.org/presentationml/2006/ole">
            <p:oleObj spid="_x0000_s7171" name="Equation" r:id="rId4" imgW="1218960" imgH="241200" progId="">
              <p:embed/>
            </p:oleObj>
          </a:graphicData>
        </a:graphic>
      </p:graphicFrame>
      <p:graphicFrame>
        <p:nvGraphicFramePr>
          <p:cNvPr id="35844" name="Object 4"/>
          <p:cNvGraphicFramePr>
            <a:graphicFrameLocks noChangeAspect="1"/>
          </p:cNvGraphicFramePr>
          <p:nvPr/>
        </p:nvGraphicFramePr>
        <p:xfrm>
          <a:off x="5064125" y="4802188"/>
          <a:ext cx="3771900" cy="684212"/>
        </p:xfrm>
        <a:graphic>
          <a:graphicData uri="http://schemas.openxmlformats.org/presentationml/2006/ole">
            <p:oleObj spid="_x0000_s7172" name="Equation" r:id="rId5" imgW="1333440" imgH="241200" progId="">
              <p:embed/>
            </p:oleObj>
          </a:graphicData>
        </a:graphic>
      </p:graphicFrame>
      <p:sp>
        <p:nvSpPr>
          <p:cNvPr id="9" name="TextBox 8"/>
          <p:cNvSpPr txBox="1"/>
          <p:nvPr/>
        </p:nvSpPr>
        <p:spPr>
          <a:xfrm>
            <a:off x="4191000" y="4800600"/>
            <a:ext cx="484188" cy="523875"/>
          </a:xfrm>
          <a:prstGeom prst="rect">
            <a:avLst/>
          </a:prstGeom>
          <a:noFill/>
        </p:spPr>
        <p:txBody>
          <a:bodyPr wrap="none">
            <a:spAutoFit/>
          </a:bodyPr>
          <a:lstStyle/>
          <a:p>
            <a:pPr>
              <a:defRPr/>
            </a:pPr>
            <a:r>
              <a:rPr lang="en-US" sz="2800" dirty="0">
                <a:latin typeface="+mn-lt"/>
              </a:rPr>
              <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584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Chapter Outline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304800" y="1447800"/>
          <a:ext cx="8686800" cy="4968240"/>
        </p:xfrm>
        <a:graphic>
          <a:graphicData uri="http://schemas.openxmlformats.org/drawingml/2006/table">
            <a:tbl>
              <a:tblPr firstRow="1" bandRow="1">
                <a:tableStyleId>{5C22544A-7EE6-4342-B048-85BDC9FD1C3A}</a:tableStyleId>
              </a:tblPr>
              <a:tblGrid>
                <a:gridCol w="4343400"/>
                <a:gridCol w="4343400"/>
              </a:tblGrid>
              <a:tr h="4495800">
                <a:tc>
                  <a:txBody>
                    <a:bodyPr/>
                    <a:lstStyle/>
                    <a:p>
                      <a:pPr>
                        <a:buNone/>
                      </a:pPr>
                      <a:r>
                        <a:rPr lang="en-US" sz="2400" b="0" dirty="0" smtClean="0">
                          <a:solidFill>
                            <a:srgbClr val="C00000"/>
                          </a:solidFill>
                        </a:rPr>
                        <a:t>18.1 </a:t>
                      </a:r>
                      <a:r>
                        <a:rPr lang="en-US" sz="2400" b="0" dirty="0" smtClean="0">
                          <a:solidFill>
                            <a:srgbClr val="0000FF"/>
                          </a:solidFill>
                          <a:hlinkClick r:id="rId2" action="ppaction://hlinksldjump"/>
                        </a:rPr>
                        <a:t>Discovery of Radioactivity</a:t>
                      </a:r>
                      <a:endParaRPr lang="en-US" sz="2400" b="0" dirty="0" smtClean="0">
                        <a:solidFill>
                          <a:srgbClr val="0000FF"/>
                        </a:solidFill>
                      </a:endParaRPr>
                    </a:p>
                    <a:p>
                      <a:pPr>
                        <a:buNone/>
                      </a:pPr>
                      <a:endParaRPr lang="en-US" sz="800" b="0" dirty="0" smtClean="0"/>
                    </a:p>
                    <a:p>
                      <a:pPr marL="463550" indent="-463550">
                        <a:buNone/>
                      </a:pPr>
                      <a:r>
                        <a:rPr lang="en-US" sz="2400" b="0" dirty="0" smtClean="0">
                          <a:solidFill>
                            <a:srgbClr val="C00000"/>
                          </a:solidFill>
                        </a:rPr>
                        <a:t>18.2</a:t>
                      </a:r>
                      <a:r>
                        <a:rPr lang="en-US" sz="2400" b="0" dirty="0" smtClean="0"/>
                        <a:t> </a:t>
                      </a:r>
                      <a:r>
                        <a:rPr lang="en-US" sz="2400" b="0" dirty="0" smtClean="0">
                          <a:solidFill>
                            <a:srgbClr val="0000FF"/>
                          </a:solidFill>
                          <a:hlinkClick r:id="rId3" action="ppaction://hlinksldjump"/>
                        </a:rPr>
                        <a:t>Natural Radioactivity</a:t>
                      </a:r>
                      <a:endParaRPr lang="en-US" sz="2400" b="0" dirty="0" smtClean="0">
                        <a:solidFill>
                          <a:srgbClr val="0000FF"/>
                        </a:solidFill>
                      </a:endParaRPr>
                    </a:p>
                    <a:p>
                      <a:pPr marL="463550" indent="-463550">
                        <a:buNone/>
                      </a:pPr>
                      <a:endParaRPr lang="en-US" sz="800" b="0" dirty="0" smtClean="0"/>
                    </a:p>
                    <a:p>
                      <a:pPr marL="573088" indent="-573088">
                        <a:buNone/>
                      </a:pPr>
                      <a:r>
                        <a:rPr lang="en-US" sz="2400" b="0" dirty="0" smtClean="0">
                          <a:solidFill>
                            <a:srgbClr val="C00000"/>
                          </a:solidFill>
                        </a:rPr>
                        <a:t>18.3</a:t>
                      </a:r>
                      <a:r>
                        <a:rPr lang="en-US" sz="2400" b="0" dirty="0" smtClean="0"/>
                        <a:t> </a:t>
                      </a:r>
                      <a:r>
                        <a:rPr lang="en-US" sz="2400" b="0" dirty="0" smtClean="0">
                          <a:solidFill>
                            <a:srgbClr val="0000FF"/>
                          </a:solidFill>
                          <a:hlinkClick r:id="rId4" action="ppaction://hlinksldjump"/>
                        </a:rPr>
                        <a:t>Alpha Particles, Beta Particles</a:t>
                      </a:r>
                      <a:r>
                        <a:rPr lang="en-US" sz="2400" b="0" baseline="0" dirty="0" smtClean="0">
                          <a:solidFill>
                            <a:srgbClr val="0000FF"/>
                          </a:solidFill>
                          <a:hlinkClick r:id="rId4" action="ppaction://hlinksldjump"/>
                        </a:rPr>
                        <a:t> and Gamma Rays</a:t>
                      </a:r>
                      <a:endParaRPr lang="en-US" sz="2400" b="0" dirty="0" smtClean="0">
                        <a:solidFill>
                          <a:srgbClr val="0000FF"/>
                        </a:solidFill>
                      </a:endParaRPr>
                    </a:p>
                    <a:p>
                      <a:pPr>
                        <a:buNone/>
                      </a:pPr>
                      <a:endParaRPr lang="en-US" sz="800" b="0" dirty="0" smtClean="0"/>
                    </a:p>
                    <a:p>
                      <a:pPr marL="573088" indent="-573088">
                        <a:buNone/>
                      </a:pPr>
                      <a:r>
                        <a:rPr lang="en-US" sz="2400" b="0" dirty="0" smtClean="0">
                          <a:solidFill>
                            <a:srgbClr val="C00000"/>
                          </a:solidFill>
                        </a:rPr>
                        <a:t>18.4 </a:t>
                      </a:r>
                      <a:r>
                        <a:rPr lang="en-US" sz="2400" b="0" dirty="0" smtClean="0">
                          <a:solidFill>
                            <a:srgbClr val="0000FF"/>
                          </a:solidFill>
                          <a:hlinkClick r:id="rId5" action="ppaction://hlinksldjump"/>
                        </a:rPr>
                        <a:t>Radioactive Disintegration Series</a:t>
                      </a:r>
                      <a:endParaRPr lang="en-US" sz="800" b="0" dirty="0" smtClean="0"/>
                    </a:p>
                    <a:p>
                      <a:pPr marL="463550" indent="-463550">
                        <a:buNone/>
                      </a:pPr>
                      <a:endParaRPr lang="en-US" sz="800" b="0" dirty="0" smtClean="0">
                        <a:solidFill>
                          <a:srgbClr val="C00000"/>
                        </a:solidFill>
                      </a:endParaRPr>
                    </a:p>
                    <a:p>
                      <a:pPr marL="463550" indent="-463550">
                        <a:buNone/>
                      </a:pPr>
                      <a:r>
                        <a:rPr lang="en-US" sz="2400" b="0" dirty="0" smtClean="0">
                          <a:solidFill>
                            <a:srgbClr val="C00000"/>
                          </a:solidFill>
                        </a:rPr>
                        <a:t>18.5</a:t>
                      </a:r>
                      <a:r>
                        <a:rPr lang="en-US" sz="2400" b="0" baseline="0" dirty="0" smtClean="0">
                          <a:solidFill>
                            <a:srgbClr val="C00000"/>
                          </a:solidFill>
                        </a:rPr>
                        <a:t> </a:t>
                      </a:r>
                      <a:r>
                        <a:rPr lang="en-US" sz="2400" b="0" baseline="0" dirty="0" smtClean="0">
                          <a:solidFill>
                            <a:srgbClr val="0000FF"/>
                          </a:solidFill>
                          <a:hlinkClick r:id="rId6" action="ppaction://hlinksldjump"/>
                        </a:rPr>
                        <a:t>Transmutation of Elements</a:t>
                      </a:r>
                      <a:endParaRPr lang="en-US" sz="2400" b="0" dirty="0" smtClean="0"/>
                    </a:p>
                    <a:p>
                      <a:pPr marL="463550" indent="-463550">
                        <a:buNone/>
                      </a:pPr>
                      <a:endParaRPr lang="en-US" sz="800" b="0" kern="1200" dirty="0" smtClean="0">
                        <a:solidFill>
                          <a:schemeClr val="lt1"/>
                        </a:solidFill>
                        <a:latin typeface="+mn-lt"/>
                        <a:ea typeface="+mn-ea"/>
                        <a:cs typeface="+mn-cs"/>
                      </a:endParaRPr>
                    </a:p>
                    <a:p>
                      <a:pPr>
                        <a:buNone/>
                      </a:pPr>
                      <a:r>
                        <a:rPr lang="en-US" sz="2400" b="0" dirty="0" smtClean="0">
                          <a:solidFill>
                            <a:srgbClr val="C00000"/>
                          </a:solidFill>
                        </a:rPr>
                        <a:t>18.6</a:t>
                      </a:r>
                      <a:r>
                        <a:rPr lang="en-US" sz="2400" b="0" baseline="0" dirty="0" smtClean="0">
                          <a:solidFill>
                            <a:srgbClr val="C00000"/>
                          </a:solidFill>
                        </a:rPr>
                        <a:t> </a:t>
                      </a:r>
                      <a:r>
                        <a:rPr lang="en-US" sz="2400" b="0" baseline="0" dirty="0" smtClean="0">
                          <a:solidFill>
                            <a:srgbClr val="0000FF"/>
                          </a:solidFill>
                          <a:hlinkClick r:id="rId7" action="ppaction://hlinksldjump"/>
                        </a:rPr>
                        <a:t>Artificial Radioactivity</a:t>
                      </a:r>
                      <a:endParaRPr lang="en-US" sz="2400" b="0" baseline="0" dirty="0" smtClean="0">
                        <a:solidFill>
                          <a:srgbClr val="0000FF"/>
                        </a:solidFill>
                      </a:endParaRPr>
                    </a:p>
                    <a:p>
                      <a:pPr marL="463550" indent="-463550">
                        <a:buNone/>
                      </a:pPr>
                      <a:endParaRPr lang="en-US" sz="800" b="0" kern="1200" dirty="0" smtClean="0">
                        <a:solidFill>
                          <a:schemeClr val="lt1"/>
                        </a:solidFill>
                        <a:latin typeface="+mn-lt"/>
                        <a:ea typeface="+mn-ea"/>
                        <a:cs typeface="+mn-cs"/>
                      </a:endParaRPr>
                    </a:p>
                    <a:p>
                      <a:pPr marL="627063" indent="-627063">
                        <a:buNone/>
                      </a:pPr>
                      <a:r>
                        <a:rPr lang="en-US" sz="2400" b="0" dirty="0" smtClean="0">
                          <a:solidFill>
                            <a:srgbClr val="C00000"/>
                          </a:solidFill>
                        </a:rPr>
                        <a:t>18.7</a:t>
                      </a:r>
                      <a:r>
                        <a:rPr lang="en-US" sz="2400" b="0" baseline="0" dirty="0" smtClean="0">
                          <a:solidFill>
                            <a:srgbClr val="C00000"/>
                          </a:solidFill>
                        </a:rPr>
                        <a:t> </a:t>
                      </a:r>
                      <a:r>
                        <a:rPr lang="en-US" sz="2400" b="0" baseline="0" dirty="0" smtClean="0">
                          <a:solidFill>
                            <a:srgbClr val="0000FF"/>
                          </a:solidFill>
                          <a:hlinkClick r:id="rId8" action="ppaction://hlinksldjump"/>
                        </a:rPr>
                        <a:t>Measurement of Radioactivity</a:t>
                      </a:r>
                      <a:endParaRPr lang="en-US" sz="2400" b="0" dirty="0" smtClean="0"/>
                    </a:p>
                  </a:txBody>
                  <a:tcPr>
                    <a:noFill/>
                  </a:tcPr>
                </a:tc>
                <a:tc>
                  <a:txBody>
                    <a:bodyPr/>
                    <a:lstStyle/>
                    <a:p>
                      <a:pPr marL="463550" indent="-463550">
                        <a:buNone/>
                      </a:pPr>
                      <a:r>
                        <a:rPr lang="en-US" sz="2400" b="0" dirty="0" smtClean="0">
                          <a:solidFill>
                            <a:srgbClr val="C00000"/>
                          </a:solidFill>
                        </a:rPr>
                        <a:t>18.8</a:t>
                      </a:r>
                      <a:r>
                        <a:rPr lang="en-US" sz="2400" b="0" baseline="0" dirty="0" smtClean="0">
                          <a:solidFill>
                            <a:srgbClr val="C00000"/>
                          </a:solidFill>
                        </a:rPr>
                        <a:t>  </a:t>
                      </a:r>
                      <a:r>
                        <a:rPr lang="en-US" sz="2400" b="0" baseline="0" dirty="0" smtClean="0">
                          <a:solidFill>
                            <a:srgbClr val="0000FF"/>
                          </a:solidFill>
                          <a:hlinkClick r:id="rId9" action="ppaction://hlinksldjump"/>
                        </a:rPr>
                        <a:t>Nuclear Fission</a:t>
                      </a:r>
                      <a:endParaRPr lang="en-US" sz="2400" b="0" baseline="0" dirty="0" smtClean="0">
                        <a:solidFill>
                          <a:srgbClr val="0000FF"/>
                        </a:solidFill>
                      </a:endParaRPr>
                    </a:p>
                    <a:p>
                      <a:pPr marL="463550" indent="-463550">
                        <a:buNone/>
                      </a:pPr>
                      <a:endParaRPr lang="en-US" sz="800" b="0" dirty="0" smtClean="0">
                        <a:solidFill>
                          <a:srgbClr val="C00000"/>
                        </a:solidFill>
                      </a:endParaRPr>
                    </a:p>
                    <a:p>
                      <a:pPr marL="463550" indent="-463550">
                        <a:buNone/>
                      </a:pPr>
                      <a:r>
                        <a:rPr lang="en-US" sz="2400" b="0" dirty="0" smtClean="0">
                          <a:solidFill>
                            <a:srgbClr val="C00000"/>
                          </a:solidFill>
                        </a:rPr>
                        <a:t>18.9</a:t>
                      </a:r>
                      <a:r>
                        <a:rPr lang="en-US" sz="2400" b="0" baseline="0" dirty="0" smtClean="0">
                          <a:solidFill>
                            <a:srgbClr val="C00000"/>
                          </a:solidFill>
                        </a:rPr>
                        <a:t>  </a:t>
                      </a:r>
                      <a:r>
                        <a:rPr lang="en-US" sz="2400" b="0" baseline="0" dirty="0" smtClean="0">
                          <a:solidFill>
                            <a:srgbClr val="0000FF"/>
                          </a:solidFill>
                          <a:hlinkClick r:id="rId10" action="ppaction://hlinksldjump"/>
                        </a:rPr>
                        <a:t>Nuclear Power</a:t>
                      </a:r>
                      <a:endParaRPr lang="en-US" sz="2400" b="0" dirty="0" smtClean="0"/>
                    </a:p>
                    <a:p>
                      <a:pPr marL="463550" indent="-463550">
                        <a:buNone/>
                      </a:pPr>
                      <a:endParaRPr lang="en-US" sz="800" b="0" kern="1200" dirty="0" smtClean="0">
                        <a:solidFill>
                          <a:schemeClr val="lt1"/>
                        </a:solidFill>
                        <a:latin typeface="+mn-lt"/>
                        <a:ea typeface="+mn-ea"/>
                        <a:cs typeface="+mn-cs"/>
                      </a:endParaRPr>
                    </a:p>
                    <a:p>
                      <a:pPr>
                        <a:buNone/>
                      </a:pPr>
                      <a:r>
                        <a:rPr lang="en-US" sz="2400" b="0" dirty="0" smtClean="0">
                          <a:solidFill>
                            <a:srgbClr val="C00000"/>
                          </a:solidFill>
                        </a:rPr>
                        <a:t>18.10</a:t>
                      </a:r>
                      <a:r>
                        <a:rPr lang="en-US" sz="2400" b="0" baseline="0" dirty="0" smtClean="0">
                          <a:solidFill>
                            <a:srgbClr val="C00000"/>
                          </a:solidFill>
                        </a:rPr>
                        <a:t> </a:t>
                      </a:r>
                      <a:r>
                        <a:rPr lang="en-US" sz="2400" b="0" baseline="0" dirty="0" smtClean="0">
                          <a:solidFill>
                            <a:srgbClr val="0000FF"/>
                          </a:solidFill>
                          <a:hlinkClick r:id="rId11" action="ppaction://hlinksldjump"/>
                        </a:rPr>
                        <a:t>The Atomic Bomb</a:t>
                      </a:r>
                      <a:endParaRPr lang="en-US" sz="2400" b="0" dirty="0" smtClean="0"/>
                    </a:p>
                    <a:p>
                      <a:pPr>
                        <a:buNone/>
                      </a:pPr>
                      <a:endParaRPr lang="en-US" sz="800" b="0" dirty="0" smtClean="0"/>
                    </a:p>
                    <a:p>
                      <a:pPr marL="463550" indent="-463550">
                        <a:buNone/>
                      </a:pPr>
                      <a:r>
                        <a:rPr lang="en-US" sz="2400" b="0" dirty="0" smtClean="0">
                          <a:solidFill>
                            <a:srgbClr val="C00000"/>
                          </a:solidFill>
                        </a:rPr>
                        <a:t>18.11</a:t>
                      </a:r>
                      <a:r>
                        <a:rPr lang="en-US" sz="2400" b="0" baseline="0" dirty="0" smtClean="0">
                          <a:solidFill>
                            <a:srgbClr val="C00000"/>
                          </a:solidFill>
                        </a:rPr>
                        <a:t> </a:t>
                      </a:r>
                      <a:r>
                        <a:rPr lang="en-US" sz="2400" b="0" baseline="0" dirty="0" smtClean="0">
                          <a:solidFill>
                            <a:srgbClr val="0000FF"/>
                          </a:solidFill>
                          <a:hlinkClick r:id="rId12" action="ppaction://hlinksldjump"/>
                        </a:rPr>
                        <a:t>Nuclear Fusion</a:t>
                      </a:r>
                      <a:endParaRPr lang="en-US" sz="2400" b="0" baseline="0" dirty="0" smtClean="0">
                        <a:solidFill>
                          <a:srgbClr val="0000FF"/>
                        </a:solidFill>
                      </a:endParaRPr>
                    </a:p>
                    <a:p>
                      <a:pPr marL="463550" indent="-463550">
                        <a:buNone/>
                      </a:pPr>
                      <a:endParaRPr lang="en-US" sz="800" b="0" dirty="0" smtClean="0">
                        <a:solidFill>
                          <a:srgbClr val="C00000"/>
                        </a:solidFill>
                      </a:endParaRPr>
                    </a:p>
                    <a:p>
                      <a:pPr marL="736600" indent="-736600">
                        <a:buNone/>
                      </a:pPr>
                      <a:r>
                        <a:rPr lang="en-US" sz="2400" b="0" dirty="0" smtClean="0">
                          <a:solidFill>
                            <a:srgbClr val="C00000"/>
                          </a:solidFill>
                        </a:rPr>
                        <a:t>18.12</a:t>
                      </a:r>
                      <a:r>
                        <a:rPr lang="en-US" sz="2400" b="0" baseline="0" dirty="0" smtClean="0">
                          <a:solidFill>
                            <a:srgbClr val="C00000"/>
                          </a:solidFill>
                        </a:rPr>
                        <a:t> </a:t>
                      </a:r>
                      <a:r>
                        <a:rPr lang="en-US" sz="2400" b="0" baseline="0" dirty="0" smtClean="0">
                          <a:solidFill>
                            <a:srgbClr val="0000FF"/>
                          </a:solidFill>
                          <a:hlinkClick r:id="rId13" action="ppaction://hlinksldjump"/>
                        </a:rPr>
                        <a:t>Mass-Energy Relationship in Nuclear Reactions</a:t>
                      </a:r>
                      <a:endParaRPr lang="en-US" sz="2400" b="0" dirty="0" smtClean="0"/>
                    </a:p>
                    <a:p>
                      <a:pPr marL="463550" indent="-463550">
                        <a:buNone/>
                      </a:pPr>
                      <a:endParaRPr lang="en-US" sz="800" b="0" kern="1200" dirty="0" smtClean="0">
                        <a:solidFill>
                          <a:schemeClr val="lt1"/>
                        </a:solidFill>
                        <a:latin typeface="+mn-lt"/>
                        <a:ea typeface="+mn-ea"/>
                        <a:cs typeface="+mn-cs"/>
                      </a:endParaRPr>
                    </a:p>
                    <a:p>
                      <a:pPr>
                        <a:buNone/>
                      </a:pPr>
                      <a:r>
                        <a:rPr lang="en-US" sz="2400" b="0" dirty="0" smtClean="0">
                          <a:solidFill>
                            <a:srgbClr val="C00000"/>
                          </a:solidFill>
                        </a:rPr>
                        <a:t>18.13</a:t>
                      </a:r>
                      <a:r>
                        <a:rPr lang="en-US" sz="2400" b="0" baseline="0" dirty="0" smtClean="0">
                          <a:solidFill>
                            <a:srgbClr val="C00000"/>
                          </a:solidFill>
                        </a:rPr>
                        <a:t> </a:t>
                      </a:r>
                      <a:r>
                        <a:rPr lang="en-US" sz="2400" b="0" baseline="0" dirty="0" smtClean="0">
                          <a:solidFill>
                            <a:srgbClr val="0000FF"/>
                          </a:solidFill>
                          <a:hlinkClick r:id="rId14" action="ppaction://hlinksldjump"/>
                        </a:rPr>
                        <a:t>Transuranium Elements</a:t>
                      </a:r>
                      <a:endParaRPr lang="en-US" sz="2400" b="0" dirty="0" smtClean="0"/>
                    </a:p>
                    <a:p>
                      <a:pPr>
                        <a:buNone/>
                      </a:pPr>
                      <a:endParaRPr lang="en-US" sz="800" b="0" dirty="0" smtClean="0"/>
                    </a:p>
                    <a:p>
                      <a:pPr marL="736600" indent="-736600">
                        <a:buNone/>
                      </a:pPr>
                      <a:r>
                        <a:rPr lang="en-US" sz="2400" b="0" dirty="0" smtClean="0">
                          <a:solidFill>
                            <a:srgbClr val="C00000"/>
                          </a:solidFill>
                        </a:rPr>
                        <a:t>18.14</a:t>
                      </a:r>
                      <a:r>
                        <a:rPr lang="en-US" sz="2400" b="0" baseline="0" dirty="0" smtClean="0">
                          <a:solidFill>
                            <a:srgbClr val="C00000"/>
                          </a:solidFill>
                        </a:rPr>
                        <a:t> </a:t>
                      </a:r>
                      <a:r>
                        <a:rPr lang="en-US" sz="2400" b="0" baseline="0" dirty="0" smtClean="0">
                          <a:solidFill>
                            <a:srgbClr val="0000FF"/>
                          </a:solidFill>
                          <a:hlinkClick r:id="rId15" action="ppaction://hlinksldjump"/>
                        </a:rPr>
                        <a:t>Biological Effects of Radiation</a:t>
                      </a:r>
                      <a:endParaRPr lang="en-US" sz="2400" b="0" baseline="0" dirty="0" smtClean="0">
                        <a:solidFill>
                          <a:srgbClr val="0000FF"/>
                        </a:solidFill>
                      </a:endParaRPr>
                    </a:p>
                    <a:p>
                      <a:pPr marL="463550" indent="-463550">
                        <a:buNone/>
                      </a:pPr>
                      <a:endParaRPr lang="en-US" sz="2400" b="0" dirty="0" smtClean="0"/>
                    </a:p>
                    <a:p>
                      <a:pPr marL="463550" indent="-463550">
                        <a:buNone/>
                      </a:pPr>
                      <a:endParaRPr lang="en-US" sz="800" b="0" dirty="0" smtClean="0"/>
                    </a:p>
                    <a:p>
                      <a:endParaRPr lang="en-US" sz="2400" b="0" dirty="0"/>
                    </a:p>
                  </a:txBody>
                  <a:tcPr>
                    <a:no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Carbon-14 is a beta emitter.  What new nuclide is formed from the decay?</a:t>
            </a:r>
          </a:p>
          <a:p>
            <a:pPr marL="514350" indent="-514350">
              <a:buFont typeface="+mj-lt"/>
              <a:buAutoNum type="alphaLcPeriod"/>
              <a:defRPr/>
            </a:pPr>
            <a:r>
              <a:rPr lang="en-US" dirty="0" smtClean="0"/>
              <a:t>B-14</a:t>
            </a:r>
          </a:p>
          <a:p>
            <a:pPr marL="514350" indent="-514350">
              <a:buFont typeface="+mj-lt"/>
              <a:buAutoNum type="alphaLcPeriod"/>
              <a:defRPr/>
            </a:pPr>
            <a:r>
              <a:rPr lang="en-US" dirty="0" smtClean="0"/>
              <a:t>N-14</a:t>
            </a:r>
          </a:p>
          <a:p>
            <a:pPr marL="514350" indent="-514350">
              <a:buFont typeface="+mj-lt"/>
              <a:buAutoNum type="alphaLcPeriod"/>
              <a:defRPr/>
            </a:pPr>
            <a:r>
              <a:rPr lang="en-US" dirty="0" smtClean="0"/>
              <a:t>Be-10</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8194" name="Object 2"/>
          <p:cNvGraphicFramePr>
            <a:graphicFrameLocks noChangeAspect="1"/>
          </p:cNvGraphicFramePr>
          <p:nvPr/>
        </p:nvGraphicFramePr>
        <p:xfrm>
          <a:off x="4997450" y="2590800"/>
          <a:ext cx="2443163" cy="684213"/>
        </p:xfrm>
        <a:graphic>
          <a:graphicData uri="http://schemas.openxmlformats.org/presentationml/2006/ole">
            <p:oleObj spid="_x0000_s8194" name="Equation" r:id="rId3" imgW="86328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a:spLocks noGrp="1"/>
          </p:cNvSpPr>
          <p:nvPr>
            <p:ph type="title"/>
          </p:nvPr>
        </p:nvSpPr>
        <p:spPr/>
        <p:txBody>
          <a:bodyPr/>
          <a:lstStyle/>
          <a:p>
            <a:r>
              <a:rPr lang="en-US" smtClean="0"/>
              <a:t>Gamma Rays</a:t>
            </a:r>
          </a:p>
        </p:txBody>
      </p:sp>
      <p:sp>
        <p:nvSpPr>
          <p:cNvPr id="3" name="Content Placeholder 2"/>
          <p:cNvSpPr>
            <a:spLocks noGrp="1"/>
          </p:cNvSpPr>
          <p:nvPr>
            <p:ph idx="1"/>
          </p:nvPr>
        </p:nvSpPr>
        <p:spPr/>
        <p:txBody>
          <a:bodyPr/>
          <a:lstStyle/>
          <a:p>
            <a:r>
              <a:rPr lang="en-US" b="1" smtClean="0"/>
              <a:t>Gamma rays (    )</a:t>
            </a:r>
            <a:r>
              <a:rPr lang="en-US" smtClean="0"/>
              <a:t> are photons of energy (higher than x-rays).</a:t>
            </a:r>
          </a:p>
          <a:p>
            <a:r>
              <a:rPr lang="en-US" smtClean="0"/>
              <a:t>Loss of a gamma ray results in no change in mass number or atomic number.</a:t>
            </a:r>
          </a:p>
          <a:p>
            <a:r>
              <a:rPr lang="en-US" smtClean="0"/>
              <a:t>Boron-11 is a gamma emitter.</a:t>
            </a:r>
          </a:p>
          <a:p>
            <a:endParaRPr lang="en-US" b="1"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9218" name="Object 2"/>
          <p:cNvGraphicFramePr>
            <a:graphicFrameLocks noChangeAspect="1"/>
          </p:cNvGraphicFramePr>
          <p:nvPr/>
        </p:nvGraphicFramePr>
        <p:xfrm>
          <a:off x="2743200" y="1600200"/>
          <a:ext cx="338138" cy="609600"/>
        </p:xfrm>
        <a:graphic>
          <a:graphicData uri="http://schemas.openxmlformats.org/presentationml/2006/ole">
            <p:oleObj spid="_x0000_s9218" name="Equation" r:id="rId3" imgW="126720" imgH="164880" progId="">
              <p:embed/>
            </p:oleObj>
          </a:graphicData>
        </a:graphic>
      </p:graphicFrame>
      <p:graphicFrame>
        <p:nvGraphicFramePr>
          <p:cNvPr id="40963" name="Object 3"/>
          <p:cNvGraphicFramePr>
            <a:graphicFrameLocks noChangeAspect="1"/>
          </p:cNvGraphicFramePr>
          <p:nvPr/>
        </p:nvGraphicFramePr>
        <p:xfrm>
          <a:off x="2922588" y="4114800"/>
          <a:ext cx="2944812" cy="684213"/>
        </p:xfrm>
        <a:graphic>
          <a:graphicData uri="http://schemas.openxmlformats.org/presentationml/2006/ole">
            <p:oleObj spid="_x0000_s9219" name="Equation" r:id="rId4" imgW="104112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Polonium-210 is both an alpha emitter and a gamma emitter. What is nuclide that forms as a result of this decay?</a:t>
            </a:r>
          </a:p>
          <a:p>
            <a:pPr marL="514350" indent="-514350">
              <a:buFont typeface="+mj-lt"/>
              <a:buAutoNum type="alphaLcPeriod"/>
              <a:defRPr/>
            </a:pPr>
            <a:r>
              <a:rPr lang="en-US" dirty="0" smtClean="0"/>
              <a:t>Lead-206</a:t>
            </a:r>
          </a:p>
          <a:p>
            <a:pPr marL="514350" indent="-514350">
              <a:buFont typeface="+mj-lt"/>
              <a:buAutoNum type="alphaLcPeriod"/>
              <a:defRPr/>
            </a:pPr>
            <a:r>
              <a:rPr lang="en-US" dirty="0" smtClean="0"/>
              <a:t>Lead-214</a:t>
            </a:r>
          </a:p>
          <a:p>
            <a:pPr marL="514350" indent="-514350">
              <a:buFont typeface="+mj-lt"/>
              <a:buAutoNum type="alphaLcPeriod"/>
              <a:defRPr/>
            </a:pPr>
            <a:r>
              <a:rPr lang="en-US" dirty="0" smtClean="0"/>
              <a:t>Radon-206</a:t>
            </a:r>
          </a:p>
          <a:p>
            <a:pPr marL="514350" indent="-514350">
              <a:buFont typeface="+mj-lt"/>
              <a:buAutoNum type="alphaLcPeriod"/>
              <a:defRPr/>
            </a:pPr>
            <a:r>
              <a:rPr lang="en-US" dirty="0" smtClean="0"/>
              <a:t>Radon-214</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10242" name="Object 2"/>
          <p:cNvGraphicFramePr>
            <a:graphicFrameLocks noChangeAspect="1"/>
          </p:cNvGraphicFramePr>
          <p:nvPr/>
        </p:nvGraphicFramePr>
        <p:xfrm>
          <a:off x="3787775" y="3276600"/>
          <a:ext cx="3916363" cy="684213"/>
        </p:xfrm>
        <a:graphic>
          <a:graphicData uri="http://schemas.openxmlformats.org/presentationml/2006/ole">
            <p:oleObj spid="_x0000_s10242" name="Equation" r:id="rId3" imgW="138420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1" end="1"/>
                                            </p:txEl>
                                          </p:spTgt>
                                        </p:tgtEl>
                                        <p:attrNameLst>
                                          <p:attrName>style.fontStyle</p:attrName>
                                        </p:attrNameLst>
                                      </p:cBhvr>
                                      <p:to>
                                        <p:strVal val="normal"/>
                                      </p:to>
                                    </p:set>
                                    <p:set>
                                      <p:cBhvr override="childStyle">
                                        <p:cTn id="9" dur="indefinite"/>
                                        <p:tgtEl>
                                          <p:spTgt spid="3">
                                            <p:txEl>
                                              <p:pRg st="1" end="1"/>
                                            </p:txEl>
                                          </p:spTgt>
                                        </p:tgtEl>
                                        <p:attrNameLst>
                                          <p:attrName>style.fontWeight</p:attrName>
                                        </p:attrNameLst>
                                      </p:cBhvr>
                                      <p:to>
                                        <p:strVal val="bold"/>
                                      </p:to>
                                    </p:set>
                                    <p:set>
                                      <p:cBhvr override="childStyle">
                                        <p:cTn id="10"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Penetrating Power</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4037" name="Picture 2"/>
          <p:cNvPicPr>
            <a:picLocks noChangeAspect="1" noChangeArrowheads="1"/>
          </p:cNvPicPr>
          <p:nvPr/>
        </p:nvPicPr>
        <p:blipFill>
          <a:blip r:embed="rId2" cstate="print"/>
          <a:srcRect/>
          <a:stretch>
            <a:fillRect/>
          </a:stretch>
        </p:blipFill>
        <p:spPr bwMode="auto">
          <a:xfrm>
            <a:off x="762000" y="1600200"/>
            <a:ext cx="7620000" cy="2419350"/>
          </a:xfrm>
          <a:prstGeom prst="rect">
            <a:avLst/>
          </a:prstGeom>
          <a:noFill/>
          <a:ln w="9525">
            <a:noFill/>
            <a:miter lim="800000"/>
            <a:headEnd/>
            <a:tailEnd/>
          </a:ln>
        </p:spPr>
      </p:pic>
      <p:pic>
        <p:nvPicPr>
          <p:cNvPr id="44038" name="Picture 3"/>
          <p:cNvPicPr>
            <a:picLocks noChangeAspect="1" noChangeArrowheads="1"/>
          </p:cNvPicPr>
          <p:nvPr/>
        </p:nvPicPr>
        <p:blipFill>
          <a:blip r:embed="rId3" cstate="print"/>
          <a:srcRect/>
          <a:stretch>
            <a:fillRect/>
          </a:stretch>
        </p:blipFill>
        <p:spPr bwMode="auto">
          <a:xfrm>
            <a:off x="2616200" y="4470400"/>
            <a:ext cx="3911600" cy="1701800"/>
          </a:xfrm>
          <a:prstGeom prst="rect">
            <a:avLst/>
          </a:prstGeom>
          <a:noFill/>
          <a:ln w="9525">
            <a:noFill/>
            <a:miter lim="800000"/>
            <a:headEnd/>
            <a:tailEnd/>
          </a:ln>
        </p:spPr>
      </p:pic>
      <p:sp>
        <p:nvSpPr>
          <p:cNvPr id="44039" name="TextBox 7"/>
          <p:cNvSpPr txBox="1">
            <a:spLocks noChangeArrowheads="1"/>
          </p:cNvSpPr>
          <p:nvPr/>
        </p:nvSpPr>
        <p:spPr bwMode="auto">
          <a:xfrm>
            <a:off x="2057400" y="3657600"/>
            <a:ext cx="1044575" cy="646113"/>
          </a:xfrm>
          <a:prstGeom prst="rect">
            <a:avLst/>
          </a:prstGeom>
          <a:noFill/>
          <a:ln w="9525">
            <a:noFill/>
            <a:miter lim="800000"/>
            <a:headEnd/>
            <a:tailEnd/>
          </a:ln>
        </p:spPr>
        <p:txBody>
          <a:bodyPr wrap="none">
            <a:spAutoFit/>
          </a:bodyPr>
          <a:lstStyle/>
          <a:p>
            <a:pPr algn="ctr"/>
            <a:r>
              <a:rPr lang="en-US"/>
              <a:t>Sheet of</a:t>
            </a:r>
          </a:p>
          <a:p>
            <a:pPr algn="ctr"/>
            <a:r>
              <a:rPr lang="en-US"/>
              <a:t>paper</a:t>
            </a:r>
          </a:p>
        </p:txBody>
      </p:sp>
      <p:sp>
        <p:nvSpPr>
          <p:cNvPr id="44040" name="TextBox 8"/>
          <p:cNvSpPr txBox="1">
            <a:spLocks noChangeArrowheads="1"/>
          </p:cNvSpPr>
          <p:nvPr/>
        </p:nvSpPr>
        <p:spPr bwMode="auto">
          <a:xfrm>
            <a:off x="4724400" y="3657600"/>
            <a:ext cx="1185863" cy="646113"/>
          </a:xfrm>
          <a:prstGeom prst="rect">
            <a:avLst/>
          </a:prstGeom>
          <a:noFill/>
          <a:ln w="9525">
            <a:noFill/>
            <a:miter lim="800000"/>
            <a:headEnd/>
            <a:tailEnd/>
          </a:ln>
        </p:spPr>
        <p:txBody>
          <a:bodyPr wrap="none">
            <a:spAutoFit/>
          </a:bodyPr>
          <a:lstStyle/>
          <a:p>
            <a:pPr algn="ctr"/>
            <a:r>
              <a:rPr lang="en-US"/>
              <a:t>Sheet of</a:t>
            </a:r>
            <a:br>
              <a:rPr lang="en-US"/>
            </a:br>
            <a:r>
              <a:rPr lang="en-US"/>
              <a:t>aluminum</a:t>
            </a:r>
          </a:p>
        </p:txBody>
      </p:sp>
      <p:sp>
        <p:nvSpPr>
          <p:cNvPr id="44041" name="TextBox 9"/>
          <p:cNvSpPr txBox="1">
            <a:spLocks noChangeArrowheads="1"/>
          </p:cNvSpPr>
          <p:nvPr/>
        </p:nvSpPr>
        <p:spPr bwMode="auto">
          <a:xfrm>
            <a:off x="7483475" y="3657600"/>
            <a:ext cx="1069975" cy="646113"/>
          </a:xfrm>
          <a:prstGeom prst="rect">
            <a:avLst/>
          </a:prstGeom>
          <a:noFill/>
          <a:ln w="9525">
            <a:noFill/>
            <a:miter lim="800000"/>
            <a:headEnd/>
            <a:tailEnd/>
          </a:ln>
        </p:spPr>
        <p:txBody>
          <a:bodyPr wrap="none">
            <a:spAutoFit/>
          </a:bodyPr>
          <a:lstStyle/>
          <a:p>
            <a:pPr algn="ctr"/>
            <a:r>
              <a:rPr lang="en-US"/>
              <a:t>5-cm </a:t>
            </a:r>
          </a:p>
          <a:p>
            <a:pPr algn="ctr"/>
            <a:r>
              <a:rPr lang="en-US"/>
              <a:t>Pb block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Characteristics of Nuclear Radiation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5061" name="Picture 2"/>
          <p:cNvPicPr>
            <a:picLocks noChangeAspect="1" noChangeArrowheads="1"/>
          </p:cNvPicPr>
          <p:nvPr/>
        </p:nvPicPr>
        <p:blipFill>
          <a:blip r:embed="rId2" cstate="print"/>
          <a:srcRect/>
          <a:stretch>
            <a:fillRect/>
          </a:stretch>
        </p:blipFill>
        <p:spPr bwMode="auto">
          <a:xfrm>
            <a:off x="368300" y="1676400"/>
            <a:ext cx="8547100" cy="286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Which form of nuclear emission requires the greatest amount of shielding to provide protection from radiation injury? </a:t>
            </a:r>
          </a:p>
          <a:p>
            <a:pPr marL="514350" indent="-514350">
              <a:buFont typeface="+mj-lt"/>
              <a:buAutoNum type="alphaLcPeriod"/>
              <a:defRPr/>
            </a:pPr>
            <a:r>
              <a:rPr lang="en-US" dirty="0" smtClean="0"/>
              <a:t>Alpha</a:t>
            </a:r>
          </a:p>
          <a:p>
            <a:pPr marL="514350" indent="-514350">
              <a:buFont typeface="+mj-lt"/>
              <a:buAutoNum type="alphaLcPeriod"/>
              <a:defRPr/>
            </a:pPr>
            <a:r>
              <a:rPr lang="en-US" dirty="0" smtClean="0"/>
              <a:t>Beta</a:t>
            </a:r>
          </a:p>
          <a:p>
            <a:pPr marL="514350" indent="-514350">
              <a:buFont typeface="+mj-lt"/>
              <a:buAutoNum type="alphaLcPeriod"/>
              <a:defRPr/>
            </a:pPr>
            <a:r>
              <a:rPr lang="en-US" dirty="0" smtClean="0"/>
              <a:t>Gamma</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1"/>
          <p:cNvSpPr>
            <a:spLocks noGrp="1"/>
          </p:cNvSpPr>
          <p:nvPr>
            <p:ph type="title"/>
          </p:nvPr>
        </p:nvSpPr>
        <p:spPr/>
        <p:txBody>
          <a:bodyPr/>
          <a:lstStyle/>
          <a:p>
            <a:r>
              <a:rPr lang="en-US" smtClean="0"/>
              <a:t>Uranium Disintegration Series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11271" name="Picture 2"/>
          <p:cNvPicPr>
            <a:picLocks noChangeAspect="1" noChangeArrowheads="1"/>
          </p:cNvPicPr>
          <p:nvPr/>
        </p:nvPicPr>
        <p:blipFill>
          <a:blip r:embed="rId3" cstate="print"/>
          <a:srcRect/>
          <a:stretch>
            <a:fillRect/>
          </a:stretch>
        </p:blipFill>
        <p:spPr bwMode="auto">
          <a:xfrm>
            <a:off x="2752725" y="2228850"/>
            <a:ext cx="6315075" cy="4171950"/>
          </a:xfrm>
          <a:prstGeom prst="rect">
            <a:avLst/>
          </a:prstGeom>
          <a:noFill/>
          <a:ln w="9525">
            <a:noFill/>
            <a:miter lim="800000"/>
            <a:headEnd/>
            <a:tailEnd/>
          </a:ln>
        </p:spPr>
      </p:pic>
      <p:sp>
        <p:nvSpPr>
          <p:cNvPr id="11272" name="Content Placeholder 2"/>
          <p:cNvSpPr>
            <a:spLocks noGrp="1"/>
          </p:cNvSpPr>
          <p:nvPr>
            <p:ph idx="1"/>
          </p:nvPr>
        </p:nvSpPr>
        <p:spPr/>
        <p:txBody>
          <a:bodyPr/>
          <a:lstStyle/>
          <a:p>
            <a:pPr marL="0" indent="0"/>
            <a:r>
              <a:rPr lang="en-US" b="1" smtClean="0">
                <a:solidFill>
                  <a:srgbClr val="236F37"/>
                </a:solidFill>
              </a:rPr>
              <a:t>Figure 18.3</a:t>
            </a:r>
            <a:r>
              <a:rPr lang="en-US" smtClean="0">
                <a:solidFill>
                  <a:srgbClr val="236F37"/>
                </a:solidFill>
              </a:rPr>
              <a:t>           </a:t>
            </a:r>
            <a:r>
              <a:rPr lang="en-US" smtClean="0"/>
              <a:t>decays by a series of emissions to form the </a:t>
            </a:r>
            <a:br>
              <a:rPr lang="en-US" smtClean="0"/>
            </a:br>
            <a:r>
              <a:rPr lang="en-US" smtClean="0"/>
              <a:t>stable nuclide</a:t>
            </a:r>
          </a:p>
        </p:txBody>
      </p:sp>
      <p:graphicFrame>
        <p:nvGraphicFramePr>
          <p:cNvPr id="11266" name="Object 4"/>
          <p:cNvGraphicFramePr>
            <a:graphicFrameLocks noChangeAspect="1"/>
          </p:cNvGraphicFramePr>
          <p:nvPr/>
        </p:nvGraphicFramePr>
        <p:xfrm>
          <a:off x="914400" y="3059113"/>
          <a:ext cx="914400" cy="598487"/>
        </p:xfrm>
        <a:graphic>
          <a:graphicData uri="http://schemas.openxmlformats.org/presentationml/2006/ole">
            <p:oleObj spid="_x0000_s11266" name="Equation" r:id="rId4" imgW="368280" imgH="241200" progId="">
              <p:embed/>
            </p:oleObj>
          </a:graphicData>
        </a:graphic>
      </p:graphicFrame>
      <p:graphicFrame>
        <p:nvGraphicFramePr>
          <p:cNvPr id="11267" name="Object 5"/>
          <p:cNvGraphicFramePr>
            <a:graphicFrameLocks noChangeAspect="1"/>
          </p:cNvGraphicFramePr>
          <p:nvPr/>
        </p:nvGraphicFramePr>
        <p:xfrm>
          <a:off x="2362200" y="1630363"/>
          <a:ext cx="762000" cy="579437"/>
        </p:xfrm>
        <a:graphic>
          <a:graphicData uri="http://schemas.openxmlformats.org/presentationml/2006/ole">
            <p:oleObj spid="_x0000_s11267" name="Equation" r:id="rId5" imgW="317160" imgH="241200" progId="">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What nuclide is formed when U-238 undergoes one alpha decay and two beta decays?</a:t>
            </a:r>
          </a:p>
          <a:p>
            <a:pPr marL="514350" indent="-514350">
              <a:buFont typeface="+mj-lt"/>
              <a:buAutoNum type="alphaLcPeriod"/>
              <a:defRPr/>
            </a:pPr>
            <a:r>
              <a:rPr lang="en-US" dirty="0" smtClean="0"/>
              <a:t>U-238</a:t>
            </a:r>
          </a:p>
          <a:p>
            <a:pPr marL="514350" indent="-514350">
              <a:buFont typeface="+mj-lt"/>
              <a:buAutoNum type="alphaLcPeriod"/>
              <a:defRPr/>
            </a:pPr>
            <a:r>
              <a:rPr lang="en-US" dirty="0" smtClean="0"/>
              <a:t>U-234</a:t>
            </a:r>
          </a:p>
          <a:p>
            <a:pPr marL="514350" indent="-514350">
              <a:buFont typeface="+mj-lt"/>
              <a:buAutoNum type="alphaLcPeriod"/>
              <a:defRPr/>
            </a:pPr>
            <a:r>
              <a:rPr lang="en-US" dirty="0" smtClean="0"/>
              <a:t>Th-230</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lstStyle/>
          <a:p>
            <a:r>
              <a:rPr lang="en-US" smtClean="0"/>
              <a:t>Transmutation of Elements</a:t>
            </a:r>
          </a:p>
        </p:txBody>
      </p:sp>
      <p:sp>
        <p:nvSpPr>
          <p:cNvPr id="12292" name="Content Placeholder 2"/>
          <p:cNvSpPr>
            <a:spLocks noGrp="1"/>
          </p:cNvSpPr>
          <p:nvPr>
            <p:ph idx="1"/>
          </p:nvPr>
        </p:nvSpPr>
        <p:spPr/>
        <p:txBody>
          <a:bodyPr/>
          <a:lstStyle/>
          <a:p>
            <a:r>
              <a:rPr lang="en-US" b="1" smtClean="0"/>
              <a:t>Transmutation</a:t>
            </a:r>
            <a:r>
              <a:rPr lang="en-US" smtClean="0"/>
              <a:t> is the conversion of one element into another by either natural or artificial means.</a:t>
            </a:r>
          </a:p>
          <a:p>
            <a:r>
              <a:rPr lang="en-US" smtClean="0"/>
              <a:t>Transmutation occurs spontaneously in natural radiation.</a:t>
            </a:r>
          </a:p>
          <a:p>
            <a:r>
              <a:rPr lang="en-US" smtClean="0"/>
              <a:t>The first artificial transmutation was done in 1919 in Ernest Rutherford’s lab:</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46084" name="Object 4"/>
          <p:cNvGraphicFramePr>
            <a:graphicFrameLocks noChangeAspect="1"/>
          </p:cNvGraphicFramePr>
          <p:nvPr/>
        </p:nvGraphicFramePr>
        <p:xfrm>
          <a:off x="2757488" y="4495800"/>
          <a:ext cx="4273550" cy="684213"/>
        </p:xfrm>
        <a:graphic>
          <a:graphicData uri="http://schemas.openxmlformats.org/presentationml/2006/ole">
            <p:oleObj spid="_x0000_s12290" name="Equation" r:id="rId3" imgW="151128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1"/>
          <p:cNvSpPr>
            <a:spLocks noGrp="1"/>
          </p:cNvSpPr>
          <p:nvPr>
            <p:ph type="title"/>
          </p:nvPr>
        </p:nvSpPr>
        <p:spPr/>
        <p:txBody>
          <a:bodyPr/>
          <a:lstStyle/>
          <a:p>
            <a:r>
              <a:rPr lang="en-US" smtClean="0"/>
              <a:t>Transmutation</a:t>
            </a:r>
          </a:p>
        </p:txBody>
      </p:sp>
      <p:sp>
        <p:nvSpPr>
          <p:cNvPr id="13317" name="Content Placeholder 2"/>
          <p:cNvSpPr>
            <a:spLocks noGrp="1"/>
          </p:cNvSpPr>
          <p:nvPr>
            <p:ph idx="1"/>
          </p:nvPr>
        </p:nvSpPr>
        <p:spPr>
          <a:xfrm>
            <a:off x="457200" y="1600200"/>
            <a:ext cx="4267200" cy="4525963"/>
          </a:xfrm>
        </p:spPr>
        <p:txBody>
          <a:bodyPr/>
          <a:lstStyle/>
          <a:p>
            <a:r>
              <a:rPr lang="en-US" smtClean="0"/>
              <a:t>Many elements have been made using particle accelerators.</a:t>
            </a:r>
          </a:p>
          <a:p>
            <a:endParaRPr lang="en-US" sz="900" smtClean="0"/>
          </a:p>
          <a:p>
            <a:r>
              <a:rPr lang="en-US" smtClean="0"/>
              <a:t>Californium:</a:t>
            </a:r>
          </a:p>
          <a:p>
            <a:endParaRPr lang="en-US" smtClean="0"/>
          </a:p>
          <a:p>
            <a:endParaRPr lang="en-US" sz="1600" smtClean="0"/>
          </a:p>
          <a:p>
            <a:r>
              <a:rPr lang="en-US" smtClean="0"/>
              <a:t>Roentgenium:</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13320" name="Picture 2"/>
          <p:cNvPicPr>
            <a:picLocks noChangeAspect="1" noChangeArrowheads="1"/>
          </p:cNvPicPr>
          <p:nvPr/>
        </p:nvPicPr>
        <p:blipFill>
          <a:blip r:embed="rId3" cstate="print"/>
          <a:srcRect/>
          <a:stretch>
            <a:fillRect/>
          </a:stretch>
        </p:blipFill>
        <p:spPr bwMode="auto">
          <a:xfrm>
            <a:off x="4800600" y="1622425"/>
            <a:ext cx="4195763" cy="4549775"/>
          </a:xfrm>
          <a:prstGeom prst="rect">
            <a:avLst/>
          </a:prstGeom>
          <a:noFill/>
          <a:ln w="9525">
            <a:noFill/>
            <a:miter lim="800000"/>
            <a:headEnd/>
            <a:tailEnd/>
          </a:ln>
        </p:spPr>
      </p:pic>
      <p:graphicFrame>
        <p:nvGraphicFramePr>
          <p:cNvPr id="13314" name="Object 4"/>
          <p:cNvGraphicFramePr>
            <a:graphicFrameLocks noChangeAspect="1"/>
          </p:cNvGraphicFramePr>
          <p:nvPr/>
        </p:nvGraphicFramePr>
        <p:xfrm>
          <a:off x="304800" y="3698875"/>
          <a:ext cx="4191000" cy="614363"/>
        </p:xfrm>
        <a:graphic>
          <a:graphicData uri="http://schemas.openxmlformats.org/presentationml/2006/ole">
            <p:oleObj spid="_x0000_s13314" name="Equation" r:id="rId4" imgW="1650960" imgH="241200" progId="">
              <p:embed/>
            </p:oleObj>
          </a:graphicData>
        </a:graphic>
      </p:graphicFrame>
      <p:graphicFrame>
        <p:nvGraphicFramePr>
          <p:cNvPr id="13315" name="Object 4"/>
          <p:cNvGraphicFramePr>
            <a:graphicFrameLocks noChangeAspect="1"/>
          </p:cNvGraphicFramePr>
          <p:nvPr/>
        </p:nvGraphicFramePr>
        <p:xfrm>
          <a:off x="330200" y="4953000"/>
          <a:ext cx="4318000" cy="604838"/>
        </p:xfrm>
        <a:graphic>
          <a:graphicData uri="http://schemas.openxmlformats.org/presentationml/2006/ole">
            <p:oleObj spid="_x0000_s13315" name="Equation" r:id="rId5" imgW="1726920" imgH="241200"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Radioactivity</a:t>
            </a:r>
          </a:p>
        </p:txBody>
      </p:sp>
      <p:sp>
        <p:nvSpPr>
          <p:cNvPr id="3" name="Content Placeholder 2"/>
          <p:cNvSpPr>
            <a:spLocks noGrp="1"/>
          </p:cNvSpPr>
          <p:nvPr>
            <p:ph idx="1"/>
          </p:nvPr>
        </p:nvSpPr>
        <p:spPr/>
        <p:txBody>
          <a:bodyPr/>
          <a:lstStyle/>
          <a:p>
            <a:r>
              <a:rPr lang="en-US" b="1" smtClean="0"/>
              <a:t>Radioactivity</a:t>
            </a:r>
            <a:r>
              <a:rPr lang="en-US" smtClean="0"/>
              <a:t> is the spontaneous emission of particles and/or energy from an unstable nucleus of an atom.</a:t>
            </a:r>
          </a:p>
          <a:p>
            <a:r>
              <a:rPr lang="en-US" b="1" smtClean="0"/>
              <a:t>Nucleons</a:t>
            </a:r>
            <a:r>
              <a:rPr lang="en-US" smtClean="0"/>
              <a:t> are the protons and neutrons in the nucleus of an atom.</a:t>
            </a:r>
          </a:p>
          <a:p>
            <a:r>
              <a:rPr lang="en-US" b="1" smtClean="0"/>
              <a:t>Nuclide</a:t>
            </a:r>
            <a:r>
              <a:rPr lang="en-US" smtClean="0"/>
              <a:t> is how we refer to any isotope of an atom. </a:t>
            </a:r>
          </a:p>
          <a:p>
            <a:r>
              <a:rPr lang="en-US" b="1" smtClean="0"/>
              <a:t>Radioactive nuclides</a:t>
            </a:r>
            <a:r>
              <a:rPr lang="en-US" smtClean="0"/>
              <a:t> are unstable nuclides that spontaneously emit radiation.</a:t>
            </a:r>
          </a:p>
          <a:p>
            <a:r>
              <a:rPr lang="en-US" b="1" smtClean="0"/>
              <a:t>Stable nuclides</a:t>
            </a:r>
            <a:r>
              <a:rPr lang="en-US" smtClean="0"/>
              <a:t> are considered stable because they are not radioactive.</a:t>
            </a:r>
            <a:endParaRPr lang="en-US" b="1"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1"/>
          <p:cNvSpPr>
            <a:spLocks noGrp="1"/>
          </p:cNvSpPr>
          <p:nvPr>
            <p:ph type="title"/>
          </p:nvPr>
        </p:nvSpPr>
        <p:spPr/>
        <p:txBody>
          <a:bodyPr/>
          <a:lstStyle/>
          <a:p>
            <a:r>
              <a:rPr lang="en-US" smtClean="0"/>
              <a:t>Artificial Radioactivity</a:t>
            </a:r>
          </a:p>
        </p:txBody>
      </p:sp>
      <p:sp>
        <p:nvSpPr>
          <p:cNvPr id="3" name="Content Placeholder 2"/>
          <p:cNvSpPr>
            <a:spLocks noGrp="1"/>
          </p:cNvSpPr>
          <p:nvPr>
            <p:ph idx="1"/>
          </p:nvPr>
        </p:nvSpPr>
        <p:spPr/>
        <p:txBody>
          <a:bodyPr/>
          <a:lstStyle/>
          <a:p>
            <a:r>
              <a:rPr lang="en-US" smtClean="0"/>
              <a:t>Irene and Frederick Joliot-Curie discovered that the bombardment of aluminum-27 with alpha particles resulted in the emission of neutrons and positrons:</a:t>
            </a:r>
          </a:p>
          <a:p>
            <a:r>
              <a:rPr lang="en-US" smtClean="0"/>
              <a:t>First phosphorus-30 is produced along with a neutron:</a:t>
            </a:r>
          </a:p>
          <a:p>
            <a:endParaRPr lang="en-US" smtClean="0"/>
          </a:p>
          <a:p>
            <a:endParaRPr lang="en-US" smtClean="0"/>
          </a:p>
          <a:p>
            <a:r>
              <a:rPr lang="en-US" smtClean="0"/>
              <a:t>Then silicon 30 is produced along with a positron: </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49155" name="Object 3"/>
          <p:cNvGraphicFramePr>
            <a:graphicFrameLocks noChangeAspect="1"/>
          </p:cNvGraphicFramePr>
          <p:nvPr/>
        </p:nvGraphicFramePr>
        <p:xfrm>
          <a:off x="2362200" y="3662363"/>
          <a:ext cx="3844925" cy="604837"/>
        </p:xfrm>
        <a:graphic>
          <a:graphicData uri="http://schemas.openxmlformats.org/presentationml/2006/ole">
            <p:oleObj spid="_x0000_s14338" name="Equation" r:id="rId3" imgW="1536480" imgH="241200" progId="">
              <p:embed/>
            </p:oleObj>
          </a:graphicData>
        </a:graphic>
      </p:graphicFrame>
      <p:graphicFrame>
        <p:nvGraphicFramePr>
          <p:cNvPr id="49156" name="Object 4"/>
          <p:cNvGraphicFramePr>
            <a:graphicFrameLocks noChangeAspect="1"/>
          </p:cNvGraphicFramePr>
          <p:nvPr/>
        </p:nvGraphicFramePr>
        <p:xfrm>
          <a:off x="2678113" y="5106988"/>
          <a:ext cx="2808287" cy="608012"/>
        </p:xfrm>
        <a:graphic>
          <a:graphicData uri="http://schemas.openxmlformats.org/presentationml/2006/ole">
            <p:oleObj spid="_x0000_s14339" name="Equation" r:id="rId4" imgW="111744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Artificial Radioactivity</a:t>
            </a:r>
          </a:p>
        </p:txBody>
      </p:sp>
      <p:sp>
        <p:nvSpPr>
          <p:cNvPr id="48131" name="Content Placeholder 2"/>
          <p:cNvSpPr>
            <a:spLocks noGrp="1"/>
          </p:cNvSpPr>
          <p:nvPr>
            <p:ph idx="1"/>
          </p:nvPr>
        </p:nvSpPr>
        <p:spPr/>
        <p:txBody>
          <a:bodyPr/>
          <a:lstStyle/>
          <a:p>
            <a:r>
              <a:rPr lang="en-US" smtClean="0"/>
              <a:t>The radioactivity of nuclides produced by bombarding stable isotopes with small particles like neutrons or alpha particles is known as </a:t>
            </a:r>
            <a:r>
              <a:rPr lang="en-US" b="1" smtClean="0"/>
              <a:t>artificial radioactivity </a:t>
            </a:r>
            <a:r>
              <a:rPr lang="en-US" smtClean="0"/>
              <a:t>or </a:t>
            </a:r>
            <a:r>
              <a:rPr lang="en-US" b="1" smtClean="0"/>
              <a:t>induced radioactivity</a:t>
            </a:r>
            <a:r>
              <a:rPr lang="en-US" smtClean="0"/>
              <a:t>.</a:t>
            </a:r>
          </a:p>
          <a:p>
            <a:r>
              <a:rPr lang="en-US" smtClean="0"/>
              <a:t>The Joliot-Curies received the Nobel Prize in chemistry in 1935 for the discovery of artificial, or induced, radioactivity.</a:t>
            </a:r>
            <a:endParaRPr lang="en-US" b="1" smtClean="0"/>
          </a:p>
          <a:p>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In an artificial transmutation process, a nucleus of Be-9 absorbs a proton, emits a particle, and is converted into Li-6.  What was the particle emitted?  </a:t>
            </a:r>
          </a:p>
          <a:p>
            <a:pPr marL="514350" indent="-514350">
              <a:buFont typeface="+mj-lt"/>
              <a:buAutoNum type="alphaLcPeriod"/>
              <a:defRPr/>
            </a:pPr>
            <a:r>
              <a:rPr lang="en-US" dirty="0" smtClean="0"/>
              <a:t>A proton</a:t>
            </a:r>
          </a:p>
          <a:p>
            <a:pPr marL="514350" indent="-514350">
              <a:buFont typeface="+mj-lt"/>
              <a:buAutoNum type="alphaLcPeriod"/>
              <a:defRPr/>
            </a:pPr>
            <a:r>
              <a:rPr lang="en-US" dirty="0" smtClean="0"/>
              <a:t>A neutron</a:t>
            </a:r>
          </a:p>
          <a:p>
            <a:pPr marL="514350" indent="-514350">
              <a:buFont typeface="+mj-lt"/>
              <a:buAutoNum type="alphaLcPeriod"/>
              <a:defRPr/>
            </a:pPr>
            <a:r>
              <a:rPr lang="en-US" dirty="0" smtClean="0"/>
              <a:t>An electron</a:t>
            </a:r>
          </a:p>
          <a:p>
            <a:pPr marL="514350" indent="-514350">
              <a:buFont typeface="+mj-lt"/>
              <a:buAutoNum type="alphaLcPeriod"/>
              <a:defRPr/>
            </a:pPr>
            <a:r>
              <a:rPr lang="en-US" dirty="0" smtClean="0"/>
              <a:t>An alpha particle</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pPr>
              <a:defRPr/>
            </a:pPr>
            <a:r>
              <a:rPr lang="en-US" dirty="0" smtClean="0"/>
              <a:t>Measurement of Radioactivity</a:t>
            </a:r>
            <a:br>
              <a:rPr lang="en-US" dirty="0" smtClean="0"/>
            </a:br>
            <a:r>
              <a:rPr lang="en-US" dirty="0" smtClean="0"/>
              <a:t>with a Geiger Counter</a:t>
            </a:r>
          </a:p>
        </p:txBody>
      </p:sp>
      <p:sp>
        <p:nvSpPr>
          <p:cNvPr id="50179" name="Content Placeholder 2"/>
          <p:cNvSpPr>
            <a:spLocks noGrp="1"/>
          </p:cNvSpPr>
          <p:nvPr>
            <p:ph idx="1"/>
          </p:nvPr>
        </p:nvSpPr>
        <p:spPr>
          <a:xfrm>
            <a:off x="457200" y="1600200"/>
            <a:ext cx="4800600" cy="4525963"/>
          </a:xfrm>
        </p:spPr>
        <p:txBody>
          <a:bodyPr/>
          <a:lstStyle/>
          <a:p>
            <a:r>
              <a:rPr lang="en-US" b="1" smtClean="0"/>
              <a:t>Ionizing radiation</a:t>
            </a:r>
            <a:r>
              <a:rPr lang="en-US" smtClean="0"/>
              <a:t> is high energy radiation that causes atoms or molecules to become ionized.</a:t>
            </a:r>
          </a:p>
          <a:p>
            <a:pPr marL="342900" lvl="1" indent="-342900">
              <a:buFont typeface="Arial" pitchFamily="34" charset="0"/>
              <a:buNone/>
            </a:pPr>
            <a:r>
              <a:rPr lang="en-US" smtClean="0"/>
              <a:t>If ionizing radiation enters the Geiger counter tube, argon in the tube is ionized and an electric current passes between two electrodes.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50182" name="Picture 2"/>
          <p:cNvPicPr>
            <a:picLocks noChangeAspect="1" noChangeArrowheads="1"/>
          </p:cNvPicPr>
          <p:nvPr/>
        </p:nvPicPr>
        <p:blipFill>
          <a:blip r:embed="rId2" cstate="print"/>
          <a:srcRect/>
          <a:stretch>
            <a:fillRect/>
          </a:stretch>
        </p:blipFill>
        <p:spPr bwMode="auto">
          <a:xfrm>
            <a:off x="5181600" y="1600200"/>
            <a:ext cx="3817938" cy="3729038"/>
          </a:xfrm>
          <a:prstGeom prst="rect">
            <a:avLst/>
          </a:prstGeom>
          <a:noFill/>
          <a:ln w="9525">
            <a:noFill/>
            <a:miter lim="800000"/>
            <a:headEnd/>
            <a:tailEnd/>
          </a:ln>
        </p:spPr>
      </p:pic>
      <p:sp>
        <p:nvSpPr>
          <p:cNvPr id="7" name="Rectangle 6"/>
          <p:cNvSpPr/>
          <p:nvPr/>
        </p:nvSpPr>
        <p:spPr>
          <a:xfrm>
            <a:off x="609600" y="5638800"/>
            <a:ext cx="7165975" cy="523875"/>
          </a:xfrm>
          <a:prstGeom prst="rect">
            <a:avLst/>
          </a:prstGeom>
        </p:spPr>
        <p:txBody>
          <a:bodyPr wrap="none">
            <a:spAutoFit/>
          </a:bodyPr>
          <a:lstStyle/>
          <a:p>
            <a:pPr marL="342900" lvl="1" indent="-342900">
              <a:defRPr/>
            </a:pPr>
            <a:r>
              <a:rPr lang="en-US" sz="2800" dirty="0">
                <a:latin typeface="+mn-lt"/>
              </a:rPr>
              <a:t>Radiation is measured in counts/min or counts/s.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pPr>
              <a:defRPr/>
            </a:pPr>
            <a:r>
              <a:rPr lang="en-US" dirty="0" smtClean="0"/>
              <a:t>Curie: </a:t>
            </a:r>
            <a:br>
              <a:rPr lang="en-US" dirty="0" smtClean="0"/>
            </a:br>
            <a:r>
              <a:rPr lang="en-US" dirty="0" smtClean="0"/>
              <a:t>A Unit for Measuring Radioactivity</a:t>
            </a:r>
          </a:p>
        </p:txBody>
      </p:sp>
      <p:sp>
        <p:nvSpPr>
          <p:cNvPr id="51203" name="Content Placeholder 2"/>
          <p:cNvSpPr>
            <a:spLocks noGrp="1"/>
          </p:cNvSpPr>
          <p:nvPr>
            <p:ph idx="1"/>
          </p:nvPr>
        </p:nvSpPr>
        <p:spPr/>
        <p:txBody>
          <a:bodyPr/>
          <a:lstStyle/>
          <a:p>
            <a:r>
              <a:rPr lang="en-US" smtClean="0"/>
              <a:t>The </a:t>
            </a:r>
            <a:r>
              <a:rPr lang="en-US" b="1" smtClean="0"/>
              <a:t>curie </a:t>
            </a:r>
            <a:r>
              <a:rPr lang="en-US" smtClean="0"/>
              <a:t>is the unit used to express the amount of radioactivity produced by an element.</a:t>
            </a:r>
          </a:p>
          <a:p>
            <a:r>
              <a:rPr lang="en-US" smtClean="0"/>
              <a:t>One </a:t>
            </a:r>
            <a:r>
              <a:rPr lang="en-US" b="1" smtClean="0"/>
              <a:t>curie</a:t>
            </a:r>
            <a:r>
              <a:rPr lang="en-US" smtClean="0">
                <a:solidFill>
                  <a:srgbClr val="FF0000"/>
                </a:solidFill>
              </a:rPr>
              <a:t> </a:t>
            </a:r>
            <a:r>
              <a:rPr lang="en-US" smtClean="0"/>
              <a:t>(Ci) = 3.7 x 10</a:t>
            </a:r>
            <a:r>
              <a:rPr lang="en-US" baseline="30000" smtClean="0"/>
              <a:t>10</a:t>
            </a:r>
            <a:r>
              <a:rPr lang="en-US" smtClean="0"/>
              <a:t> disintegrations per second.</a:t>
            </a:r>
          </a:p>
          <a:p>
            <a:r>
              <a:rPr lang="en-US" smtClean="0"/>
              <a:t>This definition came from the element radium, which has an activity of 1Ci/g</a:t>
            </a:r>
          </a:p>
          <a:p>
            <a:r>
              <a:rPr lang="en-US" smtClean="0"/>
              <a:t>Because a curie is so large the </a:t>
            </a:r>
            <a:r>
              <a:rPr lang="en-US" b="1" smtClean="0"/>
              <a:t>millicurie</a:t>
            </a:r>
            <a:r>
              <a:rPr lang="en-US" smtClean="0"/>
              <a:t> (one thousandth of a curie) and the </a:t>
            </a:r>
            <a:r>
              <a:rPr lang="en-US" b="1" smtClean="0"/>
              <a:t>microcurie</a:t>
            </a:r>
            <a:r>
              <a:rPr lang="en-US" smtClean="0"/>
              <a:t> (one millionth of a curie) are more commonly used.</a:t>
            </a:r>
          </a:p>
          <a:p>
            <a:endParaRPr lang="en-US" smtClean="0"/>
          </a:p>
          <a:p>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Other Units of Radiation</a:t>
            </a:r>
          </a:p>
        </p:txBody>
      </p:sp>
      <p:sp>
        <p:nvSpPr>
          <p:cNvPr id="52227" name="Content Placeholder 2"/>
          <p:cNvSpPr>
            <a:spLocks noGrp="1"/>
          </p:cNvSpPr>
          <p:nvPr>
            <p:ph idx="1"/>
          </p:nvPr>
        </p:nvSpPr>
        <p:spPr>
          <a:xfrm>
            <a:off x="457200" y="3810000"/>
            <a:ext cx="8229600" cy="2438400"/>
          </a:xfrm>
        </p:spPr>
        <p:txBody>
          <a:bodyPr/>
          <a:lstStyle/>
          <a:p>
            <a:r>
              <a:rPr lang="en-US" smtClean="0"/>
              <a:t>The </a:t>
            </a:r>
            <a:r>
              <a:rPr lang="en-US" b="1" smtClean="0"/>
              <a:t>rem</a:t>
            </a:r>
            <a:r>
              <a:rPr lang="en-US" smtClean="0"/>
              <a:t> takes into account the degree of biological effect caused by the type of radiation exposure. For example, alpha particles are 10 times more ionizing than beta particles so the factor is 10 for an alpha particle and a 1 for a beta particle.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52230" name="Picture 2"/>
          <p:cNvPicPr>
            <a:picLocks noChangeAspect="1" noChangeArrowheads="1"/>
          </p:cNvPicPr>
          <p:nvPr/>
        </p:nvPicPr>
        <p:blipFill>
          <a:blip r:embed="rId2" cstate="print"/>
          <a:srcRect/>
          <a:stretch>
            <a:fillRect/>
          </a:stretch>
        </p:blipFill>
        <p:spPr bwMode="auto">
          <a:xfrm>
            <a:off x="461963" y="1524000"/>
            <a:ext cx="8682037"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r>
              <a:rPr lang="en-US" smtClean="0"/>
              <a:t>Nuclear Fission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 name="Content Placeholder 5"/>
          <p:cNvSpPr>
            <a:spLocks noGrp="1"/>
          </p:cNvSpPr>
          <p:nvPr>
            <p:ph idx="1"/>
          </p:nvPr>
        </p:nvSpPr>
        <p:spPr/>
        <p:txBody>
          <a:bodyPr/>
          <a:lstStyle/>
          <a:p>
            <a:pPr>
              <a:buFont typeface="Arial" charset="0"/>
              <a:buNone/>
              <a:defRPr/>
            </a:pPr>
            <a:r>
              <a:rPr lang="en-US" dirty="0" smtClean="0"/>
              <a:t>In </a:t>
            </a:r>
            <a:r>
              <a:rPr lang="en-US" b="1" dirty="0" smtClean="0"/>
              <a:t>nuclear fission</a:t>
            </a:r>
            <a:r>
              <a:rPr lang="en-US" dirty="0" smtClean="0"/>
              <a:t> a heavy nuclide struck by a neutron splits into two or more intermediate-sized fragments.</a:t>
            </a:r>
          </a:p>
          <a:p>
            <a:pPr>
              <a:buFont typeface="Arial" charset="0"/>
              <a:buNone/>
              <a:defRPr/>
            </a:pPr>
            <a:endParaRPr lang="en-US" dirty="0" smtClean="0"/>
          </a:p>
          <a:p>
            <a:pPr>
              <a:buFont typeface="Arial" charset="0"/>
              <a:buNone/>
              <a:defRPr/>
            </a:pPr>
            <a:endParaRPr lang="en-US" dirty="0" smtClean="0"/>
          </a:p>
          <a:p>
            <a:pPr>
              <a:buFont typeface="Arial" charset="0"/>
              <a:buNone/>
              <a:defRPr/>
            </a:pPr>
            <a:r>
              <a:rPr lang="en-US" b="1" dirty="0" smtClean="0"/>
              <a:t>Characteristics of nuclear fission:</a:t>
            </a:r>
          </a:p>
          <a:p>
            <a:pPr marL="514350" indent="-514350">
              <a:buFont typeface="+mj-lt"/>
              <a:buAutoNum type="arabicPeriod"/>
              <a:defRPr/>
            </a:pPr>
            <a:r>
              <a:rPr lang="en-US" dirty="0" smtClean="0"/>
              <a:t>Upon absorption of a neutron, a heavy nuclide splits into one or more smaller nuclides (fission products).</a:t>
            </a:r>
          </a:p>
          <a:p>
            <a:pPr marL="514350" indent="-514350">
              <a:buFont typeface="+mj-lt"/>
              <a:buAutoNum type="arabicPeriod"/>
              <a:defRPr/>
            </a:pPr>
            <a:r>
              <a:rPr lang="en-US" dirty="0" smtClean="0"/>
              <a:t>The mass of the nuclides ranges from abut 70-160 amu.</a:t>
            </a:r>
          </a:p>
          <a:p>
            <a:pPr marL="514350" indent="-514350">
              <a:buFont typeface="Arial" charset="0"/>
              <a:buNone/>
              <a:defRPr/>
            </a:pPr>
            <a:endParaRPr lang="en-US" dirty="0" smtClean="0"/>
          </a:p>
          <a:p>
            <a:pPr>
              <a:buFont typeface="Arial" charset="0"/>
              <a:buNone/>
              <a:defRPr/>
            </a:pPr>
            <a:endParaRPr lang="en-US" dirty="0"/>
          </a:p>
        </p:txBody>
      </p:sp>
      <p:graphicFrame>
        <p:nvGraphicFramePr>
          <p:cNvPr id="15362" name="Object 2"/>
          <p:cNvGraphicFramePr>
            <a:graphicFrameLocks noChangeAspect="1"/>
          </p:cNvGraphicFramePr>
          <p:nvPr/>
        </p:nvGraphicFramePr>
        <p:xfrm>
          <a:off x="1981200" y="2667000"/>
          <a:ext cx="4641850" cy="527050"/>
        </p:xfrm>
        <a:graphic>
          <a:graphicData uri="http://schemas.openxmlformats.org/presentationml/2006/ole">
            <p:oleObj spid="_x0000_s15362" name="Equation" r:id="rId3" imgW="212076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Nuclear Fission</a:t>
            </a:r>
          </a:p>
        </p:txBody>
      </p:sp>
      <p:sp>
        <p:nvSpPr>
          <p:cNvPr id="3" name="Content Placeholder 2"/>
          <p:cNvSpPr>
            <a:spLocks noGrp="1"/>
          </p:cNvSpPr>
          <p:nvPr>
            <p:ph idx="1"/>
          </p:nvPr>
        </p:nvSpPr>
        <p:spPr/>
        <p:txBody>
          <a:bodyPr/>
          <a:lstStyle/>
          <a:p>
            <a:pPr marL="685800" indent="-685800" algn="just">
              <a:buFont typeface="+mj-lt"/>
              <a:buAutoNum type="arabicPeriod" startAt="3"/>
              <a:defRPr/>
            </a:pPr>
            <a:r>
              <a:rPr lang="en-US" dirty="0" smtClean="0"/>
              <a:t>Two or more neutrons are produced from the fission of each atom.</a:t>
            </a:r>
          </a:p>
          <a:p>
            <a:pPr marL="685800" indent="-685800" algn="just">
              <a:buFont typeface="+mj-lt"/>
              <a:buAutoNum type="arabicPeriod" startAt="3"/>
              <a:defRPr/>
            </a:pPr>
            <a:r>
              <a:rPr lang="en-US" dirty="0" smtClean="0"/>
              <a:t>Large quantities of energy are produced as a result of the conversion of a small amount of mass into energy.</a:t>
            </a:r>
          </a:p>
          <a:p>
            <a:pPr marL="685800" indent="-685800" algn="just">
              <a:buFont typeface="+mj-lt"/>
              <a:buAutoNum type="arabicPeriod" startAt="3"/>
              <a:defRPr/>
            </a:pPr>
            <a:r>
              <a:rPr lang="en-US" dirty="0" smtClean="0"/>
              <a:t>Many nuclides produced are radioactive and continue to decay until they reach a stable nucleus.</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Nuclear Fission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54279" name="Picture 7"/>
          <p:cNvPicPr>
            <a:picLocks noChangeAspect="1" noChangeArrowheads="1"/>
          </p:cNvPicPr>
          <p:nvPr/>
        </p:nvPicPr>
        <p:blipFill>
          <a:blip r:embed="rId2" cstate="print"/>
          <a:srcRect/>
          <a:stretch>
            <a:fillRect/>
          </a:stretch>
        </p:blipFill>
        <p:spPr bwMode="auto">
          <a:xfrm>
            <a:off x="113595" y="2209800"/>
            <a:ext cx="8954205"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Chain Reactions</a:t>
            </a:r>
          </a:p>
        </p:txBody>
      </p:sp>
      <p:sp>
        <p:nvSpPr>
          <p:cNvPr id="3" name="Content Placeholder 2"/>
          <p:cNvSpPr>
            <a:spLocks noGrp="1"/>
          </p:cNvSpPr>
          <p:nvPr>
            <p:ph idx="1"/>
          </p:nvPr>
        </p:nvSpPr>
        <p:spPr/>
        <p:txBody>
          <a:bodyPr/>
          <a:lstStyle/>
          <a:p>
            <a:r>
              <a:rPr lang="en-US" smtClean="0"/>
              <a:t>In a </a:t>
            </a:r>
            <a:r>
              <a:rPr lang="en-US" b="1" smtClean="0"/>
              <a:t>chain reaction</a:t>
            </a:r>
            <a:r>
              <a:rPr lang="en-US" smtClean="0"/>
              <a:t> the products cause the reaction to continue or magnify.</a:t>
            </a:r>
          </a:p>
          <a:p>
            <a:r>
              <a:rPr lang="en-US" smtClean="0"/>
              <a:t>For a chain reaction to continue, enough fissionable material must be present so that each atomic fission causes, on average, at least one additional fission.</a:t>
            </a:r>
          </a:p>
          <a:p>
            <a:r>
              <a:rPr lang="en-US" smtClean="0"/>
              <a:t>The minimum quantity of an element needed to support a self-sustaining chain reaction is called the </a:t>
            </a:r>
            <a:r>
              <a:rPr lang="en-US" b="1" smtClean="0"/>
              <a:t>critical mass.</a:t>
            </a:r>
          </a:p>
          <a:p>
            <a:r>
              <a:rPr lang="en-US" smtClean="0"/>
              <a:t>Since energy is released in each atomic fission, chain reactions provide a steady supply of energy.</a:t>
            </a:r>
            <a:endParaRPr lang="en-US" b="1" smtClean="0"/>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5105400" y="1600200"/>
            <a:ext cx="3905250" cy="1600200"/>
          </a:xfrm>
          <a:prstGeom prst="rect">
            <a:avLst/>
          </a:prstGeom>
          <a:noFill/>
          <a:ln w="9525">
            <a:noFill/>
            <a:miter lim="800000"/>
            <a:headEnd/>
            <a:tailEnd/>
          </a:ln>
        </p:spPr>
      </p:pic>
      <p:sp>
        <p:nvSpPr>
          <p:cNvPr id="1029" name="Title 1"/>
          <p:cNvSpPr>
            <a:spLocks noGrp="1"/>
          </p:cNvSpPr>
          <p:nvPr>
            <p:ph type="title"/>
          </p:nvPr>
        </p:nvSpPr>
        <p:spPr/>
        <p:txBody>
          <a:bodyPr/>
          <a:lstStyle/>
          <a:p>
            <a:r>
              <a:rPr lang="en-US" smtClean="0"/>
              <a:t>Isotopic Notation - Review</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7" name="Content Placeholder 6"/>
          <p:cNvSpPr>
            <a:spLocks noGrp="1"/>
          </p:cNvSpPr>
          <p:nvPr>
            <p:ph idx="1"/>
          </p:nvPr>
        </p:nvSpPr>
        <p:spPr>
          <a:xfrm>
            <a:off x="1371600" y="1874838"/>
            <a:ext cx="6858000" cy="4525962"/>
          </a:xfrm>
        </p:spPr>
        <p:txBody>
          <a:bodyPr/>
          <a:lstStyle/>
          <a:p>
            <a:r>
              <a:rPr lang="en-US" smtClean="0"/>
              <a:t>Mass number – 238</a:t>
            </a:r>
          </a:p>
          <a:p>
            <a:r>
              <a:rPr lang="en-US" smtClean="0"/>
              <a:t>Atomic number – 92</a:t>
            </a:r>
          </a:p>
          <a:p>
            <a:r>
              <a:rPr lang="en-US" smtClean="0"/>
              <a:t>Uranium-238 has 238 nucleons (92 protons and 146 neutrons).</a:t>
            </a:r>
          </a:p>
          <a:p>
            <a:endParaRPr lang="en-US" smtClean="0"/>
          </a:p>
          <a:p>
            <a:r>
              <a:rPr lang="en-US" smtClean="0"/>
              <a:t>Lead-210 has 210 nucleons (82 protons and 128 neutrons).</a:t>
            </a:r>
          </a:p>
        </p:txBody>
      </p:sp>
      <p:graphicFrame>
        <p:nvGraphicFramePr>
          <p:cNvPr id="1026" name="Object 2"/>
          <p:cNvGraphicFramePr>
            <a:graphicFrameLocks noChangeAspect="1"/>
          </p:cNvGraphicFramePr>
          <p:nvPr/>
        </p:nvGraphicFramePr>
        <p:xfrm>
          <a:off x="457200" y="1828800"/>
          <a:ext cx="895350" cy="681038"/>
        </p:xfrm>
        <a:graphic>
          <a:graphicData uri="http://schemas.openxmlformats.org/presentationml/2006/ole">
            <p:oleObj spid="_x0000_s1026" name="Equation" r:id="rId4" imgW="317160" imgH="241200" progId="">
              <p:embed/>
            </p:oleObj>
          </a:graphicData>
        </a:graphic>
      </p:graphicFrame>
      <p:graphicFrame>
        <p:nvGraphicFramePr>
          <p:cNvPr id="28675" name="Object 3"/>
          <p:cNvGraphicFramePr>
            <a:graphicFrameLocks noChangeAspect="1"/>
          </p:cNvGraphicFramePr>
          <p:nvPr/>
        </p:nvGraphicFramePr>
        <p:xfrm>
          <a:off x="385763" y="4267200"/>
          <a:ext cx="1038225" cy="681038"/>
        </p:xfrm>
        <a:graphic>
          <a:graphicData uri="http://schemas.openxmlformats.org/presentationml/2006/ole">
            <p:oleObj spid="_x0000_s1027" name="Equation" r:id="rId5" imgW="36828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p:nvPr>
        </p:nvSpPr>
        <p:spPr/>
        <p:txBody>
          <a:bodyPr/>
          <a:lstStyle/>
          <a:p>
            <a:r>
              <a:rPr lang="en-US" smtClean="0"/>
              <a:t>Chain Reactions</a:t>
            </a:r>
          </a:p>
        </p:txBody>
      </p:sp>
      <p:sp>
        <p:nvSpPr>
          <p:cNvPr id="56324" name="Content Placeholder 2"/>
          <p:cNvSpPr>
            <a:spLocks noGrp="1"/>
          </p:cNvSpPr>
          <p:nvPr>
            <p:ph idx="1"/>
          </p:nvPr>
        </p:nvSpPr>
        <p:spPr>
          <a:xfrm>
            <a:off x="457200" y="1600200"/>
            <a:ext cx="4114800" cy="4525963"/>
          </a:xfrm>
        </p:spPr>
        <p:txBody>
          <a:bodyPr/>
          <a:lstStyle/>
          <a:p>
            <a:r>
              <a:rPr lang="en-US" b="1" dirty="0" smtClean="0">
                <a:solidFill>
                  <a:srgbClr val="236F37"/>
                </a:solidFill>
              </a:rPr>
              <a:t>Figure 18.6</a:t>
            </a:r>
            <a:r>
              <a:rPr lang="en-US" dirty="0" smtClean="0">
                <a:solidFill>
                  <a:srgbClr val="236F37"/>
                </a:solidFill>
              </a:rPr>
              <a:t> </a:t>
            </a:r>
            <a:r>
              <a:rPr lang="en-US" dirty="0" smtClean="0"/>
              <a:t>Fission and chain reaction of U-235.  Each fission produces 2 major fission fragments and 3 neutrons, which may be captured by other U-235 nuclei, continuing the chain reaction.</a:t>
            </a:r>
            <a:endParaRPr lang="en-US" b="1" dirty="0"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56328" name="Picture 8"/>
          <p:cNvPicPr>
            <a:picLocks noChangeAspect="1" noChangeArrowheads="1"/>
          </p:cNvPicPr>
          <p:nvPr/>
        </p:nvPicPr>
        <p:blipFill>
          <a:blip r:embed="rId2" cstate="print"/>
          <a:srcRect/>
          <a:stretch>
            <a:fillRect/>
          </a:stretch>
        </p:blipFill>
        <p:spPr bwMode="auto">
          <a:xfrm>
            <a:off x="4436536" y="1579470"/>
            <a:ext cx="4555064" cy="4821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 nucleus of U-235 absorbs a neutron, undergoes fission, and produces two fission fragments and two neutrons.   One fission fragment is Xe-144, what is the other?</a:t>
            </a:r>
          </a:p>
          <a:p>
            <a:pPr marL="514350" indent="-514350">
              <a:buFont typeface="+mj-lt"/>
              <a:buAutoNum type="alphaLcPeriod"/>
              <a:defRPr/>
            </a:pPr>
            <a:r>
              <a:rPr lang="en-US" dirty="0" smtClean="0"/>
              <a:t>Sr-90</a:t>
            </a:r>
          </a:p>
          <a:p>
            <a:pPr marL="514350" indent="-514350">
              <a:buFont typeface="+mj-lt"/>
              <a:buAutoNum type="alphaLcPeriod"/>
              <a:defRPr/>
            </a:pPr>
            <a:r>
              <a:rPr lang="en-US" dirty="0" smtClean="0"/>
              <a:t>Xe-91</a:t>
            </a:r>
          </a:p>
          <a:p>
            <a:pPr marL="514350" indent="-514350">
              <a:buFont typeface="+mj-lt"/>
              <a:buAutoNum type="alphaLcPeriod"/>
              <a:defRPr/>
            </a:pPr>
            <a:r>
              <a:rPr lang="en-US" dirty="0" smtClean="0"/>
              <a:t>Rb-88</a:t>
            </a:r>
          </a:p>
          <a:p>
            <a:pPr marL="514350" indent="-514350">
              <a:buFont typeface="+mj-lt"/>
              <a:buAutoNum type="alphaLcPeriod"/>
              <a:defRPr/>
            </a:pPr>
            <a:r>
              <a:rPr lang="en-US" dirty="0" smtClean="0"/>
              <a:t>Br-92</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56322" name="Object 2"/>
          <p:cNvGraphicFramePr>
            <a:graphicFrameLocks noChangeAspect="1"/>
          </p:cNvGraphicFramePr>
          <p:nvPr/>
        </p:nvGraphicFramePr>
        <p:xfrm>
          <a:off x="3352800" y="3429000"/>
          <a:ext cx="4168775" cy="527050"/>
        </p:xfrm>
        <a:graphic>
          <a:graphicData uri="http://schemas.openxmlformats.org/presentationml/2006/ole">
            <p:oleObj spid="_x0000_s16386" name="Equation" r:id="rId3" imgW="1904760" imgH="241200" progId="">
              <p:embed/>
            </p:oleObj>
          </a:graphicData>
        </a:graphic>
      </p:graphicFrame>
      <p:graphicFrame>
        <p:nvGraphicFramePr>
          <p:cNvPr id="56323" name="Object 3"/>
          <p:cNvGraphicFramePr>
            <a:graphicFrameLocks noChangeAspect="1"/>
          </p:cNvGraphicFramePr>
          <p:nvPr/>
        </p:nvGraphicFramePr>
        <p:xfrm>
          <a:off x="3352800" y="3429000"/>
          <a:ext cx="4557713" cy="527050"/>
        </p:xfrm>
        <a:graphic>
          <a:graphicData uri="http://schemas.openxmlformats.org/presentationml/2006/ole">
            <p:oleObj spid="_x0000_s16387" name="Equation" r:id="rId4" imgW="208260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1" end="1"/>
                                            </p:txEl>
                                          </p:spTgt>
                                        </p:tgtEl>
                                        <p:attrNameLst>
                                          <p:attrName>style.fontStyle</p:attrName>
                                        </p:attrNameLst>
                                      </p:cBhvr>
                                      <p:to>
                                        <p:strVal val="normal"/>
                                      </p:to>
                                    </p:set>
                                    <p:set>
                                      <p:cBhvr override="childStyle">
                                        <p:cTn id="9" dur="indefinite"/>
                                        <p:tgtEl>
                                          <p:spTgt spid="3">
                                            <p:txEl>
                                              <p:pRg st="1" end="1"/>
                                            </p:txEl>
                                          </p:spTgt>
                                        </p:tgtEl>
                                        <p:attrNameLst>
                                          <p:attrName>style.fontWeight</p:attrName>
                                        </p:attrNameLst>
                                      </p:cBhvr>
                                      <p:to>
                                        <p:strVal val="bold"/>
                                      </p:to>
                                    </p:set>
                                    <p:set>
                                      <p:cBhvr override="childStyle">
                                        <p:cTn id="10" dur="indefinite"/>
                                        <p:tgtEl>
                                          <p:spTgt spid="3">
                                            <p:txEl>
                                              <p:pRg st="1" end="1"/>
                                            </p:txEl>
                                          </p:spTgt>
                                        </p:tgtEl>
                                        <p:attrNameLst>
                                          <p:attrName>style.textDecorationUnderline</p:attrName>
                                        </p:attrNameLst>
                                      </p:cBhvr>
                                      <p:to>
                                        <p:strVal val="false"/>
                                      </p:to>
                                    </p:set>
                                  </p:childTnLst>
                                </p:cTn>
                              </p:par>
                              <p:par>
                                <p:cTn id="11" presetID="1" presetClass="entr" presetSubtype="0" fill="hold" nodeType="withEffect">
                                  <p:stCondLst>
                                    <p:cond delay="0"/>
                                  </p:stCondLst>
                                  <p:childTnLst>
                                    <p:set>
                                      <p:cBhvr>
                                        <p:cTn id="12" dur="1" fill="hold">
                                          <p:stCondLst>
                                            <p:cond delay="0"/>
                                          </p:stCondLst>
                                        </p:cTn>
                                        <p:tgtEl>
                                          <p:spTgt spid="56323"/>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63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Nuclear Power</a:t>
            </a:r>
          </a:p>
        </p:txBody>
      </p:sp>
      <p:sp>
        <p:nvSpPr>
          <p:cNvPr id="3" name="Content Placeholder 2"/>
          <p:cNvSpPr>
            <a:spLocks noGrp="1"/>
          </p:cNvSpPr>
          <p:nvPr>
            <p:ph idx="1"/>
          </p:nvPr>
        </p:nvSpPr>
        <p:spPr/>
        <p:txBody>
          <a:bodyPr/>
          <a:lstStyle/>
          <a:p>
            <a:r>
              <a:rPr lang="en-US" smtClean="0"/>
              <a:t>A nuclear power plant is a thermal power plant in which heat is produced by a nuclear reactor.</a:t>
            </a:r>
          </a:p>
          <a:p>
            <a:r>
              <a:rPr lang="en-US" smtClean="0"/>
              <a:t>The major components of a nuclear reactor are</a:t>
            </a:r>
          </a:p>
          <a:p>
            <a:pPr marL="514350" lvl="1" indent="-514350" algn="just">
              <a:buFont typeface="Arial" pitchFamily="34" charset="0"/>
              <a:buAutoNum type="arabicPeriod"/>
            </a:pPr>
            <a:r>
              <a:rPr lang="en-US" smtClean="0"/>
              <a:t>an arrangement of nuclear fuel, called the reactor core.</a:t>
            </a:r>
          </a:p>
          <a:p>
            <a:pPr marL="514350" lvl="1" indent="-514350" algn="just">
              <a:buFont typeface="Arial" pitchFamily="34" charset="0"/>
              <a:buAutoNum type="arabicPeriod"/>
            </a:pPr>
            <a:r>
              <a:rPr lang="en-US" smtClean="0"/>
              <a:t>a control system, which regulates the rate of fission and thereby the rate of heat generation.</a:t>
            </a:r>
          </a:p>
          <a:p>
            <a:pPr marL="514350" lvl="1" indent="-514350" algn="just">
              <a:buFont typeface="Arial" pitchFamily="34" charset="0"/>
              <a:buAutoNum type="arabicPeriod"/>
            </a:pPr>
            <a:r>
              <a:rPr lang="en-US" smtClean="0"/>
              <a:t>a cooling system, which removes the heat from the reactor and keeps the core at the proper temperature.</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Nuclear Power</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58373" name="Picture 2"/>
          <p:cNvPicPr>
            <a:picLocks noChangeAspect="1" noChangeArrowheads="1"/>
          </p:cNvPicPr>
          <p:nvPr/>
        </p:nvPicPr>
        <p:blipFill>
          <a:blip r:embed="rId2" cstate="print"/>
          <a:srcRect/>
          <a:stretch>
            <a:fillRect/>
          </a:stretch>
        </p:blipFill>
        <p:spPr bwMode="auto">
          <a:xfrm>
            <a:off x="1371600" y="1524000"/>
            <a:ext cx="6913563" cy="4510088"/>
          </a:xfrm>
          <a:prstGeom prst="rect">
            <a:avLst/>
          </a:prstGeom>
          <a:noFill/>
          <a:ln w="9525">
            <a:noFill/>
            <a:miter lim="800000"/>
            <a:headEnd/>
            <a:tailEnd/>
          </a:ln>
        </p:spPr>
      </p:pic>
      <p:pic>
        <p:nvPicPr>
          <p:cNvPr id="58374" name="Picture 3"/>
          <p:cNvPicPr>
            <a:picLocks noChangeAspect="1" noChangeArrowheads="1"/>
          </p:cNvPicPr>
          <p:nvPr/>
        </p:nvPicPr>
        <p:blipFill>
          <a:blip r:embed="rId3" cstate="print"/>
          <a:srcRect/>
          <a:stretch>
            <a:fillRect/>
          </a:stretch>
        </p:blipFill>
        <p:spPr bwMode="auto">
          <a:xfrm>
            <a:off x="771525" y="5591175"/>
            <a:ext cx="760095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Breeder Reactors</a:t>
            </a:r>
          </a:p>
        </p:txBody>
      </p:sp>
      <p:sp>
        <p:nvSpPr>
          <p:cNvPr id="59395" name="Content Placeholder 2"/>
          <p:cNvSpPr>
            <a:spLocks noGrp="1"/>
          </p:cNvSpPr>
          <p:nvPr>
            <p:ph idx="1"/>
          </p:nvPr>
        </p:nvSpPr>
        <p:spPr/>
        <p:txBody>
          <a:bodyPr/>
          <a:lstStyle/>
          <a:p>
            <a:r>
              <a:rPr lang="en-US" smtClean="0"/>
              <a:t>Breeder reactors generate nuclear power as well as additional fissionable material while fission is occurring.</a:t>
            </a:r>
          </a:p>
          <a:p>
            <a:pPr algn="just"/>
            <a:r>
              <a:rPr lang="en-US" smtClean="0"/>
              <a:t>In a breeder reactor, excess neutrons convert non-fissionable isotopes, such as U-238 or Th-232, to fissionable isotopes, Pu-239 or U-233.</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59398" name="Picture 4"/>
          <p:cNvPicPr>
            <a:picLocks noChangeAspect="1" noChangeArrowheads="1"/>
          </p:cNvPicPr>
          <p:nvPr/>
        </p:nvPicPr>
        <p:blipFill>
          <a:blip r:embed="rId2" cstate="print"/>
          <a:srcRect/>
          <a:stretch>
            <a:fillRect/>
          </a:stretch>
        </p:blipFill>
        <p:spPr bwMode="auto">
          <a:xfrm>
            <a:off x="828675" y="4419600"/>
            <a:ext cx="7553325" cy="123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The Atomic Bomb</a:t>
            </a:r>
          </a:p>
        </p:txBody>
      </p:sp>
      <p:sp>
        <p:nvSpPr>
          <p:cNvPr id="60419" name="Content Placeholder 2"/>
          <p:cNvSpPr>
            <a:spLocks noGrp="1"/>
          </p:cNvSpPr>
          <p:nvPr>
            <p:ph idx="1"/>
          </p:nvPr>
        </p:nvSpPr>
        <p:spPr/>
        <p:txBody>
          <a:bodyPr/>
          <a:lstStyle/>
          <a:p>
            <a:r>
              <a:rPr lang="en-US" smtClean="0"/>
              <a:t>The atomic bomb is a fission bomb.</a:t>
            </a:r>
          </a:p>
          <a:p>
            <a:r>
              <a:rPr lang="en-US" smtClean="0"/>
              <a:t>It involves a very fast reaction that releases a tremendous amount of energy.</a:t>
            </a:r>
          </a:p>
          <a:p>
            <a:r>
              <a:rPr lang="en-US" smtClean="0"/>
              <a:t>A minimum </a:t>
            </a:r>
            <a:r>
              <a:rPr lang="en-US" b="1" smtClean="0"/>
              <a:t>critical mass</a:t>
            </a:r>
            <a:r>
              <a:rPr lang="en-US" smtClean="0"/>
              <a:t> of fissionable material is required for a bomb.</a:t>
            </a:r>
          </a:p>
          <a:p>
            <a:r>
              <a:rPr lang="en-US" smtClean="0"/>
              <a:t>The fissionable material of an atomic bomb is stored as two or more subcritical masses and are then brought together to achieve a nuclear detonation.</a:t>
            </a:r>
          </a:p>
          <a:p>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The Atomic Bomb</a:t>
            </a:r>
          </a:p>
        </p:txBody>
      </p:sp>
      <p:sp>
        <p:nvSpPr>
          <p:cNvPr id="61443" name="Content Placeholder 2"/>
          <p:cNvSpPr>
            <a:spLocks noGrp="1"/>
          </p:cNvSpPr>
          <p:nvPr>
            <p:ph idx="1"/>
          </p:nvPr>
        </p:nvSpPr>
        <p:spPr>
          <a:xfrm>
            <a:off x="457200" y="1600200"/>
            <a:ext cx="4191000" cy="4525963"/>
          </a:xfrm>
        </p:spPr>
        <p:txBody>
          <a:bodyPr/>
          <a:lstStyle/>
          <a:p>
            <a:r>
              <a:rPr lang="en-US" smtClean="0"/>
              <a:t>The hazards include</a:t>
            </a:r>
          </a:p>
          <a:p>
            <a:pPr>
              <a:buFont typeface="Arial" pitchFamily="34" charset="0"/>
              <a:buChar char="•"/>
            </a:pPr>
            <a:r>
              <a:rPr lang="en-US" smtClean="0"/>
              <a:t>shock wave</a:t>
            </a:r>
          </a:p>
          <a:p>
            <a:pPr>
              <a:buFont typeface="Arial" pitchFamily="34" charset="0"/>
              <a:buChar char="•"/>
            </a:pPr>
            <a:r>
              <a:rPr lang="en-US" smtClean="0"/>
              <a:t>explosive pressure </a:t>
            </a:r>
          </a:p>
          <a:p>
            <a:pPr>
              <a:buFont typeface="Arial" pitchFamily="34" charset="0"/>
              <a:buChar char="•"/>
            </a:pPr>
            <a:r>
              <a:rPr lang="en-US" smtClean="0"/>
              <a:t>tremendous heat</a:t>
            </a:r>
          </a:p>
          <a:p>
            <a:pPr>
              <a:buFont typeface="Arial" pitchFamily="34" charset="0"/>
              <a:buChar char="•"/>
            </a:pPr>
            <a:r>
              <a:rPr lang="en-US" smtClean="0"/>
              <a:t>intense nuclear radiation</a:t>
            </a:r>
          </a:p>
          <a:p>
            <a:pPr>
              <a:buFont typeface="Arial" pitchFamily="34" charset="0"/>
              <a:buChar char="•"/>
            </a:pPr>
            <a:r>
              <a:rPr lang="en-US" smtClean="0"/>
              <a:t>radioactive fission products contaminating area after the explosion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61446" name="Picture 2"/>
          <p:cNvPicPr>
            <a:picLocks noChangeAspect="1" noChangeArrowheads="1"/>
          </p:cNvPicPr>
          <p:nvPr/>
        </p:nvPicPr>
        <p:blipFill>
          <a:blip r:embed="rId2" cstate="print"/>
          <a:srcRect/>
          <a:stretch>
            <a:fillRect/>
          </a:stretch>
        </p:blipFill>
        <p:spPr bwMode="auto">
          <a:xfrm>
            <a:off x="4854575" y="1524000"/>
            <a:ext cx="3908425" cy="1828800"/>
          </a:xfrm>
          <a:prstGeom prst="rect">
            <a:avLst/>
          </a:prstGeom>
          <a:noFill/>
          <a:ln w="9525">
            <a:noFill/>
            <a:miter lim="800000"/>
            <a:headEnd/>
            <a:tailEnd/>
          </a:ln>
        </p:spPr>
      </p:pic>
      <p:pic>
        <p:nvPicPr>
          <p:cNvPr id="61447" name="Picture 3"/>
          <p:cNvPicPr>
            <a:picLocks noChangeAspect="1" noChangeArrowheads="1"/>
          </p:cNvPicPr>
          <p:nvPr/>
        </p:nvPicPr>
        <p:blipFill>
          <a:blip r:embed="rId3" cstate="print"/>
          <a:srcRect/>
          <a:stretch>
            <a:fillRect/>
          </a:stretch>
        </p:blipFill>
        <p:spPr bwMode="auto">
          <a:xfrm>
            <a:off x="4876800" y="3352800"/>
            <a:ext cx="4038600" cy="116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smtClean="0"/>
              <a:t>Nuclear Fusion</a:t>
            </a:r>
          </a:p>
        </p:txBody>
      </p:sp>
      <p:sp>
        <p:nvSpPr>
          <p:cNvPr id="3" name="Content Placeholder 2"/>
          <p:cNvSpPr>
            <a:spLocks noGrp="1"/>
          </p:cNvSpPr>
          <p:nvPr>
            <p:ph idx="1"/>
          </p:nvPr>
        </p:nvSpPr>
        <p:spPr/>
        <p:txBody>
          <a:bodyPr/>
          <a:lstStyle/>
          <a:p>
            <a:r>
              <a:rPr lang="en-US" b="1" smtClean="0"/>
              <a:t>Nuclear fusion</a:t>
            </a:r>
            <a:r>
              <a:rPr lang="en-US" smtClean="0"/>
              <a:t> is the process of uniting the nuclei of two light elements to form one heavier nucleus.</a:t>
            </a:r>
          </a:p>
          <a:p>
            <a:r>
              <a:rPr lang="en-US" smtClean="0"/>
              <a:t>The masses of the two nuclei that fuse into a single nucleus are greater than the mass of the nucleus formed by their fusion. The difference in mass  produces the great amount of energy released.</a:t>
            </a:r>
          </a:p>
          <a:p>
            <a:endParaRPr lang="en-US" b="1"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2" name="Group 14"/>
          <p:cNvGrpSpPr>
            <a:grpSpLocks/>
          </p:cNvGrpSpPr>
          <p:nvPr/>
        </p:nvGrpSpPr>
        <p:grpSpPr bwMode="auto">
          <a:xfrm>
            <a:off x="600075" y="4440238"/>
            <a:ext cx="5265738" cy="1298575"/>
            <a:chOff x="521" y="2355"/>
            <a:chExt cx="3317" cy="818"/>
          </a:xfrm>
        </p:grpSpPr>
        <p:graphicFrame>
          <p:nvGraphicFramePr>
            <p:cNvPr id="17410" name="Object 3"/>
            <p:cNvGraphicFramePr>
              <a:graphicFrameLocks noChangeAspect="1"/>
            </p:cNvGraphicFramePr>
            <p:nvPr/>
          </p:nvGraphicFramePr>
          <p:xfrm>
            <a:off x="521" y="2355"/>
            <a:ext cx="3317" cy="355"/>
          </p:xfrm>
          <a:graphic>
            <a:graphicData uri="http://schemas.openxmlformats.org/presentationml/2006/ole">
              <p:oleObj spid="_x0000_s17410" name="Equation" r:id="rId3" imgW="2260440" imgH="241200" progId="">
                <p:embed/>
              </p:oleObj>
            </a:graphicData>
          </a:graphic>
        </p:graphicFrame>
        <p:sp>
          <p:nvSpPr>
            <p:cNvPr id="17420" name="Text Box 7"/>
            <p:cNvSpPr txBox="1">
              <a:spLocks noChangeArrowheads="1"/>
            </p:cNvSpPr>
            <p:nvPr/>
          </p:nvSpPr>
          <p:spPr bwMode="auto">
            <a:xfrm>
              <a:off x="711" y="2640"/>
              <a:ext cx="720" cy="523"/>
            </a:xfrm>
            <a:prstGeom prst="rect">
              <a:avLst/>
            </a:prstGeom>
            <a:noFill/>
            <a:ln w="12700">
              <a:noFill/>
              <a:miter lim="800000"/>
              <a:headEnd type="none" w="sm" len="sm"/>
              <a:tailEnd type="none" w="sm" len="sm"/>
            </a:ln>
          </p:spPr>
          <p:txBody>
            <a:bodyPr>
              <a:spAutoFit/>
            </a:bodyPr>
            <a:lstStyle/>
            <a:p>
              <a:pPr algn="ctr">
                <a:spcBef>
                  <a:spcPct val="50000"/>
                </a:spcBef>
              </a:pPr>
              <a:r>
                <a:rPr lang="en-US" sz="2400">
                  <a:solidFill>
                    <a:schemeClr val="accent1"/>
                  </a:solidFill>
                </a:rPr>
                <a:t>3.0150</a:t>
              </a:r>
              <a:br>
                <a:rPr lang="en-US" sz="2400">
                  <a:solidFill>
                    <a:schemeClr val="accent1"/>
                  </a:solidFill>
                </a:rPr>
              </a:br>
              <a:r>
                <a:rPr lang="en-US" sz="2400">
                  <a:solidFill>
                    <a:schemeClr val="accent1"/>
                  </a:solidFill>
                </a:rPr>
                <a:t>amu</a:t>
              </a:r>
            </a:p>
          </p:txBody>
        </p:sp>
        <p:sp>
          <p:nvSpPr>
            <p:cNvPr id="17421" name="Text Box 8"/>
            <p:cNvSpPr txBox="1">
              <a:spLocks noChangeArrowheads="1"/>
            </p:cNvSpPr>
            <p:nvPr/>
          </p:nvSpPr>
          <p:spPr bwMode="auto">
            <a:xfrm>
              <a:off x="1479" y="2650"/>
              <a:ext cx="720" cy="523"/>
            </a:xfrm>
            <a:prstGeom prst="rect">
              <a:avLst/>
            </a:prstGeom>
            <a:noFill/>
            <a:ln w="12700">
              <a:noFill/>
              <a:miter lim="800000"/>
              <a:headEnd type="none" w="sm" len="sm"/>
              <a:tailEnd type="none" w="sm" len="sm"/>
            </a:ln>
          </p:spPr>
          <p:txBody>
            <a:bodyPr>
              <a:spAutoFit/>
            </a:bodyPr>
            <a:lstStyle/>
            <a:p>
              <a:pPr algn="ctr">
                <a:spcBef>
                  <a:spcPct val="50000"/>
                </a:spcBef>
              </a:pPr>
              <a:r>
                <a:rPr lang="en-US" sz="2400">
                  <a:solidFill>
                    <a:schemeClr val="accent1"/>
                  </a:solidFill>
                </a:rPr>
                <a:t>1.0079</a:t>
              </a:r>
              <a:br>
                <a:rPr lang="en-US" sz="2400">
                  <a:solidFill>
                    <a:schemeClr val="accent1"/>
                  </a:solidFill>
                </a:rPr>
              </a:br>
              <a:r>
                <a:rPr lang="en-US" sz="2400">
                  <a:solidFill>
                    <a:schemeClr val="accent1"/>
                  </a:solidFill>
                </a:rPr>
                <a:t>amu</a:t>
              </a:r>
            </a:p>
          </p:txBody>
        </p:sp>
        <p:sp>
          <p:nvSpPr>
            <p:cNvPr id="17422" name="Text Box 9"/>
            <p:cNvSpPr txBox="1">
              <a:spLocks noChangeArrowheads="1"/>
            </p:cNvSpPr>
            <p:nvPr/>
          </p:nvSpPr>
          <p:spPr bwMode="auto">
            <a:xfrm>
              <a:off x="2439" y="2650"/>
              <a:ext cx="720" cy="523"/>
            </a:xfrm>
            <a:prstGeom prst="rect">
              <a:avLst/>
            </a:prstGeom>
            <a:noFill/>
            <a:ln w="12700">
              <a:noFill/>
              <a:miter lim="800000"/>
              <a:headEnd type="none" w="sm" len="sm"/>
              <a:tailEnd type="none" w="sm" len="sm"/>
            </a:ln>
          </p:spPr>
          <p:txBody>
            <a:bodyPr>
              <a:spAutoFit/>
            </a:bodyPr>
            <a:lstStyle/>
            <a:p>
              <a:pPr algn="ctr">
                <a:spcBef>
                  <a:spcPct val="50000"/>
                </a:spcBef>
              </a:pPr>
              <a:r>
                <a:rPr lang="en-US" sz="2400">
                  <a:solidFill>
                    <a:schemeClr val="accent1"/>
                  </a:solidFill>
                </a:rPr>
                <a:t>4.0026</a:t>
              </a:r>
              <a:br>
                <a:rPr lang="en-US" sz="2400">
                  <a:solidFill>
                    <a:schemeClr val="accent1"/>
                  </a:solidFill>
                </a:rPr>
              </a:br>
              <a:r>
                <a:rPr lang="en-US" sz="2400">
                  <a:solidFill>
                    <a:schemeClr val="accent1"/>
                  </a:solidFill>
                </a:rPr>
                <a:t>amu</a:t>
              </a:r>
            </a:p>
          </p:txBody>
        </p:sp>
      </p:grpSp>
      <p:grpSp>
        <p:nvGrpSpPr>
          <p:cNvPr id="6" name="Group 19"/>
          <p:cNvGrpSpPr>
            <a:grpSpLocks/>
          </p:cNvGrpSpPr>
          <p:nvPr/>
        </p:nvGrpSpPr>
        <p:grpSpPr bwMode="auto">
          <a:xfrm>
            <a:off x="1066800" y="5578475"/>
            <a:ext cx="2058988" cy="766763"/>
            <a:chOff x="815" y="3322"/>
            <a:chExt cx="1297" cy="483"/>
          </a:xfrm>
        </p:grpSpPr>
        <p:sp>
          <p:nvSpPr>
            <p:cNvPr id="17418" name="AutoShape 12"/>
            <p:cNvSpPr>
              <a:spLocks/>
            </p:cNvSpPr>
            <p:nvPr/>
          </p:nvSpPr>
          <p:spPr bwMode="auto">
            <a:xfrm rot="5400000" flipV="1">
              <a:off x="1368" y="2770"/>
              <a:ext cx="192" cy="1296"/>
            </a:xfrm>
            <a:prstGeom prst="rightBrace">
              <a:avLst>
                <a:gd name="adj1" fmla="val 56250"/>
                <a:gd name="adj2" fmla="val 50000"/>
              </a:avLst>
            </a:prstGeom>
            <a:noFill/>
            <a:ln w="28575">
              <a:solidFill>
                <a:schemeClr val="tx1"/>
              </a:solidFill>
              <a:round/>
              <a:headEnd type="none" w="sm" len="sm"/>
              <a:tailEnd type="none" w="sm" len="sm"/>
            </a:ln>
          </p:spPr>
          <p:txBody>
            <a:bodyPr wrap="none" anchor="ctr"/>
            <a:lstStyle/>
            <a:p>
              <a:endParaRPr lang="en-US"/>
            </a:p>
          </p:txBody>
        </p:sp>
        <p:sp>
          <p:nvSpPr>
            <p:cNvPr id="17419" name="Text Box 13"/>
            <p:cNvSpPr txBox="1">
              <a:spLocks noChangeArrowheads="1"/>
            </p:cNvSpPr>
            <p:nvPr/>
          </p:nvSpPr>
          <p:spPr bwMode="auto">
            <a:xfrm>
              <a:off x="815" y="3514"/>
              <a:ext cx="1248" cy="291"/>
            </a:xfrm>
            <a:prstGeom prst="rect">
              <a:avLst/>
            </a:prstGeom>
            <a:noFill/>
            <a:ln w="12700">
              <a:noFill/>
              <a:miter lim="800000"/>
              <a:headEnd type="none" w="sm" len="sm"/>
              <a:tailEnd type="none" w="sm" len="sm"/>
            </a:ln>
          </p:spPr>
          <p:txBody>
            <a:bodyPr>
              <a:spAutoFit/>
            </a:bodyPr>
            <a:lstStyle/>
            <a:p>
              <a:pPr algn="ctr">
                <a:spcBef>
                  <a:spcPct val="50000"/>
                </a:spcBef>
              </a:pPr>
              <a:r>
                <a:rPr lang="en-US" sz="2400">
                  <a:solidFill>
                    <a:schemeClr val="accent1"/>
                  </a:solidFill>
                </a:rPr>
                <a:t>4.0229 amu</a:t>
              </a:r>
            </a:p>
          </p:txBody>
        </p:sp>
      </p:grpSp>
      <p:sp>
        <p:nvSpPr>
          <p:cNvPr id="18" name="Text Box 16"/>
          <p:cNvSpPr txBox="1">
            <a:spLocks noChangeArrowheads="1"/>
          </p:cNvSpPr>
          <p:nvPr/>
        </p:nvSpPr>
        <p:spPr bwMode="auto">
          <a:xfrm>
            <a:off x="2822575" y="5807075"/>
            <a:ext cx="6092825" cy="461963"/>
          </a:xfrm>
          <a:prstGeom prst="rect">
            <a:avLst/>
          </a:prstGeom>
          <a:noFill/>
          <a:ln w="12700">
            <a:noFill/>
            <a:miter lim="800000"/>
            <a:headEnd type="none" w="sm" len="sm"/>
            <a:tailEnd type="none" w="sm" len="sm"/>
          </a:ln>
        </p:spPr>
        <p:txBody>
          <a:bodyPr>
            <a:spAutoFit/>
          </a:bodyPr>
          <a:lstStyle/>
          <a:p>
            <a:pPr algn="ctr">
              <a:spcBef>
                <a:spcPct val="50000"/>
              </a:spcBef>
            </a:pPr>
            <a:r>
              <a:rPr lang="en-US" sz="2400"/>
              <a:t>4.0229 amu – 4.0026 amu = 0.0203 amu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Fusion Power</a:t>
            </a:r>
          </a:p>
        </p:txBody>
      </p:sp>
      <p:sp>
        <p:nvSpPr>
          <p:cNvPr id="3" name="Content Placeholder 2"/>
          <p:cNvSpPr>
            <a:spLocks noGrp="1"/>
          </p:cNvSpPr>
          <p:nvPr>
            <p:ph idx="1"/>
          </p:nvPr>
        </p:nvSpPr>
        <p:spPr>
          <a:xfrm>
            <a:off x="457200" y="1600200"/>
            <a:ext cx="8382000" cy="4525963"/>
          </a:xfrm>
        </p:spPr>
        <p:txBody>
          <a:bodyPr/>
          <a:lstStyle/>
          <a:p>
            <a:r>
              <a:rPr lang="en-US" smtClean="0"/>
              <a:t>The potential for fusion power is great because</a:t>
            </a:r>
          </a:p>
          <a:p>
            <a:pPr marL="341313" lvl="1" indent="-287338">
              <a:buFont typeface="Arial" pitchFamily="34" charset="0"/>
              <a:buChar char="•"/>
            </a:pPr>
            <a:r>
              <a:rPr lang="en-US" smtClean="0"/>
              <a:t>Virtually infinite amounts of energy are possible from fusion power.  </a:t>
            </a:r>
          </a:p>
          <a:p>
            <a:pPr marL="341313" lvl="1" indent="-287338">
              <a:buFont typeface="Arial" pitchFamily="34" charset="0"/>
              <a:buChar char="•"/>
            </a:pPr>
            <a:r>
              <a:rPr lang="en-US" smtClean="0"/>
              <a:t>While uranium supplies are limited, deuterium supplies are abundant (sea water).</a:t>
            </a:r>
          </a:p>
          <a:p>
            <a:pPr marL="341313" lvl="1" indent="-287338">
              <a:buFont typeface="Arial" pitchFamily="34" charset="0"/>
              <a:buChar char="•"/>
            </a:pPr>
            <a:r>
              <a:rPr lang="en-US" smtClean="0"/>
              <a:t>Fusion power is much “cleaner” than fission power because it doesn’t generate radioactive waste.</a:t>
            </a:r>
          </a:p>
          <a:p>
            <a:pPr marL="341313" lvl="1" indent="-287338">
              <a:buFont typeface="Arial" pitchFamily="34" charset="0"/>
              <a:buNone/>
            </a:pPr>
            <a:r>
              <a:rPr lang="en-US" smtClean="0"/>
              <a:t>There are no fusion reactors yet because of the difficulty of maintaining the temperatures needed for fusion.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In a fusion reaction two nuclei of H-2 combine to form a nucleus of</a:t>
            </a:r>
          </a:p>
          <a:p>
            <a:pPr marL="514350" indent="-514350">
              <a:buFont typeface="+mj-lt"/>
              <a:buAutoNum type="alphaLcPeriod"/>
              <a:defRPr/>
            </a:pPr>
            <a:r>
              <a:rPr lang="en-US" dirty="0" smtClean="0"/>
              <a:t>H-4</a:t>
            </a:r>
          </a:p>
          <a:p>
            <a:pPr marL="514350" indent="-514350">
              <a:buFont typeface="+mj-lt"/>
              <a:buAutoNum type="alphaLcPeriod"/>
              <a:defRPr/>
            </a:pPr>
            <a:r>
              <a:rPr lang="en-US" dirty="0" smtClean="0"/>
              <a:t>He-4</a:t>
            </a:r>
          </a:p>
          <a:p>
            <a:pPr marL="514350" indent="-514350">
              <a:buFont typeface="+mj-lt"/>
              <a:buAutoNum type="alphaLcPeriod"/>
              <a:defRPr/>
            </a:pPr>
            <a:r>
              <a:rPr lang="en-US" dirty="0" smtClean="0"/>
              <a:t>He-2</a:t>
            </a:r>
          </a:p>
          <a:p>
            <a:pPr marL="514350" indent="-514350">
              <a:buFont typeface="+mj-lt"/>
              <a:buAutoNum type="alphaLcPeriod"/>
              <a:defRPr/>
            </a:pPr>
            <a:r>
              <a:rPr lang="en-US" dirty="0" smtClean="0"/>
              <a:t>Li-4</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How many protons, neutrons and nucleons are found in the nuclide:</a:t>
            </a:r>
          </a:p>
          <a:p>
            <a:pPr>
              <a:buFont typeface="Arial" charset="0"/>
              <a:buNone/>
              <a:defRPr/>
            </a:pPr>
            <a:endParaRPr lang="en-US" dirty="0" smtClean="0"/>
          </a:p>
          <a:p>
            <a:pPr marL="514350" indent="-514350">
              <a:buFont typeface="+mj-lt"/>
              <a:buAutoNum type="alphaLcPeriod"/>
              <a:defRPr/>
            </a:pPr>
            <a:r>
              <a:rPr lang="en-US" dirty="0" smtClean="0"/>
              <a:t>83 protons, 127 neutrons and 210 nucleons</a:t>
            </a:r>
          </a:p>
          <a:p>
            <a:pPr marL="514350" indent="-514350">
              <a:buFont typeface="+mj-lt"/>
              <a:buAutoNum type="alphaLcPeriod"/>
              <a:defRPr/>
            </a:pPr>
            <a:r>
              <a:rPr lang="en-US" dirty="0" smtClean="0"/>
              <a:t>210 protons, 83 neutrons and 127 nucleons</a:t>
            </a:r>
          </a:p>
          <a:p>
            <a:pPr marL="514350" indent="-514350">
              <a:buFont typeface="+mj-lt"/>
              <a:buAutoNum type="alphaLcPeriod"/>
              <a:defRPr/>
            </a:pPr>
            <a:r>
              <a:rPr lang="en-US" dirty="0" smtClean="0"/>
              <a:t>127 protons, 83 neutrons and 210 nucleons</a:t>
            </a:r>
          </a:p>
          <a:p>
            <a:pPr marL="514350" indent="-514350">
              <a:buFont typeface="+mj-lt"/>
              <a:buAutoNum type="alphaLcPeriod"/>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2050" name="Object 3"/>
          <p:cNvGraphicFramePr>
            <a:graphicFrameLocks noChangeAspect="1"/>
          </p:cNvGraphicFramePr>
          <p:nvPr/>
        </p:nvGraphicFramePr>
        <p:xfrm>
          <a:off x="3070225" y="2214563"/>
          <a:ext cx="968375" cy="681037"/>
        </p:xfrm>
        <a:graphic>
          <a:graphicData uri="http://schemas.openxmlformats.org/presentationml/2006/ole">
            <p:oleObj spid="_x0000_s2050" name="Equation" r:id="rId3" imgW="34272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Which statement does not describe nuclear fusion?</a:t>
            </a:r>
          </a:p>
          <a:p>
            <a:pPr marL="514350" indent="-514350">
              <a:buFont typeface="+mj-lt"/>
              <a:buAutoNum type="alphaLcPeriod"/>
              <a:defRPr/>
            </a:pPr>
            <a:r>
              <a:rPr lang="en-US" dirty="0" smtClean="0"/>
              <a:t>This reaction occurs at very high temperatures</a:t>
            </a:r>
          </a:p>
          <a:p>
            <a:pPr marL="514350" indent="-514350">
              <a:buFont typeface="+mj-lt"/>
              <a:buAutoNum type="alphaLcPeriod"/>
              <a:defRPr/>
            </a:pPr>
            <a:r>
              <a:rPr lang="en-US" dirty="0" smtClean="0"/>
              <a:t>This reaction uses uranium as a fuel</a:t>
            </a:r>
          </a:p>
          <a:p>
            <a:pPr marL="514350" indent="-514350">
              <a:buFont typeface="+mj-lt"/>
              <a:buAutoNum type="alphaLcPeriod"/>
              <a:defRPr/>
            </a:pPr>
            <a:r>
              <a:rPr lang="en-US" dirty="0" smtClean="0"/>
              <a:t>This reaction converts mass into energy</a:t>
            </a:r>
          </a:p>
          <a:p>
            <a:pPr marL="514350" indent="-514350">
              <a:buFont typeface="+mj-lt"/>
              <a:buAutoNum type="alphaLcPeriod"/>
              <a:defRPr/>
            </a:pPr>
            <a:r>
              <a:rPr lang="en-US" dirty="0" smtClean="0"/>
              <a:t>This reaction does not occur naturally on Earth</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In which type of reaction do the nuclei of two light elements unite to form a heavier nucleus?</a:t>
            </a:r>
          </a:p>
          <a:p>
            <a:pPr marL="514350" indent="-514350">
              <a:buFont typeface="+mj-lt"/>
              <a:buAutoNum type="alphaLcPeriod"/>
              <a:defRPr/>
            </a:pPr>
            <a:r>
              <a:rPr lang="en-US" dirty="0" smtClean="0"/>
              <a:t>Fission</a:t>
            </a:r>
          </a:p>
          <a:p>
            <a:pPr marL="514350" indent="-514350">
              <a:buFont typeface="+mj-lt"/>
              <a:buAutoNum type="alphaLcPeriod"/>
              <a:defRPr/>
            </a:pPr>
            <a:r>
              <a:rPr lang="en-US" dirty="0" smtClean="0"/>
              <a:t>Fusion</a:t>
            </a:r>
          </a:p>
          <a:p>
            <a:pPr marL="514350" indent="-514350">
              <a:buFont typeface="+mj-lt"/>
              <a:buAutoNum type="alphaLcPeriod"/>
              <a:defRPr/>
            </a:pPr>
            <a:r>
              <a:rPr lang="en-US" dirty="0" smtClean="0"/>
              <a:t>Alpha decay</a:t>
            </a:r>
          </a:p>
          <a:p>
            <a:pPr marL="514350" indent="-514350">
              <a:buFont typeface="+mj-lt"/>
              <a:buAutoNum type="alphaLcPeriod"/>
              <a:defRPr/>
            </a:pPr>
            <a:r>
              <a:rPr lang="en-US" dirty="0" smtClean="0"/>
              <a:t>Beta decay</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Mass-Energy Relationship </a:t>
            </a:r>
            <a:br>
              <a:rPr lang="en-US" dirty="0" smtClean="0"/>
            </a:br>
            <a:r>
              <a:rPr lang="en-US" dirty="0" smtClean="0"/>
              <a:t>in Nuclear Reactions</a:t>
            </a:r>
            <a:endParaRPr lang="en-US" dirty="0"/>
          </a:p>
        </p:txBody>
      </p:sp>
      <p:sp>
        <p:nvSpPr>
          <p:cNvPr id="66563" name="Content Placeholder 2"/>
          <p:cNvSpPr>
            <a:spLocks noGrp="1"/>
          </p:cNvSpPr>
          <p:nvPr>
            <p:ph idx="1"/>
          </p:nvPr>
        </p:nvSpPr>
        <p:spPr/>
        <p:txBody>
          <a:bodyPr/>
          <a:lstStyle/>
          <a:p>
            <a:r>
              <a:rPr lang="en-US" smtClean="0"/>
              <a:t>The </a:t>
            </a:r>
            <a:r>
              <a:rPr lang="en-US" b="1" smtClean="0"/>
              <a:t>mass </a:t>
            </a:r>
            <a:r>
              <a:rPr lang="en-US" smtClean="0"/>
              <a:t>defect is the difference between the mass of a nucleus and the sum of the masses of the protons and neutrons that make up the nucleus.</a:t>
            </a:r>
          </a:p>
          <a:p>
            <a:r>
              <a:rPr lang="en-US" smtClean="0"/>
              <a:t>The energy equivalent to this mass is the </a:t>
            </a:r>
            <a:r>
              <a:rPr lang="en-US" b="1" smtClean="0"/>
              <a:t>nuclear binding energy</a:t>
            </a:r>
            <a:r>
              <a:rPr lang="en-US" smtClean="0"/>
              <a:t>.  The higher the binding energy, the more stable the nucleus.</a:t>
            </a:r>
          </a:p>
          <a:p>
            <a:r>
              <a:rPr lang="en-US" smtClean="0"/>
              <a:t>It is this tremendous amount of energy that is being harnessed in fission and fusion power. There are 9.0x10</a:t>
            </a:r>
            <a:r>
              <a:rPr lang="en-US" baseline="30000" smtClean="0"/>
              <a:t>13</a:t>
            </a:r>
            <a:r>
              <a:rPr lang="en-US" smtClean="0"/>
              <a:t>J of energy released for every g of mass converted to energy..</a:t>
            </a:r>
          </a:p>
          <a:p>
            <a:r>
              <a:rPr lang="en-US" smtClean="0"/>
              <a:t>	</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Calculate the Nuclear Binding Energy </a:t>
            </a:r>
            <a:br>
              <a:rPr lang="en-US" dirty="0" smtClean="0"/>
            </a:br>
            <a:r>
              <a:rPr lang="en-US" dirty="0" smtClean="0"/>
              <a:t>for an Alpha Particle</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 name="TextBox 5"/>
          <p:cNvSpPr txBox="1"/>
          <p:nvPr/>
        </p:nvSpPr>
        <p:spPr>
          <a:xfrm>
            <a:off x="381000" y="1604963"/>
            <a:ext cx="1092200" cy="461962"/>
          </a:xfrm>
          <a:prstGeom prst="rect">
            <a:avLst/>
          </a:prstGeom>
          <a:solidFill>
            <a:schemeClr val="bg1">
              <a:alpha val="50196"/>
            </a:schemeClr>
          </a:solidFill>
        </p:spPr>
        <p:txBody>
          <a:bodyPr wrap="none">
            <a:spAutoFit/>
          </a:bodyPr>
          <a:lstStyle/>
          <a:p>
            <a:pPr>
              <a:defRPr/>
            </a:pPr>
            <a:r>
              <a:rPr lang="en-US" sz="2400" dirty="0">
                <a:solidFill>
                  <a:srgbClr val="0000FF"/>
                </a:solidFill>
                <a:latin typeface="+mn-lt"/>
              </a:rPr>
              <a:t>Known</a:t>
            </a:r>
            <a:endParaRPr lang="en-US" sz="2400" dirty="0">
              <a:latin typeface="+mn-lt"/>
            </a:endParaRPr>
          </a:p>
        </p:txBody>
      </p:sp>
      <p:sp>
        <p:nvSpPr>
          <p:cNvPr id="7" name="TextBox 6"/>
          <p:cNvSpPr txBox="1"/>
          <p:nvPr/>
        </p:nvSpPr>
        <p:spPr>
          <a:xfrm>
            <a:off x="381000" y="2590800"/>
            <a:ext cx="731838" cy="461963"/>
          </a:xfrm>
          <a:prstGeom prst="rect">
            <a:avLst/>
          </a:prstGeom>
          <a:solidFill>
            <a:schemeClr val="bg1">
              <a:alpha val="50196"/>
            </a:schemeClr>
          </a:solidFill>
        </p:spPr>
        <p:txBody>
          <a:bodyPr wrap="none">
            <a:spAutoFit/>
          </a:bodyPr>
          <a:lstStyle/>
          <a:p>
            <a:pPr>
              <a:defRPr/>
            </a:pPr>
            <a:r>
              <a:rPr lang="en-US" sz="2400" dirty="0">
                <a:solidFill>
                  <a:srgbClr val="0000FF"/>
                </a:solidFill>
                <a:latin typeface="+mn-lt"/>
              </a:rPr>
              <a:t>Plan</a:t>
            </a:r>
            <a:endParaRPr lang="en-US" sz="2400" dirty="0">
              <a:latin typeface="+mn-lt"/>
            </a:endParaRPr>
          </a:p>
        </p:txBody>
      </p:sp>
      <p:sp>
        <p:nvSpPr>
          <p:cNvPr id="8" name="Text Box 4"/>
          <p:cNvSpPr txBox="1">
            <a:spLocks noChangeArrowheads="1"/>
          </p:cNvSpPr>
          <p:nvPr/>
        </p:nvSpPr>
        <p:spPr bwMode="auto">
          <a:xfrm>
            <a:off x="1752600" y="1595438"/>
            <a:ext cx="7467600" cy="831850"/>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2400" dirty="0">
                <a:latin typeface="+mn-lt"/>
              </a:rPr>
              <a:t>proton mass = 1.0073 g/mol, neutron mass = 1.0087 g/mol</a:t>
            </a:r>
            <a:br>
              <a:rPr lang="en-US" sz="2400" dirty="0">
                <a:latin typeface="+mn-lt"/>
              </a:rPr>
            </a:br>
            <a:r>
              <a:rPr lang="en-US" sz="2400" dirty="0">
                <a:latin typeface="+mn-lt"/>
                <a:sym typeface="Symbol" pitchFamily="18" charset="2"/>
              </a:rPr>
              <a:t></a:t>
            </a:r>
            <a:r>
              <a:rPr lang="en-US" sz="2400" dirty="0">
                <a:latin typeface="+mn-lt"/>
              </a:rPr>
              <a:t> mass = 4.0015 g/mol and </a:t>
            </a:r>
            <a:r>
              <a:rPr lang="en-US" sz="2400" dirty="0">
                <a:latin typeface="+mn-lt"/>
                <a:sym typeface="Symbol" pitchFamily="18" charset="2"/>
              </a:rPr>
              <a:t>1.0 g</a:t>
            </a:r>
            <a:r>
              <a:rPr lang="en-US" sz="2400" dirty="0">
                <a:latin typeface="+mn-lt"/>
              </a:rPr>
              <a:t> = 9.0 x 10</a:t>
            </a:r>
            <a:r>
              <a:rPr lang="en-US" sz="2400" baseline="30000" dirty="0">
                <a:latin typeface="+mn-lt"/>
              </a:rPr>
              <a:t>13</a:t>
            </a:r>
            <a:r>
              <a:rPr lang="en-US" sz="2400" dirty="0">
                <a:latin typeface="+mn-lt"/>
              </a:rPr>
              <a:t>J</a:t>
            </a:r>
          </a:p>
        </p:txBody>
      </p:sp>
      <p:sp>
        <p:nvSpPr>
          <p:cNvPr id="10" name="Text Box 4"/>
          <p:cNvSpPr txBox="1">
            <a:spLocks noChangeArrowheads="1"/>
          </p:cNvSpPr>
          <p:nvPr/>
        </p:nvSpPr>
        <p:spPr bwMode="auto">
          <a:xfrm>
            <a:off x="1752600" y="2438400"/>
            <a:ext cx="7467600" cy="2124075"/>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2400" dirty="0">
                <a:latin typeface="+mn-lt"/>
              </a:rPr>
              <a:t>First calculate the sum of the individual parts of an </a:t>
            </a:r>
            <a:r>
              <a:rPr lang="en-US" sz="2400" dirty="0">
                <a:latin typeface="+mn-lt"/>
                <a:sym typeface="Symbol" pitchFamily="18" charset="2"/>
              </a:rPr>
              <a:t> particle and then calculate the mass defect:</a:t>
            </a:r>
          </a:p>
          <a:p>
            <a:pPr>
              <a:spcBef>
                <a:spcPct val="50000"/>
              </a:spcBef>
              <a:tabLst>
                <a:tab pos="1597025" algn="l"/>
                <a:tab pos="3998913" algn="l"/>
              </a:tabLst>
              <a:defRPr/>
            </a:pPr>
            <a:r>
              <a:rPr lang="en-US" sz="2400" dirty="0">
                <a:latin typeface="+mn-lt"/>
                <a:sym typeface="Symbol" pitchFamily="18" charset="2"/>
              </a:rPr>
              <a:t>2 protons:	2 x 1.0073 g/mol = 2.0146 g/mol</a:t>
            </a:r>
            <a:br>
              <a:rPr lang="en-US" sz="2400" dirty="0">
                <a:latin typeface="+mn-lt"/>
                <a:sym typeface="Symbol" pitchFamily="18" charset="2"/>
              </a:rPr>
            </a:br>
            <a:r>
              <a:rPr lang="en-US" sz="2400" dirty="0">
                <a:latin typeface="+mn-lt"/>
                <a:sym typeface="Symbol" pitchFamily="18" charset="2"/>
              </a:rPr>
              <a:t>2 </a:t>
            </a:r>
            <a:r>
              <a:rPr lang="en-US" sz="2400" dirty="0">
                <a:latin typeface="+mn-lt"/>
              </a:rPr>
              <a:t>neutrons:	2 x 1.0087 g/mol = </a:t>
            </a:r>
            <a:r>
              <a:rPr lang="en-US" sz="2400" u="sng" dirty="0">
                <a:latin typeface="+mn-lt"/>
              </a:rPr>
              <a:t>2.0174 g/mol</a:t>
            </a:r>
            <a:r>
              <a:rPr lang="en-US" sz="2400" dirty="0">
                <a:latin typeface="+mn-lt"/>
              </a:rPr>
              <a:t>		       	4.0320 g/mol</a:t>
            </a:r>
          </a:p>
        </p:txBody>
      </p:sp>
      <p:sp>
        <p:nvSpPr>
          <p:cNvPr id="11" name="Text Box 4"/>
          <p:cNvSpPr txBox="1">
            <a:spLocks noChangeArrowheads="1"/>
          </p:cNvSpPr>
          <p:nvPr/>
        </p:nvSpPr>
        <p:spPr bwMode="auto">
          <a:xfrm>
            <a:off x="1752600" y="4491038"/>
            <a:ext cx="7467600" cy="461962"/>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2400" dirty="0">
                <a:latin typeface="+mn-lt"/>
              </a:rPr>
              <a:t>The</a:t>
            </a:r>
            <a:r>
              <a:rPr lang="en-US" sz="2400" b="1" dirty="0">
                <a:latin typeface="+mn-lt"/>
              </a:rPr>
              <a:t> mass defect</a:t>
            </a:r>
            <a:r>
              <a:rPr lang="en-US" sz="2400" dirty="0">
                <a:latin typeface="+mn-lt"/>
              </a:rPr>
              <a:t> = 4.0320 – 4.0015 = 0.0305 g/mol</a:t>
            </a:r>
          </a:p>
        </p:txBody>
      </p:sp>
      <p:sp>
        <p:nvSpPr>
          <p:cNvPr id="12" name="TextBox 11"/>
          <p:cNvSpPr txBox="1"/>
          <p:nvPr/>
        </p:nvSpPr>
        <p:spPr>
          <a:xfrm>
            <a:off x="381000" y="5024438"/>
            <a:ext cx="1343025" cy="461962"/>
          </a:xfrm>
          <a:prstGeom prst="rect">
            <a:avLst/>
          </a:prstGeom>
          <a:solidFill>
            <a:schemeClr val="bg1">
              <a:alpha val="50196"/>
            </a:schemeClr>
          </a:solidFill>
        </p:spPr>
        <p:txBody>
          <a:bodyPr wrap="none">
            <a:spAutoFit/>
          </a:bodyPr>
          <a:lstStyle/>
          <a:p>
            <a:pPr>
              <a:defRPr/>
            </a:pPr>
            <a:r>
              <a:rPr lang="en-US" sz="2400" dirty="0">
                <a:solidFill>
                  <a:srgbClr val="0000FF"/>
                </a:solidFill>
                <a:latin typeface="+mn-lt"/>
              </a:rPr>
              <a:t>Calculate</a:t>
            </a:r>
            <a:endParaRPr lang="en-US" sz="2400" dirty="0">
              <a:latin typeface="+mn-lt"/>
            </a:endParaRPr>
          </a:p>
        </p:txBody>
      </p:sp>
      <p:sp>
        <p:nvSpPr>
          <p:cNvPr id="13" name="Text Box 4"/>
          <p:cNvSpPr txBox="1">
            <a:spLocks noChangeArrowheads="1"/>
          </p:cNvSpPr>
          <p:nvPr/>
        </p:nvSpPr>
        <p:spPr bwMode="auto">
          <a:xfrm>
            <a:off x="1752600" y="5024438"/>
            <a:ext cx="6858000" cy="1016000"/>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2400" dirty="0">
                <a:latin typeface="+mn-lt"/>
              </a:rPr>
              <a:t>The</a:t>
            </a:r>
            <a:r>
              <a:rPr lang="en-US" sz="2400" b="1" dirty="0">
                <a:latin typeface="+mn-lt"/>
              </a:rPr>
              <a:t> nuclear binding energy </a:t>
            </a:r>
            <a:r>
              <a:rPr lang="en-US" sz="2400" dirty="0">
                <a:latin typeface="+mn-lt"/>
              </a:rPr>
              <a:t>is </a:t>
            </a:r>
          </a:p>
          <a:p>
            <a:pPr>
              <a:spcBef>
                <a:spcPct val="50000"/>
              </a:spcBef>
              <a:defRPr/>
            </a:pPr>
            <a:r>
              <a:rPr lang="en-US" sz="2400" dirty="0">
                <a:latin typeface="+mn-lt"/>
              </a:rPr>
              <a:t>(0.0305 g/mol)(9.0 x 10</a:t>
            </a:r>
            <a:r>
              <a:rPr lang="en-US" sz="2400" baseline="30000" dirty="0">
                <a:latin typeface="+mn-lt"/>
              </a:rPr>
              <a:t>13</a:t>
            </a:r>
            <a:r>
              <a:rPr lang="en-US" sz="2400" dirty="0">
                <a:latin typeface="+mn-lt"/>
              </a:rPr>
              <a:t>J/g) = </a:t>
            </a:r>
            <a:r>
              <a:rPr lang="en-US" sz="2400" b="1" dirty="0">
                <a:latin typeface="+mn-lt"/>
              </a:rPr>
              <a:t>2.7x10</a:t>
            </a:r>
            <a:r>
              <a:rPr lang="en-US" sz="2400" b="1" baseline="30000" dirty="0">
                <a:latin typeface="+mn-lt"/>
              </a:rPr>
              <a:t>12</a:t>
            </a:r>
            <a:r>
              <a:rPr lang="en-US" sz="2400" b="1" dirty="0">
                <a:latin typeface="+mn-lt"/>
              </a:rPr>
              <a:t> J/mol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animBg="1"/>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p:txBody>
          <a:bodyPr/>
          <a:lstStyle/>
          <a:p>
            <a:r>
              <a:rPr lang="en-US" smtClean="0"/>
              <a:t>Transuranium Elements</a:t>
            </a:r>
          </a:p>
        </p:txBody>
      </p:sp>
      <p:sp>
        <p:nvSpPr>
          <p:cNvPr id="18437" name="Content Placeholder 2"/>
          <p:cNvSpPr>
            <a:spLocks noGrp="1"/>
          </p:cNvSpPr>
          <p:nvPr>
            <p:ph idx="1"/>
          </p:nvPr>
        </p:nvSpPr>
        <p:spPr/>
        <p:txBody>
          <a:bodyPr/>
          <a:lstStyle/>
          <a:p>
            <a:r>
              <a:rPr lang="en-US" smtClean="0"/>
              <a:t>All elements with atomic numbers greater than 92 are man-made and do not occur naturally.</a:t>
            </a:r>
          </a:p>
          <a:p>
            <a:r>
              <a:rPr lang="en-US" smtClean="0"/>
              <a:t>All were made in minute quantities by high-energy particle accelerators.</a:t>
            </a:r>
          </a:p>
          <a:p>
            <a:r>
              <a:rPr lang="en-US" smtClean="0"/>
              <a:t>Plutonium (the most important transuranium element) was found as the beta decay product of the very first transuranium element discovered (Np).</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18434" name="Object 2"/>
          <p:cNvGraphicFramePr>
            <a:graphicFrameLocks noChangeAspect="1"/>
          </p:cNvGraphicFramePr>
          <p:nvPr/>
        </p:nvGraphicFramePr>
        <p:xfrm>
          <a:off x="2965450" y="4881563"/>
          <a:ext cx="3276600" cy="573087"/>
        </p:xfrm>
        <a:graphic>
          <a:graphicData uri="http://schemas.openxmlformats.org/presentationml/2006/ole">
            <p:oleObj spid="_x0000_s18434" name="Equation" r:id="rId3" imgW="1384200" imgH="241200" progId="">
              <p:embed/>
            </p:oleObj>
          </a:graphicData>
        </a:graphic>
      </p:graphicFrame>
      <p:graphicFrame>
        <p:nvGraphicFramePr>
          <p:cNvPr id="18435" name="Object 4"/>
          <p:cNvGraphicFramePr>
            <a:graphicFrameLocks noChangeAspect="1"/>
          </p:cNvGraphicFramePr>
          <p:nvPr/>
        </p:nvGraphicFramePr>
        <p:xfrm>
          <a:off x="2971800" y="5610225"/>
          <a:ext cx="3276600" cy="571500"/>
        </p:xfrm>
        <a:graphic>
          <a:graphicData uri="http://schemas.openxmlformats.org/presentationml/2006/ole">
            <p:oleObj spid="_x0000_s18435" name="Equation" r:id="rId4" imgW="1384200" imgH="241200" progId="">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Biological Effects of Radiation</a:t>
            </a:r>
          </a:p>
        </p:txBody>
      </p:sp>
      <p:sp>
        <p:nvSpPr>
          <p:cNvPr id="68611" name="Content Placeholder 2"/>
          <p:cNvSpPr>
            <a:spLocks noGrp="1"/>
          </p:cNvSpPr>
          <p:nvPr>
            <p:ph idx="1"/>
          </p:nvPr>
        </p:nvSpPr>
        <p:spPr/>
        <p:txBody>
          <a:bodyPr/>
          <a:lstStyle/>
          <a:p>
            <a:r>
              <a:rPr lang="en-US" b="1" smtClean="0"/>
              <a:t>Ionizing radiation</a:t>
            </a:r>
            <a:r>
              <a:rPr lang="en-US" smtClean="0"/>
              <a:t> is radiation with enough energy to dislocate bonding electrons and create ions when passing through matter.</a:t>
            </a:r>
          </a:p>
          <a:p>
            <a:r>
              <a:rPr lang="en-US" smtClean="0"/>
              <a:t>Alpha particles, beta particles, gamma rays and X-rays are all ionizing.</a:t>
            </a:r>
          </a:p>
          <a:p>
            <a:r>
              <a:rPr lang="en-US" smtClean="0"/>
              <a:t>Ionizing radiation damages or kills living cells.</a:t>
            </a:r>
          </a:p>
          <a:p>
            <a:r>
              <a:rPr lang="en-US" smtClean="0"/>
              <a:t>Radiation damage is greatest in the nuclei of the cells that are undergoing rapid cell division, making nuclear therapy useful for cancer treatment.</a:t>
            </a:r>
          </a:p>
          <a:p>
            <a:endParaRPr lang="en-US" b="1"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Which is true about ionizing radiation?</a:t>
            </a:r>
          </a:p>
          <a:p>
            <a:pPr marL="514350" indent="-514350">
              <a:buFont typeface="+mj-lt"/>
              <a:buAutoNum type="alphaLcPeriod"/>
              <a:defRPr/>
            </a:pPr>
            <a:r>
              <a:rPr lang="en-US" dirty="0" smtClean="0"/>
              <a:t>It dislocates bonding electrons and creates ions</a:t>
            </a:r>
          </a:p>
          <a:p>
            <a:pPr marL="514350" indent="-514350">
              <a:buFont typeface="+mj-lt"/>
              <a:buAutoNum type="alphaLcPeriod"/>
              <a:defRPr/>
            </a:pPr>
            <a:r>
              <a:rPr lang="en-US" dirty="0" smtClean="0"/>
              <a:t>It can damage DNA molecules</a:t>
            </a:r>
          </a:p>
          <a:p>
            <a:pPr marL="514350" indent="-514350">
              <a:buFont typeface="+mj-lt"/>
              <a:buAutoNum type="alphaLcPeriod"/>
              <a:defRPr/>
            </a:pPr>
            <a:r>
              <a:rPr lang="en-US" dirty="0" smtClean="0"/>
              <a:t>Both large acute doses and small chronic doses are harmful</a:t>
            </a:r>
          </a:p>
          <a:p>
            <a:pPr marL="514350" indent="-514350">
              <a:buFont typeface="+mj-lt"/>
              <a:buAutoNum type="alphaLcPeriod"/>
              <a:defRPr/>
            </a:pPr>
            <a:r>
              <a:rPr lang="en-US" dirty="0" smtClean="0"/>
              <a:t>All the above are true</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Types of Radiation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34821" name="Picture 2"/>
          <p:cNvPicPr>
            <a:picLocks noChangeAspect="1" noChangeArrowheads="1"/>
          </p:cNvPicPr>
          <p:nvPr/>
        </p:nvPicPr>
        <p:blipFill>
          <a:blip r:embed="rId2" cstate="print"/>
          <a:srcRect/>
          <a:stretch>
            <a:fillRect/>
          </a:stretch>
        </p:blipFill>
        <p:spPr bwMode="auto">
          <a:xfrm>
            <a:off x="795338" y="1662113"/>
            <a:ext cx="7553325" cy="353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Natural Radioactivity</a:t>
            </a:r>
          </a:p>
        </p:txBody>
      </p:sp>
      <p:sp>
        <p:nvSpPr>
          <p:cNvPr id="3" name="Content Placeholder 2"/>
          <p:cNvSpPr>
            <a:spLocks noGrp="1"/>
          </p:cNvSpPr>
          <p:nvPr>
            <p:ph idx="1"/>
          </p:nvPr>
        </p:nvSpPr>
        <p:spPr/>
        <p:txBody>
          <a:bodyPr/>
          <a:lstStyle/>
          <a:p>
            <a:r>
              <a:rPr lang="en-US" b="1" smtClean="0"/>
              <a:t>Radioactive decay</a:t>
            </a:r>
            <a:r>
              <a:rPr lang="en-US" smtClean="0"/>
              <a:t> is the continuous disintegration of radioactive nuclides.</a:t>
            </a:r>
          </a:p>
          <a:p>
            <a:r>
              <a:rPr lang="en-US" smtClean="0"/>
              <a:t>The rate of decay is independent of temperature, pressure or the chemical or physical state of the nuclide.</a:t>
            </a:r>
          </a:p>
          <a:p>
            <a:r>
              <a:rPr lang="en-US" smtClean="0"/>
              <a:t>Every radioactive nuclide has a characteristic half-life (</a:t>
            </a:r>
            <a:r>
              <a:rPr lang="en-US" i="1" smtClean="0"/>
              <a:t>t</a:t>
            </a:r>
            <a:r>
              <a:rPr lang="en-US" baseline="-25000" smtClean="0"/>
              <a:t>½</a:t>
            </a:r>
            <a:r>
              <a:rPr lang="en-US" smtClean="0"/>
              <a:t>).</a:t>
            </a:r>
          </a:p>
          <a:p>
            <a:r>
              <a:rPr lang="en-US" smtClean="0"/>
              <a:t>The </a:t>
            </a:r>
            <a:r>
              <a:rPr lang="en-US" b="1" smtClean="0"/>
              <a:t>half-life</a:t>
            </a:r>
            <a:r>
              <a:rPr lang="en-US" smtClean="0"/>
              <a:t> is the time required for one-half of a specific amount of a radioactive nuclide to disintegrate. </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Half-Life</a:t>
            </a:r>
          </a:p>
        </p:txBody>
      </p:sp>
      <p:sp>
        <p:nvSpPr>
          <p:cNvPr id="36867" name="Content Placeholder 2"/>
          <p:cNvSpPr>
            <a:spLocks noGrp="1"/>
          </p:cNvSpPr>
          <p:nvPr>
            <p:ph idx="1"/>
          </p:nvPr>
        </p:nvSpPr>
        <p:spPr/>
        <p:txBody>
          <a:bodyPr/>
          <a:lstStyle/>
          <a:p>
            <a:r>
              <a:rPr lang="en-US" smtClean="0"/>
              <a:t>We can use the half-life of a radioactive nuclide to predict the amount remaining after a particular length of time.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36870" name="Picture 2"/>
          <p:cNvPicPr>
            <a:picLocks noChangeAspect="1" noChangeArrowheads="1"/>
          </p:cNvPicPr>
          <p:nvPr/>
        </p:nvPicPr>
        <p:blipFill>
          <a:blip r:embed="rId2" cstate="print"/>
          <a:srcRect/>
          <a:stretch>
            <a:fillRect/>
          </a:stretch>
        </p:blipFill>
        <p:spPr bwMode="auto">
          <a:xfrm>
            <a:off x="785813" y="3086100"/>
            <a:ext cx="7572375"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Half-Life of I-131</a:t>
            </a:r>
          </a:p>
        </p:txBody>
      </p:sp>
      <p:sp>
        <p:nvSpPr>
          <p:cNvPr id="37891" name="Content Placeholder 2"/>
          <p:cNvSpPr>
            <a:spLocks noGrp="1"/>
          </p:cNvSpPr>
          <p:nvPr>
            <p:ph idx="1"/>
          </p:nvPr>
        </p:nvSpPr>
        <p:spPr>
          <a:xfrm>
            <a:off x="457200" y="1600200"/>
            <a:ext cx="3733800" cy="4525963"/>
          </a:xfrm>
        </p:spPr>
        <p:txBody>
          <a:bodyPr/>
          <a:lstStyle/>
          <a:p>
            <a:r>
              <a:rPr lang="en-US" smtClean="0"/>
              <a:t>The half-life of I-131 is 8 days. How much I-131 from a 32-g sample remains after 5 half-lives?  </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37894" name="Picture 2"/>
          <p:cNvPicPr>
            <a:picLocks noChangeAspect="1" noChangeArrowheads="1"/>
          </p:cNvPicPr>
          <p:nvPr/>
        </p:nvPicPr>
        <p:blipFill>
          <a:blip r:embed="rId2" cstate="print"/>
          <a:srcRect/>
          <a:stretch>
            <a:fillRect/>
          </a:stretch>
        </p:blipFill>
        <p:spPr bwMode="auto">
          <a:xfrm>
            <a:off x="4419600" y="1535113"/>
            <a:ext cx="4391025" cy="3646487"/>
          </a:xfrm>
          <a:prstGeom prst="rect">
            <a:avLst/>
          </a:prstGeom>
          <a:noFill/>
          <a:ln w="9525">
            <a:noFill/>
            <a:miter lim="800000"/>
            <a:headEnd/>
            <a:tailEnd/>
          </a:ln>
        </p:spPr>
      </p:pic>
      <p:pic>
        <p:nvPicPr>
          <p:cNvPr id="37895" name="Picture 3"/>
          <p:cNvPicPr>
            <a:picLocks noChangeAspect="1" noChangeArrowheads="1"/>
          </p:cNvPicPr>
          <p:nvPr/>
        </p:nvPicPr>
        <p:blipFill>
          <a:blip r:embed="rId3" cstate="print"/>
          <a:srcRect/>
          <a:stretch>
            <a:fillRect/>
          </a:stretch>
        </p:blipFill>
        <p:spPr bwMode="auto">
          <a:xfrm>
            <a:off x="1143000" y="5124450"/>
            <a:ext cx="7543800" cy="127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2738</Words>
  <Application>Microsoft Office PowerPoint</Application>
  <PresentationFormat>On-screen Show (4:3)</PresentationFormat>
  <Paragraphs>352</Paragraphs>
  <Slides>56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Equation</vt:lpstr>
      <vt:lpstr>Chapter 18</vt:lpstr>
      <vt:lpstr>Chapter Outline</vt:lpstr>
      <vt:lpstr>Radioactivity</vt:lpstr>
      <vt:lpstr>Isotopic Notation - Review</vt:lpstr>
      <vt:lpstr>Your Turn!</vt:lpstr>
      <vt:lpstr>Types of Radiation</vt:lpstr>
      <vt:lpstr>Natural Radioactivity</vt:lpstr>
      <vt:lpstr>Half-Life</vt:lpstr>
      <vt:lpstr>Half-Life of I-131</vt:lpstr>
      <vt:lpstr>Half-Life of C-14</vt:lpstr>
      <vt:lpstr>Your Turn!</vt:lpstr>
      <vt:lpstr>Your Turn!</vt:lpstr>
      <vt:lpstr>Your Turn!</vt:lpstr>
      <vt:lpstr>Stable Neutron to Proton Ratio</vt:lpstr>
      <vt:lpstr>Alpha, Beta and Gamma Rays</vt:lpstr>
      <vt:lpstr>Alpha Particles</vt:lpstr>
      <vt:lpstr>Balancing Nuclear Equations</vt:lpstr>
      <vt:lpstr>Your Turn!</vt:lpstr>
      <vt:lpstr>Beta Particles</vt:lpstr>
      <vt:lpstr>Your Turn!</vt:lpstr>
      <vt:lpstr>Gamma Rays</vt:lpstr>
      <vt:lpstr>Your Turn!</vt:lpstr>
      <vt:lpstr>Penetrating Power</vt:lpstr>
      <vt:lpstr>Characteristics of Nuclear Radiation</vt:lpstr>
      <vt:lpstr>Your Turn!</vt:lpstr>
      <vt:lpstr>Uranium Disintegration Series</vt:lpstr>
      <vt:lpstr>Your Turn!</vt:lpstr>
      <vt:lpstr>Transmutation of Elements</vt:lpstr>
      <vt:lpstr>Transmutation</vt:lpstr>
      <vt:lpstr>Artificial Radioactivity</vt:lpstr>
      <vt:lpstr>Artificial Radioactivity</vt:lpstr>
      <vt:lpstr>Your Turn!</vt:lpstr>
      <vt:lpstr>Measurement of Radioactivity with a Geiger Counter</vt:lpstr>
      <vt:lpstr>Curie:  A Unit for Measuring Radioactivity</vt:lpstr>
      <vt:lpstr>Other Units of Radiation</vt:lpstr>
      <vt:lpstr>Nuclear Fission</vt:lpstr>
      <vt:lpstr>Nuclear Fission</vt:lpstr>
      <vt:lpstr>Nuclear Fission</vt:lpstr>
      <vt:lpstr>Chain Reactions</vt:lpstr>
      <vt:lpstr>Chain Reactions</vt:lpstr>
      <vt:lpstr>Your Turn!</vt:lpstr>
      <vt:lpstr>Nuclear Power</vt:lpstr>
      <vt:lpstr>Nuclear Power</vt:lpstr>
      <vt:lpstr>Breeder Reactors</vt:lpstr>
      <vt:lpstr>The Atomic Bomb</vt:lpstr>
      <vt:lpstr>The Atomic Bomb</vt:lpstr>
      <vt:lpstr>Nuclear Fusion</vt:lpstr>
      <vt:lpstr>Fusion Power</vt:lpstr>
      <vt:lpstr>Your Turn!</vt:lpstr>
      <vt:lpstr>Your Turn!</vt:lpstr>
      <vt:lpstr>Your Turn!</vt:lpstr>
      <vt:lpstr>Mass-Energy Relationship  in Nuclear Reactions</vt:lpstr>
      <vt:lpstr>Calculate the Nuclear Binding Energy  for an Alpha Particle</vt:lpstr>
      <vt:lpstr>Transuranium Elements</vt:lpstr>
      <vt:lpstr>Biological Effects of Radiation</vt:lpstr>
      <vt:lpstr>Your turn!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dc:title>
  <dc:subject>Nuclear Chemistry</dc:subject>
  <dc:creator>Karen Sanchez</dc:creator>
  <cp:lastModifiedBy>Shuckaduck</cp:lastModifiedBy>
  <cp:revision>100</cp:revision>
  <dcterms:created xsi:type="dcterms:W3CDTF">2009-04-24T10:50:53Z</dcterms:created>
  <dcterms:modified xsi:type="dcterms:W3CDTF">2012-11-19T08:40:45Z</dcterms:modified>
</cp:coreProperties>
</file>