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4"/>
  </p:notesMasterIdLst>
  <p:sldIdLst>
    <p:sldId id="256" r:id="rId2"/>
    <p:sldId id="313" r:id="rId3"/>
    <p:sldId id="315" r:id="rId4"/>
    <p:sldId id="321" r:id="rId5"/>
    <p:sldId id="322" r:id="rId6"/>
    <p:sldId id="324" r:id="rId7"/>
    <p:sldId id="323" r:id="rId8"/>
    <p:sldId id="325" r:id="rId9"/>
    <p:sldId id="328" r:id="rId10"/>
    <p:sldId id="327" r:id="rId11"/>
    <p:sldId id="326" r:id="rId12"/>
    <p:sldId id="316" r:id="rId13"/>
    <p:sldId id="329" r:id="rId14"/>
    <p:sldId id="330" r:id="rId15"/>
    <p:sldId id="331" r:id="rId16"/>
    <p:sldId id="340" r:id="rId17"/>
    <p:sldId id="317" r:id="rId18"/>
    <p:sldId id="332" r:id="rId19"/>
    <p:sldId id="333" r:id="rId20"/>
    <p:sldId id="335" r:id="rId21"/>
    <p:sldId id="336" r:id="rId22"/>
    <p:sldId id="337" r:id="rId23"/>
    <p:sldId id="338" r:id="rId24"/>
    <p:sldId id="339" r:id="rId25"/>
    <p:sldId id="342" r:id="rId26"/>
    <p:sldId id="341" r:id="rId27"/>
    <p:sldId id="318" r:id="rId28"/>
    <p:sldId id="343" r:id="rId29"/>
    <p:sldId id="344" r:id="rId30"/>
    <p:sldId id="345" r:id="rId31"/>
    <p:sldId id="346" r:id="rId32"/>
    <p:sldId id="347" r:id="rId33"/>
    <p:sldId id="348" r:id="rId34"/>
    <p:sldId id="353" r:id="rId35"/>
    <p:sldId id="354" r:id="rId36"/>
    <p:sldId id="352" r:id="rId37"/>
    <p:sldId id="349" r:id="rId38"/>
    <p:sldId id="350" r:id="rId39"/>
    <p:sldId id="351" r:id="rId40"/>
    <p:sldId id="319" r:id="rId41"/>
    <p:sldId id="355" r:id="rId42"/>
    <p:sldId id="356" r:id="rId43"/>
    <p:sldId id="357" r:id="rId44"/>
    <p:sldId id="358" r:id="rId45"/>
    <p:sldId id="359" r:id="rId46"/>
    <p:sldId id="320" r:id="rId47"/>
    <p:sldId id="360" r:id="rId48"/>
    <p:sldId id="362" r:id="rId49"/>
    <p:sldId id="363" r:id="rId50"/>
    <p:sldId id="366" r:id="rId51"/>
    <p:sldId id="365" r:id="rId52"/>
    <p:sldId id="364"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724F"/>
    <a:srgbClr val="1D754D"/>
    <a:srgbClr val="0000FF"/>
    <a:srgbClr val="236F37"/>
    <a:srgbClr val="12DE6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1358" autoAdjust="0"/>
  </p:normalViewPr>
  <p:slideViewPr>
    <p:cSldViewPr>
      <p:cViewPr varScale="1">
        <p:scale>
          <a:sx n="43" d="100"/>
          <a:sy n="43" d="100"/>
        </p:scale>
        <p:origin x="-109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51813D4-4629-45D2-B74D-229799AD5336}" type="datetimeFigureOut">
              <a:rPr lang="en-US"/>
              <a:pPr>
                <a:defRPr/>
              </a:pPr>
              <a:t>11/19/2012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6A2C875-6917-4CD6-8E3A-57D1C932D13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t>Figure 17.3</a:t>
            </a:r>
            <a:r>
              <a:rPr lang="en-US" dirty="0" smtClean="0"/>
              <a:t>  A coil of copper placed in a silver nitrate solution forms silver crystals on the wire the pale blue of the solution indicates the presence of copper ions.</a:t>
            </a:r>
            <a:endParaRPr lang="en-US" b="1" dirty="0" smtClean="0"/>
          </a:p>
        </p:txBody>
      </p:sp>
      <p:sp>
        <p:nvSpPr>
          <p:cNvPr id="4" name="Slide Number Placeholder 3"/>
          <p:cNvSpPr>
            <a:spLocks noGrp="1"/>
          </p:cNvSpPr>
          <p:nvPr>
            <p:ph type="sldNum" sz="quarter" idx="5"/>
          </p:nvPr>
        </p:nvSpPr>
        <p:spPr/>
        <p:txBody>
          <a:bodyPr/>
          <a:lstStyle/>
          <a:p>
            <a:pPr>
              <a:defRPr/>
            </a:pPr>
            <a:fld id="{E24AB5DF-9E3C-4D43-BE06-4054E3DDECBC}"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smtClean="0"/>
              <a:t>Figure 17.1</a:t>
            </a:r>
            <a:r>
              <a:rPr lang="en-US" smtClean="0"/>
              <a:t> Oxidation and reduction. Oxidation results in an increase in the oxidation number, and reduction results in a decrease in the oxidation number.</a:t>
            </a:r>
            <a:endParaRPr lang="en-US" b="1" smtClean="0"/>
          </a:p>
        </p:txBody>
      </p:sp>
      <p:sp>
        <p:nvSpPr>
          <p:cNvPr id="4" name="Slide Number Placeholder 3"/>
          <p:cNvSpPr>
            <a:spLocks noGrp="1"/>
          </p:cNvSpPr>
          <p:nvPr>
            <p:ph type="sldNum" sz="quarter" idx="5"/>
          </p:nvPr>
        </p:nvSpPr>
        <p:spPr/>
        <p:txBody>
          <a:bodyPr/>
          <a:lstStyle/>
          <a:p>
            <a:pPr>
              <a:defRPr/>
            </a:pPr>
            <a:fld id="{ECFCB12A-4EC8-40DA-AB5D-5B6432CB25BD}" type="slidenum">
              <a:rPr lang="en-US" smtClean="0"/>
              <a:pPr>
                <a:defRPr/>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smtClean="0"/>
              <a:t>Figure 17.3</a:t>
            </a:r>
            <a:r>
              <a:rPr lang="en-US" smtClean="0"/>
              <a:t>  A coil of copper placed in a silver nitrate solution forms silver crystals on the wire the pale blue of the solution indicates the presence of copper ions.</a:t>
            </a:r>
            <a:endParaRPr lang="en-US" b="1" smtClean="0"/>
          </a:p>
        </p:txBody>
      </p:sp>
      <p:sp>
        <p:nvSpPr>
          <p:cNvPr id="4" name="Slide Number Placeholder 3"/>
          <p:cNvSpPr>
            <a:spLocks noGrp="1"/>
          </p:cNvSpPr>
          <p:nvPr>
            <p:ph type="sldNum" sz="quarter" idx="5"/>
          </p:nvPr>
        </p:nvSpPr>
        <p:spPr/>
        <p:txBody>
          <a:bodyPr/>
          <a:lstStyle/>
          <a:p>
            <a:pPr>
              <a:defRPr/>
            </a:pPr>
            <a:fld id="{BFBDEB24-FA4D-449E-9594-8822EC24E98A}" type="slidenum">
              <a:rPr lang="en-US" smtClean="0"/>
              <a:pPr>
                <a:defRPr/>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smtClean="0"/>
              <a:t>Figure 17.4</a:t>
            </a:r>
            <a:r>
              <a:rPr lang="en-US" smtClean="0"/>
              <a:t> During the electrolysis of a HCl solution, positive hydronium ions are attracted to the cathode, where they gain electrons and form hydrogen gas.  Chloride ions migrate to the anode, where they lose electrons and form chlorine gas.  The equation for this process is 2HCl</a:t>
            </a:r>
            <a:r>
              <a:rPr lang="en-US" baseline="-25000" smtClean="0"/>
              <a:t>(aq)</a:t>
            </a:r>
            <a:r>
              <a:rPr lang="en-US" smtClean="0"/>
              <a:t> </a:t>
            </a:r>
            <a:r>
              <a:rPr lang="en-US" smtClean="0">
                <a:sym typeface="Wingdings" pitchFamily="2" charset="2"/>
              </a:rPr>
              <a:t> H</a:t>
            </a:r>
            <a:r>
              <a:rPr lang="en-US" baseline="-25000" smtClean="0">
                <a:sym typeface="Wingdings" pitchFamily="2" charset="2"/>
              </a:rPr>
              <a:t>2(g)</a:t>
            </a:r>
            <a:r>
              <a:rPr lang="en-US" smtClean="0">
                <a:sym typeface="Wingdings" pitchFamily="2" charset="2"/>
              </a:rPr>
              <a:t> + Cl</a:t>
            </a:r>
            <a:r>
              <a:rPr lang="en-US" baseline="-25000" smtClean="0">
                <a:sym typeface="Wingdings" pitchFamily="2" charset="2"/>
              </a:rPr>
              <a:t>2(g)</a:t>
            </a:r>
            <a:r>
              <a:rPr lang="en-US" smtClean="0">
                <a:sym typeface="Wingdings" pitchFamily="2" charset="2"/>
              </a:rPr>
              <a:t>.</a:t>
            </a:r>
            <a:endParaRPr lang="en-US" b="1" smtClean="0"/>
          </a:p>
        </p:txBody>
      </p:sp>
      <p:sp>
        <p:nvSpPr>
          <p:cNvPr id="4" name="Slide Number Placeholder 3"/>
          <p:cNvSpPr>
            <a:spLocks noGrp="1"/>
          </p:cNvSpPr>
          <p:nvPr>
            <p:ph type="sldNum" sz="quarter" idx="5"/>
          </p:nvPr>
        </p:nvSpPr>
        <p:spPr/>
        <p:txBody>
          <a:bodyPr/>
          <a:lstStyle/>
          <a:p>
            <a:pPr>
              <a:defRPr/>
            </a:pPr>
            <a:fld id="{17B6A8DB-A845-433A-A35A-F92B2BA505D8}" type="slidenum">
              <a:rPr lang="en-US" smtClean="0"/>
              <a:pPr>
                <a:defRPr/>
              </a:pPr>
              <a:t>47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smtClean="0"/>
              <a:t>Figure 17.4</a:t>
            </a:r>
            <a:r>
              <a:rPr lang="en-US" smtClean="0"/>
              <a:t> During the electrolysis of a HCl solution, positive hydronium ions are attracted to the cathode, where they gain electrons and form hydrogen gas.  Chloride ions migrate to the anode, where they lose electrons and form chlorine gas.  The equation for this process is 2HCl</a:t>
            </a:r>
            <a:r>
              <a:rPr lang="en-US" baseline="-25000" smtClean="0"/>
              <a:t>(aq)</a:t>
            </a:r>
            <a:r>
              <a:rPr lang="en-US" smtClean="0"/>
              <a:t> </a:t>
            </a:r>
            <a:r>
              <a:rPr lang="en-US" smtClean="0">
                <a:sym typeface="Wingdings" pitchFamily="2" charset="2"/>
              </a:rPr>
              <a:t> H</a:t>
            </a:r>
            <a:r>
              <a:rPr lang="en-US" baseline="-25000" smtClean="0">
                <a:sym typeface="Wingdings" pitchFamily="2" charset="2"/>
              </a:rPr>
              <a:t>2(g)</a:t>
            </a:r>
            <a:r>
              <a:rPr lang="en-US" smtClean="0">
                <a:sym typeface="Wingdings" pitchFamily="2" charset="2"/>
              </a:rPr>
              <a:t> + Cl</a:t>
            </a:r>
            <a:r>
              <a:rPr lang="en-US" baseline="-25000" smtClean="0">
                <a:sym typeface="Wingdings" pitchFamily="2" charset="2"/>
              </a:rPr>
              <a:t>2(g)</a:t>
            </a:r>
            <a:r>
              <a:rPr lang="en-US" smtClean="0">
                <a:sym typeface="Wingdings" pitchFamily="2" charset="2"/>
              </a:rPr>
              <a:t>.</a:t>
            </a:r>
            <a:endParaRPr lang="en-US" b="1" smtClean="0"/>
          </a:p>
        </p:txBody>
      </p:sp>
      <p:sp>
        <p:nvSpPr>
          <p:cNvPr id="4" name="Slide Number Placeholder 3"/>
          <p:cNvSpPr>
            <a:spLocks noGrp="1"/>
          </p:cNvSpPr>
          <p:nvPr>
            <p:ph type="sldNum" sz="quarter" idx="5"/>
          </p:nvPr>
        </p:nvSpPr>
        <p:spPr/>
        <p:txBody>
          <a:bodyPr/>
          <a:lstStyle/>
          <a:p>
            <a:pPr>
              <a:defRPr/>
            </a:pPr>
            <a:fld id="{1F597327-2D6A-4C53-B55B-ABA24D743545}" type="slidenum">
              <a:rPr lang="en-US" smtClean="0"/>
              <a:pPr>
                <a:defRPr/>
              </a:pPr>
              <a:t>48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smtClean="0"/>
              <a:t>Figure 17.5</a:t>
            </a:r>
            <a:r>
              <a:rPr lang="en-US" smtClean="0"/>
              <a:t> Zinc-copper voltaic cell.  The cell has a potential of 1.1 volts when ZnSO</a:t>
            </a:r>
            <a:r>
              <a:rPr lang="en-US" baseline="-25000" smtClean="0"/>
              <a:t>4 </a:t>
            </a:r>
            <a:r>
              <a:rPr lang="en-US" smtClean="0"/>
              <a:t>and CuSO</a:t>
            </a:r>
            <a:r>
              <a:rPr lang="en-US" baseline="-25000" smtClean="0"/>
              <a:t>4</a:t>
            </a:r>
            <a:r>
              <a:rPr lang="en-US" smtClean="0"/>
              <a:t> solutions are 1.0 M.  The salt bridge provides electrical contact between the two half-cells.</a:t>
            </a:r>
            <a:endParaRPr lang="en-US" b="1" smtClean="0"/>
          </a:p>
        </p:txBody>
      </p:sp>
      <p:sp>
        <p:nvSpPr>
          <p:cNvPr id="4" name="Slide Number Placeholder 3"/>
          <p:cNvSpPr>
            <a:spLocks noGrp="1"/>
          </p:cNvSpPr>
          <p:nvPr>
            <p:ph type="sldNum" sz="quarter" idx="5"/>
          </p:nvPr>
        </p:nvSpPr>
        <p:spPr/>
        <p:txBody>
          <a:bodyPr/>
          <a:lstStyle/>
          <a:p>
            <a:pPr>
              <a:defRPr/>
            </a:pPr>
            <a:fld id="{9A261091-33A8-4AFF-A0BC-77F3F159D897}" type="slidenum">
              <a:rPr lang="en-US" smtClean="0"/>
              <a:pPr>
                <a:defRPr/>
              </a:pPr>
              <a:t>51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0"/>
            <a:ext cx="9144000" cy="1524000"/>
          </a:xfrm>
          <a:prstGeom prst="rect">
            <a:avLst/>
          </a:prstGeom>
          <a:gradFill>
            <a:gsLst>
              <a:gs pos="0">
                <a:schemeClr val="accent1"/>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CA5DF2E2-CBB0-433E-B640-632D92CEB999}" type="datetime1">
              <a:rPr lang="en-US" smtClean="0"/>
              <a:pPr>
                <a:defRPr/>
              </a:pPr>
              <a:t>11/19/2012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7" name="Slide Number Placeholder 5"/>
          <p:cNvSpPr>
            <a:spLocks noGrp="1"/>
          </p:cNvSpPr>
          <p:nvPr>
            <p:ph type="sldNum" sz="quarter" idx="12"/>
          </p:nvPr>
        </p:nvSpPr>
        <p:spPr/>
        <p:txBody>
          <a:bodyPr/>
          <a:lstStyle>
            <a:lvl1pPr>
              <a:defRPr/>
            </a:lvl1pPr>
          </a:lstStyle>
          <a:p>
            <a:pPr>
              <a:defRPr/>
            </a:pPr>
            <a:r>
              <a:rPr lang="en-US"/>
              <a:t>2-</a:t>
            </a:r>
            <a:fld id="{A0CEE977-B80C-49CB-863C-7537F68B62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BEAD4D8-5792-485D-ABF1-8C9039E73A23}" type="datetime1">
              <a:rPr lang="en-US" smtClean="0"/>
              <a:pPr>
                <a:defRPr/>
              </a:pPr>
              <a:t>11/19/2012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6" name="Slide Number Placeholder 5"/>
          <p:cNvSpPr>
            <a:spLocks noGrp="1"/>
          </p:cNvSpPr>
          <p:nvPr>
            <p:ph type="sldNum" sz="quarter" idx="12"/>
          </p:nvPr>
        </p:nvSpPr>
        <p:spPr/>
        <p:txBody>
          <a:bodyPr/>
          <a:lstStyle>
            <a:lvl1pPr>
              <a:defRPr/>
            </a:lvl1pPr>
          </a:lstStyle>
          <a:p>
            <a:pPr>
              <a:defRPr/>
            </a:pPr>
            <a:fld id="{0C55F13A-7647-4AAE-AAE7-2545E752F81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130559F-9C40-47DC-BDF9-73E033262249}" type="datetime1">
              <a:rPr lang="en-US" smtClean="0"/>
              <a:pPr>
                <a:defRPr/>
              </a:pPr>
              <a:t>11/19/2012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6" name="Slide Number Placeholder 5"/>
          <p:cNvSpPr>
            <a:spLocks noGrp="1"/>
          </p:cNvSpPr>
          <p:nvPr>
            <p:ph type="sldNum" sz="quarter" idx="12"/>
          </p:nvPr>
        </p:nvSpPr>
        <p:spPr/>
        <p:txBody>
          <a:bodyPr/>
          <a:lstStyle>
            <a:lvl1pPr>
              <a:defRPr/>
            </a:lvl1pPr>
          </a:lstStyle>
          <a:p>
            <a:pPr>
              <a:defRPr/>
            </a:pPr>
            <a:fld id="{0753ABA0-D22A-42BD-98AE-95014D5C7CA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0"/>
            <a:ext cx="9144000" cy="1524000"/>
          </a:xfrm>
          <a:prstGeom prst="rect">
            <a:avLst/>
          </a:prstGeom>
          <a:gradFill>
            <a:gsLst>
              <a:gs pos="0">
                <a:schemeClr val="accent1"/>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74638"/>
            <a:ext cx="8229600" cy="1143000"/>
          </a:xfrm>
        </p:spPr>
        <p:txBody>
          <a:bodyPr>
            <a:normAutofit/>
          </a:bodyPr>
          <a:lstStyle>
            <a:lvl1pPr>
              <a:defRPr sz="36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800"/>
            </a:lvl2pPr>
            <a:lvl3pPr>
              <a:defRPr sz="2800"/>
            </a:lvl3pPr>
            <a:lvl4pPr>
              <a:defRPr sz="2800"/>
            </a:lvl4pPr>
            <a:lvl5pPr>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FF79CF8-5762-44C9-8722-3A4211C664C4}" type="datetime1">
              <a:rPr lang="en-US" smtClean="0"/>
              <a:pPr>
                <a:defRPr/>
              </a:pPr>
              <a:t>11/19/2012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7" name="Slide Number Placeholder 5"/>
          <p:cNvSpPr>
            <a:spLocks noGrp="1"/>
          </p:cNvSpPr>
          <p:nvPr>
            <p:ph type="sldNum" sz="quarter" idx="12"/>
          </p:nvPr>
        </p:nvSpPr>
        <p:spPr/>
        <p:txBody>
          <a:bodyPr/>
          <a:lstStyle>
            <a:lvl1pPr>
              <a:defRPr/>
            </a:lvl1pPr>
          </a:lstStyle>
          <a:p>
            <a:pPr>
              <a:defRPr/>
            </a:pPr>
            <a:r>
              <a:rPr lang="en-US"/>
              <a:t>17-</a:t>
            </a:r>
            <a:fld id="{F8EC39DE-CEEF-416B-B6BF-B36EC4DD25E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F1171CC-13FF-42A0-946E-B99D2097F414}" type="datetime1">
              <a:rPr lang="en-US" smtClean="0"/>
              <a:pPr>
                <a:defRPr/>
              </a:pPr>
              <a:t>11/19/2012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6" name="Slide Number Placeholder 5"/>
          <p:cNvSpPr>
            <a:spLocks noGrp="1"/>
          </p:cNvSpPr>
          <p:nvPr>
            <p:ph type="sldNum" sz="quarter" idx="12"/>
          </p:nvPr>
        </p:nvSpPr>
        <p:spPr/>
        <p:txBody>
          <a:bodyPr/>
          <a:lstStyle>
            <a:lvl1pPr>
              <a:defRPr/>
            </a:lvl1pPr>
          </a:lstStyle>
          <a:p>
            <a:pPr>
              <a:defRPr/>
            </a:pPr>
            <a:fld id="{E637B2BF-8FB1-41EC-B4AC-84E9285A252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C8C847B8-5353-4E66-983D-37A21CC6EB5B}" type="datetime1">
              <a:rPr lang="en-US" smtClean="0"/>
              <a:pPr>
                <a:defRPr/>
              </a:pPr>
              <a:t>11/19/2012</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7" name="Slide Number Placeholder 6"/>
          <p:cNvSpPr>
            <a:spLocks noGrp="1"/>
          </p:cNvSpPr>
          <p:nvPr>
            <p:ph type="sldNum" sz="quarter" idx="12"/>
          </p:nvPr>
        </p:nvSpPr>
        <p:spPr/>
        <p:txBody>
          <a:bodyPr/>
          <a:lstStyle>
            <a:lvl1pPr>
              <a:defRPr/>
            </a:lvl1pPr>
          </a:lstStyle>
          <a:p>
            <a:pPr>
              <a:defRPr/>
            </a:pPr>
            <a:fld id="{07E6E984-0FD1-480F-9468-66AEBC72677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FEE62F7A-1BEE-47EA-8468-BD98A3B0DE12}" type="datetime1">
              <a:rPr lang="en-US" smtClean="0"/>
              <a:pPr>
                <a:defRPr/>
              </a:pPr>
              <a:t>11/19/2012</a:t>
            </a:fld>
            <a:endParaRPr lang="en-US"/>
          </a:p>
        </p:txBody>
      </p:sp>
      <p:sp>
        <p:nvSpPr>
          <p:cNvPr id="8" name="Footer Placeholder 7"/>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9" name="Slide Number Placeholder 8"/>
          <p:cNvSpPr>
            <a:spLocks noGrp="1"/>
          </p:cNvSpPr>
          <p:nvPr>
            <p:ph type="sldNum" sz="quarter" idx="12"/>
          </p:nvPr>
        </p:nvSpPr>
        <p:spPr/>
        <p:txBody>
          <a:bodyPr/>
          <a:lstStyle>
            <a:lvl1pPr>
              <a:defRPr/>
            </a:lvl1pPr>
          </a:lstStyle>
          <a:p>
            <a:pPr>
              <a:defRPr/>
            </a:pPr>
            <a:fld id="{B1350A78-8AB4-4D38-AEAF-64CD2C5B897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B6179DDE-3986-45DE-B22D-113EFFC8AAD3}" type="datetime1">
              <a:rPr lang="en-US" smtClean="0"/>
              <a:pPr>
                <a:defRPr/>
              </a:pPr>
              <a:t>11/19/2012</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5" name="Slide Number Placeholder 4"/>
          <p:cNvSpPr>
            <a:spLocks noGrp="1"/>
          </p:cNvSpPr>
          <p:nvPr>
            <p:ph type="sldNum" sz="quarter" idx="12"/>
          </p:nvPr>
        </p:nvSpPr>
        <p:spPr/>
        <p:txBody>
          <a:bodyPr/>
          <a:lstStyle>
            <a:lvl1pPr>
              <a:defRPr/>
            </a:lvl1pPr>
          </a:lstStyle>
          <a:p>
            <a:pPr>
              <a:defRPr/>
            </a:pPr>
            <a:fld id="{193BB1F3-DCDC-4CE8-88F6-454257DEEF8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1562FA66-34AF-4A9B-8EEE-F6ED75603274}" type="datetime1">
              <a:rPr lang="en-US" smtClean="0"/>
              <a:pPr>
                <a:defRPr/>
              </a:pPr>
              <a:t>11/19/2012</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4" name="Slide Number Placeholder 3"/>
          <p:cNvSpPr>
            <a:spLocks noGrp="1"/>
          </p:cNvSpPr>
          <p:nvPr>
            <p:ph type="sldNum" sz="quarter" idx="12"/>
          </p:nvPr>
        </p:nvSpPr>
        <p:spPr/>
        <p:txBody>
          <a:bodyPr/>
          <a:lstStyle>
            <a:lvl1pPr>
              <a:defRPr/>
            </a:lvl1pPr>
          </a:lstStyle>
          <a:p>
            <a:pPr>
              <a:defRPr/>
            </a:pPr>
            <a:fld id="{EBB8F77F-08FC-4F47-A037-AD2BAEB912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D56FF120-67B5-4B08-B34A-35AF9059E6DB}" type="datetime1">
              <a:rPr lang="en-US" smtClean="0"/>
              <a:pPr>
                <a:defRPr/>
              </a:pPr>
              <a:t>11/19/2012</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7" name="Slide Number Placeholder 6"/>
          <p:cNvSpPr>
            <a:spLocks noGrp="1"/>
          </p:cNvSpPr>
          <p:nvPr>
            <p:ph type="sldNum" sz="quarter" idx="12"/>
          </p:nvPr>
        </p:nvSpPr>
        <p:spPr/>
        <p:txBody>
          <a:bodyPr/>
          <a:lstStyle>
            <a:lvl1pPr>
              <a:defRPr/>
            </a:lvl1pPr>
          </a:lstStyle>
          <a:p>
            <a:pPr>
              <a:defRPr/>
            </a:pPr>
            <a:fld id="{579E3846-9411-4450-89A4-73564F31072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E815D3B6-5E27-4959-8122-4CD4B181BA10}" type="datetime1">
              <a:rPr lang="en-US" smtClean="0"/>
              <a:pPr>
                <a:defRPr/>
              </a:pPr>
              <a:t>11/19/2012</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Copyright 2012 John Wiley &amp; Sons, Inc</a:t>
            </a:r>
            <a:endParaRPr lang="en-US"/>
          </a:p>
        </p:txBody>
      </p:sp>
      <p:sp>
        <p:nvSpPr>
          <p:cNvPr id="7" name="Slide Number Placeholder 6"/>
          <p:cNvSpPr>
            <a:spLocks noGrp="1"/>
          </p:cNvSpPr>
          <p:nvPr>
            <p:ph type="sldNum" sz="quarter" idx="12"/>
          </p:nvPr>
        </p:nvSpPr>
        <p:spPr/>
        <p:txBody>
          <a:bodyPr/>
          <a:lstStyle>
            <a:lvl1pPr>
              <a:defRPr/>
            </a:lvl1pPr>
          </a:lstStyle>
          <a:p>
            <a:pPr>
              <a:defRPr/>
            </a:pPr>
            <a:fld id="{35DA4C0C-0734-4D70-8449-8F45287618C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1524000"/>
          </a:xfrm>
          <a:prstGeom prst="rect">
            <a:avLst/>
          </a:prstGeom>
          <a:gradFill>
            <a:gsLst>
              <a:gs pos="0">
                <a:schemeClr val="accent1"/>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7" name="Title Placeholder 1"/>
          <p:cNvSpPr>
            <a:spLocks noGrp="1"/>
          </p:cNvSpPr>
          <p:nvPr>
            <p:ph type="title"/>
          </p:nvPr>
        </p:nvSpPr>
        <p:spPr bwMode="auto">
          <a:xfrm>
            <a:off x="457200" y="3048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9F8513B-BCE8-4F4F-9EDC-276DBC0E788D}" type="datetime1">
              <a:rPr lang="en-US" smtClean="0"/>
              <a:pPr>
                <a:defRPr/>
              </a:pPr>
              <a:t>11/19/2012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smtClean="0"/>
              <a:t>Copyright 2012 John Wiley &amp; Sons, Inc</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r>
              <a:rPr lang="en-US"/>
              <a:t>17-</a:t>
            </a:r>
            <a:fld id="{2124CEFA-F1BD-4F23-99A5-5171E969D44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3600" b="1" kern="1200">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fontAlgn="base">
        <a:spcBef>
          <a:spcPct val="0"/>
        </a:spcBef>
        <a:spcAft>
          <a:spcPct val="0"/>
        </a:spcAft>
        <a:defRPr sz="3600" b="1">
          <a:solidFill>
            <a:schemeClr val="tx2"/>
          </a:solidFill>
          <a:latin typeface="Arial" charset="0"/>
        </a:defRPr>
      </a:lvl6pPr>
      <a:lvl7pPr marL="914400" algn="ctr" rtl="0" fontAlgn="base">
        <a:spcBef>
          <a:spcPct val="0"/>
        </a:spcBef>
        <a:spcAft>
          <a:spcPct val="0"/>
        </a:spcAft>
        <a:defRPr sz="3600" b="1">
          <a:solidFill>
            <a:schemeClr val="tx2"/>
          </a:solidFill>
          <a:latin typeface="Arial" charset="0"/>
        </a:defRPr>
      </a:lvl7pPr>
      <a:lvl8pPr marL="1371600" algn="ctr" rtl="0" fontAlgn="base">
        <a:spcBef>
          <a:spcPct val="0"/>
        </a:spcBef>
        <a:spcAft>
          <a:spcPct val="0"/>
        </a:spcAft>
        <a:defRPr sz="3600" b="1">
          <a:solidFill>
            <a:schemeClr val="tx2"/>
          </a:solidFill>
          <a:latin typeface="Arial" charset="0"/>
        </a:defRPr>
      </a:lvl8pPr>
      <a:lvl9pPr marL="1828800" algn="ctr"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Font typeface="Arial" pitchFamily="34" charset="0"/>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2.xml"/><Relationship Id="rId7" Type="http://schemas.openxmlformats.org/officeDocument/2006/relationships/slide" Target="slide46.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40.xml"/><Relationship Id="rId5" Type="http://schemas.openxmlformats.org/officeDocument/2006/relationships/slide" Target="slide27.xml"/><Relationship Id="rId4" Type="http://schemas.openxmlformats.org/officeDocument/2006/relationships/slide" Target="slide17.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0"/>
            <a:ext cx="9144000" cy="1241425"/>
          </a:xfrm>
        </p:spPr>
        <p:txBody>
          <a:bodyPr rtlCol="0">
            <a:normAutofit/>
          </a:bodyPr>
          <a:lstStyle/>
          <a:p>
            <a:pPr eaLnBrk="1" fontAlgn="auto" hangingPunct="1">
              <a:spcAft>
                <a:spcPts val="0"/>
              </a:spcAft>
              <a:defRPr/>
            </a:pPr>
            <a:r>
              <a:rPr lang="en-US" sz="6000" dirty="0" smtClean="0">
                <a:solidFill>
                  <a:schemeClr val="tx2">
                    <a:lumMod val="75000"/>
                  </a:schemeClr>
                </a:solidFill>
                <a:latin typeface="Britannic Bold" pitchFamily="34" charset="0"/>
              </a:rPr>
              <a:t>Chapter 17</a:t>
            </a:r>
            <a:endParaRPr lang="en-US" sz="6000" dirty="0">
              <a:solidFill>
                <a:schemeClr val="tx2">
                  <a:lumMod val="75000"/>
                </a:schemeClr>
              </a:solidFill>
              <a:latin typeface="Britannic Bold" pitchFamily="34" charset="0"/>
            </a:endParaRPr>
          </a:p>
        </p:txBody>
      </p:sp>
      <p:sp>
        <p:nvSpPr>
          <p:cNvPr id="3" name="Subtitle 2"/>
          <p:cNvSpPr>
            <a:spLocks noGrp="1"/>
          </p:cNvSpPr>
          <p:nvPr>
            <p:ph type="subTitle" idx="1"/>
          </p:nvPr>
        </p:nvSpPr>
        <p:spPr>
          <a:xfrm>
            <a:off x="1524000" y="5638800"/>
            <a:ext cx="7315200" cy="1219200"/>
          </a:xfrm>
        </p:spPr>
        <p:txBody>
          <a:bodyPr rtlCol="0">
            <a:normAutofit/>
          </a:bodyPr>
          <a:lstStyle/>
          <a:p>
            <a:pPr eaLnBrk="1" fontAlgn="auto" hangingPunct="1">
              <a:spcAft>
                <a:spcPts val="0"/>
              </a:spcAft>
              <a:defRPr/>
            </a:pPr>
            <a:r>
              <a:rPr lang="en-US" sz="2000" dirty="0" smtClean="0">
                <a:solidFill>
                  <a:schemeClr val="tx2">
                    <a:lumMod val="75000"/>
                  </a:schemeClr>
                </a:solidFill>
              </a:rPr>
              <a:t>Introduction to General, Organic, and Biochemistry 10e</a:t>
            </a:r>
          </a:p>
          <a:p>
            <a:pPr eaLnBrk="1" fontAlgn="auto" hangingPunct="1">
              <a:spcAft>
                <a:spcPts val="0"/>
              </a:spcAft>
              <a:defRPr/>
            </a:pPr>
            <a:r>
              <a:rPr lang="en-US" sz="2000" dirty="0" smtClean="0">
                <a:solidFill>
                  <a:schemeClr val="tx2">
                    <a:lumMod val="75000"/>
                  </a:schemeClr>
                </a:solidFill>
              </a:rPr>
              <a:t>John Wiley &amp; Sons, Inc</a:t>
            </a:r>
          </a:p>
          <a:p>
            <a:pPr eaLnBrk="1" fontAlgn="auto" hangingPunct="1">
              <a:spcAft>
                <a:spcPts val="0"/>
              </a:spcAft>
              <a:defRPr/>
            </a:pPr>
            <a:r>
              <a:rPr lang="en-US" sz="2000" dirty="0" smtClean="0">
                <a:solidFill>
                  <a:schemeClr val="tx2">
                    <a:lumMod val="75000"/>
                  </a:schemeClr>
                </a:solidFill>
              </a:rPr>
              <a:t>Morris Hein, Scott Pattison and Susan Arena</a:t>
            </a:r>
          </a:p>
        </p:txBody>
      </p:sp>
      <p:sp>
        <p:nvSpPr>
          <p:cNvPr id="6" name="TextBox 5"/>
          <p:cNvSpPr txBox="1"/>
          <p:nvPr/>
        </p:nvSpPr>
        <p:spPr>
          <a:xfrm>
            <a:off x="2286000" y="1600200"/>
            <a:ext cx="5943600" cy="769938"/>
          </a:xfrm>
          <a:prstGeom prst="rect">
            <a:avLst/>
          </a:prstGeom>
          <a:noFill/>
        </p:spPr>
        <p:txBody>
          <a:bodyPr>
            <a:spAutoFit/>
          </a:bodyPr>
          <a:lstStyle/>
          <a:p>
            <a:pPr algn="ctr" fontAlgn="auto">
              <a:spcBef>
                <a:spcPts val="0"/>
              </a:spcBef>
              <a:spcAft>
                <a:spcPts val="0"/>
              </a:spcAft>
              <a:defRPr/>
            </a:pPr>
            <a:r>
              <a:rPr lang="en-US" sz="4400" b="1" dirty="0">
                <a:solidFill>
                  <a:schemeClr val="tx2">
                    <a:lumMod val="75000"/>
                  </a:schemeClr>
                </a:solidFill>
                <a:latin typeface="+mj-lt"/>
              </a:rPr>
              <a:t>Oxidation-Reduction</a:t>
            </a:r>
          </a:p>
        </p:txBody>
      </p:sp>
      <p:pic>
        <p:nvPicPr>
          <p:cNvPr id="13317" name="Picture 10"/>
          <p:cNvPicPr>
            <a:picLocks noChangeAspect="1" noChangeArrowheads="1"/>
          </p:cNvPicPr>
          <p:nvPr/>
        </p:nvPicPr>
        <p:blipFill>
          <a:blip r:embed="rId3" cstate="print"/>
          <a:srcRect/>
          <a:stretch>
            <a:fillRect/>
          </a:stretch>
        </p:blipFill>
        <p:spPr bwMode="auto">
          <a:xfrm>
            <a:off x="457200" y="1524000"/>
            <a:ext cx="1752600" cy="4846638"/>
          </a:xfrm>
          <a:prstGeom prst="rect">
            <a:avLst/>
          </a:prstGeom>
          <a:noFill/>
          <a:ln w="9525">
            <a:noFill/>
            <a:miter lim="800000"/>
            <a:headEnd/>
            <a:tailEnd/>
          </a:ln>
        </p:spPr>
      </p:pic>
      <p:sp>
        <p:nvSpPr>
          <p:cNvPr id="13318" name="TextBox 5"/>
          <p:cNvSpPr txBox="1">
            <a:spLocks noChangeArrowheads="1"/>
          </p:cNvSpPr>
          <p:nvPr/>
        </p:nvSpPr>
        <p:spPr bwMode="auto">
          <a:xfrm>
            <a:off x="2209800" y="2667000"/>
            <a:ext cx="6858000" cy="492125"/>
          </a:xfrm>
          <a:prstGeom prst="rect">
            <a:avLst/>
          </a:prstGeom>
          <a:noFill/>
          <a:ln w="9525">
            <a:noFill/>
            <a:miter lim="800000"/>
            <a:headEnd/>
            <a:tailEnd/>
          </a:ln>
        </p:spPr>
        <p:txBody>
          <a:bodyPr>
            <a:spAutoFit/>
          </a:bodyPr>
          <a:lstStyle/>
          <a:p>
            <a:pPr algn="ctr"/>
            <a:r>
              <a:rPr lang="en-US" sz="2600" b="1">
                <a:solidFill>
                  <a:schemeClr val="tx2"/>
                </a:solidFill>
              </a:rPr>
              <a:t>Cu</a:t>
            </a:r>
            <a:r>
              <a:rPr lang="en-US" sz="2600" b="1" baseline="-25000">
                <a:solidFill>
                  <a:schemeClr val="tx2"/>
                </a:solidFill>
              </a:rPr>
              <a:t>(s) </a:t>
            </a:r>
            <a:r>
              <a:rPr lang="en-US" sz="2600" b="1">
                <a:solidFill>
                  <a:schemeClr val="tx2"/>
                </a:solidFill>
              </a:rPr>
              <a:t> + 2AgNO</a:t>
            </a:r>
            <a:r>
              <a:rPr lang="en-US" sz="2600" b="1" baseline="-25000">
                <a:solidFill>
                  <a:schemeClr val="tx2"/>
                </a:solidFill>
              </a:rPr>
              <a:t>3(aq) </a:t>
            </a:r>
            <a:r>
              <a:rPr lang="en-US" sz="2600" b="1">
                <a:solidFill>
                  <a:schemeClr val="tx2"/>
                </a:solidFill>
                <a:sym typeface="Wingdings" pitchFamily="2" charset="2"/>
              </a:rPr>
              <a:t></a:t>
            </a:r>
            <a:r>
              <a:rPr lang="en-US" sz="2600" b="1">
                <a:solidFill>
                  <a:schemeClr val="tx2"/>
                </a:solidFill>
              </a:rPr>
              <a:t> 2Ag</a:t>
            </a:r>
            <a:r>
              <a:rPr lang="en-US" sz="2600" b="1" baseline="-25000">
                <a:solidFill>
                  <a:schemeClr val="tx2"/>
                </a:solidFill>
              </a:rPr>
              <a:t>(s) </a:t>
            </a:r>
            <a:r>
              <a:rPr lang="en-US" sz="2600" b="1">
                <a:solidFill>
                  <a:schemeClr val="tx2"/>
                </a:solidFill>
              </a:rPr>
              <a:t>+ Cu(NO</a:t>
            </a:r>
            <a:r>
              <a:rPr lang="en-US" sz="2600" b="1" baseline="-25000">
                <a:solidFill>
                  <a:schemeClr val="tx2"/>
                </a:solidFill>
              </a:rPr>
              <a:t>3</a:t>
            </a:r>
            <a:r>
              <a:rPr lang="en-US" sz="2600" b="1">
                <a:solidFill>
                  <a:schemeClr val="tx2"/>
                </a:solidFill>
              </a:rPr>
              <a:t>)</a:t>
            </a:r>
            <a:r>
              <a:rPr lang="en-US" sz="2600" b="1" baseline="-25000">
                <a:solidFill>
                  <a:schemeClr val="tx2"/>
                </a:solidFill>
              </a:rPr>
              <a:t>2(aq)</a:t>
            </a:r>
            <a:endParaRPr lang="en-US" sz="2600" b="1" baseline="30000">
              <a:solidFill>
                <a:schemeClr val="tx2"/>
              </a:solidFill>
            </a:endParaRPr>
          </a:p>
        </p:txBody>
      </p:sp>
      <p:sp>
        <p:nvSpPr>
          <p:cNvPr id="13319" name="TextBox 13"/>
          <p:cNvSpPr txBox="1">
            <a:spLocks noChangeArrowheads="1"/>
          </p:cNvSpPr>
          <p:nvPr/>
        </p:nvSpPr>
        <p:spPr bwMode="auto">
          <a:xfrm>
            <a:off x="3505200" y="3200400"/>
            <a:ext cx="1401763" cy="830263"/>
          </a:xfrm>
          <a:prstGeom prst="rect">
            <a:avLst/>
          </a:prstGeom>
          <a:noFill/>
          <a:ln w="9525">
            <a:noFill/>
            <a:miter lim="800000"/>
            <a:headEnd/>
            <a:tailEnd/>
          </a:ln>
        </p:spPr>
        <p:txBody>
          <a:bodyPr wrap="none">
            <a:spAutoFit/>
          </a:bodyPr>
          <a:lstStyle/>
          <a:p>
            <a:pPr algn="ctr"/>
            <a:r>
              <a:rPr lang="en-US" sz="2400">
                <a:solidFill>
                  <a:schemeClr val="tx2"/>
                </a:solidFill>
              </a:rPr>
              <a:t>colorless</a:t>
            </a:r>
          </a:p>
          <a:p>
            <a:pPr algn="ctr"/>
            <a:r>
              <a:rPr lang="en-US" sz="2400">
                <a:solidFill>
                  <a:schemeClr val="tx2"/>
                </a:solidFill>
              </a:rPr>
              <a:t>solution</a:t>
            </a:r>
          </a:p>
        </p:txBody>
      </p:sp>
      <p:sp>
        <p:nvSpPr>
          <p:cNvPr id="13320" name="TextBox 14"/>
          <p:cNvSpPr txBox="1">
            <a:spLocks noChangeArrowheads="1"/>
          </p:cNvSpPr>
          <p:nvPr/>
        </p:nvSpPr>
        <p:spPr bwMode="auto">
          <a:xfrm>
            <a:off x="6980238" y="3200400"/>
            <a:ext cx="1436687" cy="830263"/>
          </a:xfrm>
          <a:prstGeom prst="rect">
            <a:avLst/>
          </a:prstGeom>
          <a:noFill/>
          <a:ln w="9525">
            <a:noFill/>
            <a:miter lim="800000"/>
            <a:headEnd/>
            <a:tailEnd/>
          </a:ln>
        </p:spPr>
        <p:txBody>
          <a:bodyPr wrap="none">
            <a:spAutoFit/>
          </a:bodyPr>
          <a:lstStyle/>
          <a:p>
            <a:pPr algn="ctr"/>
            <a:r>
              <a:rPr lang="en-US" sz="2400">
                <a:solidFill>
                  <a:schemeClr val="tx2"/>
                </a:solidFill>
              </a:rPr>
              <a:t>pale blue</a:t>
            </a:r>
          </a:p>
          <a:p>
            <a:pPr algn="ctr"/>
            <a:r>
              <a:rPr lang="en-US" sz="2400">
                <a:solidFill>
                  <a:schemeClr val="tx2"/>
                </a:solidFill>
              </a:rPr>
              <a:t>solution</a:t>
            </a:r>
          </a:p>
        </p:txBody>
      </p:sp>
      <p:sp>
        <p:nvSpPr>
          <p:cNvPr id="13321" name="TextBox 15"/>
          <p:cNvSpPr txBox="1">
            <a:spLocks noChangeArrowheads="1"/>
          </p:cNvSpPr>
          <p:nvPr/>
        </p:nvSpPr>
        <p:spPr bwMode="auto">
          <a:xfrm>
            <a:off x="2133600" y="3200400"/>
            <a:ext cx="1127125" cy="830263"/>
          </a:xfrm>
          <a:prstGeom prst="rect">
            <a:avLst/>
          </a:prstGeom>
          <a:noFill/>
          <a:ln w="9525">
            <a:noFill/>
            <a:miter lim="800000"/>
            <a:headEnd/>
            <a:tailEnd/>
          </a:ln>
        </p:spPr>
        <p:txBody>
          <a:bodyPr wrap="none">
            <a:spAutoFit/>
          </a:bodyPr>
          <a:lstStyle/>
          <a:p>
            <a:pPr algn="ctr"/>
            <a:r>
              <a:rPr lang="en-US" sz="2400">
                <a:solidFill>
                  <a:schemeClr val="tx2"/>
                </a:solidFill>
              </a:rPr>
              <a:t>copper</a:t>
            </a:r>
          </a:p>
          <a:p>
            <a:pPr algn="ctr"/>
            <a:r>
              <a:rPr lang="en-US" sz="2400">
                <a:solidFill>
                  <a:schemeClr val="tx2"/>
                </a:solidFill>
              </a:rPr>
              <a:t>wire</a:t>
            </a:r>
          </a:p>
        </p:txBody>
      </p:sp>
      <p:sp>
        <p:nvSpPr>
          <p:cNvPr id="13322" name="TextBox 16"/>
          <p:cNvSpPr txBox="1">
            <a:spLocks noChangeArrowheads="1"/>
          </p:cNvSpPr>
          <p:nvPr/>
        </p:nvSpPr>
        <p:spPr bwMode="auto">
          <a:xfrm>
            <a:off x="5456238" y="3200400"/>
            <a:ext cx="1228725" cy="830263"/>
          </a:xfrm>
          <a:prstGeom prst="rect">
            <a:avLst/>
          </a:prstGeom>
          <a:noFill/>
          <a:ln w="9525">
            <a:noFill/>
            <a:miter lim="800000"/>
            <a:headEnd/>
            <a:tailEnd/>
          </a:ln>
        </p:spPr>
        <p:txBody>
          <a:bodyPr wrap="none">
            <a:spAutoFit/>
          </a:bodyPr>
          <a:lstStyle/>
          <a:p>
            <a:pPr algn="ctr"/>
            <a:r>
              <a:rPr lang="en-US" sz="2400">
                <a:solidFill>
                  <a:schemeClr val="tx2"/>
                </a:solidFill>
              </a:rPr>
              <a:t>silver</a:t>
            </a:r>
          </a:p>
          <a:p>
            <a:pPr algn="ctr"/>
            <a:r>
              <a:rPr lang="en-US" sz="2400">
                <a:solidFill>
                  <a:schemeClr val="tx2"/>
                </a:solidFill>
              </a:rPr>
              <a:t>crystals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What is the oxidation number of sulfur in H</a:t>
            </a:r>
            <a:r>
              <a:rPr lang="en-US" baseline="-25000" dirty="0" smtClean="0"/>
              <a:t>2</a:t>
            </a:r>
            <a:r>
              <a:rPr lang="en-US" dirty="0" smtClean="0"/>
              <a:t>SO</a:t>
            </a:r>
            <a:r>
              <a:rPr lang="en-US" baseline="-25000" dirty="0" smtClean="0"/>
              <a:t>3</a:t>
            </a:r>
            <a:r>
              <a:rPr lang="en-US" dirty="0" smtClean="0"/>
              <a:t>?</a:t>
            </a:r>
          </a:p>
          <a:p>
            <a:pPr marL="514350" indent="-514350">
              <a:buFont typeface="+mj-lt"/>
              <a:buAutoNum type="alphaLcPeriod"/>
              <a:defRPr/>
            </a:pPr>
            <a:r>
              <a:rPr lang="en-US" dirty="0" smtClean="0"/>
              <a:t>+2</a:t>
            </a:r>
          </a:p>
          <a:p>
            <a:pPr marL="514350" indent="-514350">
              <a:buFont typeface="+mj-lt"/>
              <a:buAutoNum type="alphaLcPeriod"/>
              <a:defRPr/>
            </a:pPr>
            <a:r>
              <a:rPr lang="en-US" dirty="0" smtClean="0"/>
              <a:t>+4</a:t>
            </a:r>
          </a:p>
          <a:p>
            <a:pPr marL="514350" indent="-514350">
              <a:buFont typeface="+mj-lt"/>
              <a:buAutoNum type="alphaLcPeriod"/>
              <a:defRPr/>
            </a:pPr>
            <a:r>
              <a:rPr lang="en-US" dirty="0" smtClean="0"/>
              <a:t>+6</a:t>
            </a:r>
          </a:p>
          <a:p>
            <a:pPr marL="514350" indent="-514350">
              <a:buFont typeface="+mj-lt"/>
              <a:buAutoNum type="alphaLcPeriod"/>
              <a:defRPr/>
            </a:pPr>
            <a:r>
              <a:rPr lang="en-US" dirty="0" smtClean="0"/>
              <a:t>-4</a:t>
            </a:r>
          </a:p>
          <a:p>
            <a:pPr marL="514350" indent="-514350">
              <a:buFont typeface="+mj-lt"/>
              <a:buAutoNum type="alphaLcPeriod"/>
              <a:defRPr/>
            </a:pPr>
            <a:r>
              <a:rPr lang="en-US" dirty="0" smtClean="0"/>
              <a:t>-6</a:t>
            </a: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2" end="2"/>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2" end="2"/>
                                            </p:txEl>
                                          </p:spTgt>
                                        </p:tgtEl>
                                        <p:attrNameLst>
                                          <p:attrName>style.fontStyle</p:attrName>
                                        </p:attrNameLst>
                                      </p:cBhvr>
                                      <p:to>
                                        <p:strVal val="normal"/>
                                      </p:to>
                                    </p:set>
                                    <p:set>
                                      <p:cBhvr override="childStyle">
                                        <p:cTn id="9" dur="indefinite"/>
                                        <p:tgtEl>
                                          <p:spTgt spid="3">
                                            <p:txEl>
                                              <p:pRg st="2" end="2"/>
                                            </p:txEl>
                                          </p:spTgt>
                                        </p:tgtEl>
                                        <p:attrNameLst>
                                          <p:attrName>style.fontWeight</p:attrName>
                                        </p:attrNameLst>
                                      </p:cBhvr>
                                      <p:to>
                                        <p:strVal val="bold"/>
                                      </p:to>
                                    </p:set>
                                    <p:set>
                                      <p:cBhvr override="childStyle">
                                        <p:cTn id="10" dur="indefinite"/>
                                        <p:tgtEl>
                                          <p:spTgt spid="3">
                                            <p:txEl>
                                              <p:pRg st="2" end="2"/>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What is the oxidation number of carbon in C</a:t>
            </a:r>
            <a:r>
              <a:rPr lang="en-US" baseline="-25000" dirty="0" smtClean="0"/>
              <a:t>2</a:t>
            </a:r>
            <a:r>
              <a:rPr lang="en-US" dirty="0" smtClean="0"/>
              <a:t>O</a:t>
            </a:r>
            <a:r>
              <a:rPr lang="en-US" baseline="-25000" dirty="0" smtClean="0"/>
              <a:t>4</a:t>
            </a:r>
            <a:r>
              <a:rPr lang="en-US" baseline="30000" dirty="0" smtClean="0"/>
              <a:t>2-</a:t>
            </a:r>
            <a:r>
              <a:rPr lang="en-US" dirty="0" smtClean="0"/>
              <a:t>?</a:t>
            </a:r>
            <a:endParaRPr lang="en-US" baseline="30000" dirty="0" smtClean="0"/>
          </a:p>
          <a:p>
            <a:pPr marL="514350" indent="-514350">
              <a:buFont typeface="+mj-lt"/>
              <a:buAutoNum type="alphaLcPeriod"/>
              <a:defRPr/>
            </a:pPr>
            <a:r>
              <a:rPr lang="en-US" dirty="0" smtClean="0"/>
              <a:t>0</a:t>
            </a:r>
          </a:p>
          <a:p>
            <a:pPr marL="514350" indent="-514350">
              <a:buFont typeface="+mj-lt"/>
              <a:buAutoNum type="alphaLcPeriod"/>
              <a:defRPr/>
            </a:pPr>
            <a:r>
              <a:rPr lang="en-US" dirty="0" smtClean="0"/>
              <a:t>+1</a:t>
            </a:r>
          </a:p>
          <a:p>
            <a:pPr marL="514350" indent="-514350">
              <a:buFont typeface="+mj-lt"/>
              <a:buAutoNum type="alphaLcPeriod"/>
              <a:defRPr/>
            </a:pPr>
            <a:r>
              <a:rPr lang="en-US" dirty="0" smtClean="0"/>
              <a:t>+2</a:t>
            </a:r>
          </a:p>
          <a:p>
            <a:pPr marL="514350" indent="-514350">
              <a:buFont typeface="+mj-lt"/>
              <a:buAutoNum type="alphaLcPeriod"/>
              <a:defRPr/>
            </a:pPr>
            <a:r>
              <a:rPr lang="en-US" dirty="0" smtClean="0"/>
              <a:t>+3</a:t>
            </a:r>
          </a:p>
          <a:p>
            <a:pPr marL="514350" indent="-514350">
              <a:buFont typeface="+mj-lt"/>
              <a:buAutoNum type="alphaLcPeriod"/>
              <a:defRPr/>
            </a:pPr>
            <a:r>
              <a:rPr lang="en-US" dirty="0" smtClean="0"/>
              <a:t>+4</a:t>
            </a:r>
          </a:p>
          <a:p>
            <a:pPr marL="514350" indent="-514350">
              <a:buFont typeface="Arial" charset="0"/>
              <a:buNone/>
              <a:defRPr/>
            </a:pP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4" end="4"/>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4" end="4"/>
                                            </p:txEl>
                                          </p:spTgt>
                                        </p:tgtEl>
                                        <p:attrNameLst>
                                          <p:attrName>style.fontStyle</p:attrName>
                                        </p:attrNameLst>
                                      </p:cBhvr>
                                      <p:to>
                                        <p:strVal val="normal"/>
                                      </p:to>
                                    </p:set>
                                    <p:set>
                                      <p:cBhvr override="childStyle">
                                        <p:cTn id="9" dur="indefinite"/>
                                        <p:tgtEl>
                                          <p:spTgt spid="3">
                                            <p:txEl>
                                              <p:pRg st="4" end="4"/>
                                            </p:txEl>
                                          </p:spTgt>
                                        </p:tgtEl>
                                        <p:attrNameLst>
                                          <p:attrName>style.fontWeight</p:attrName>
                                        </p:attrNameLst>
                                      </p:cBhvr>
                                      <p:to>
                                        <p:strVal val="bold"/>
                                      </p:to>
                                    </p:set>
                                    <p:set>
                                      <p:cBhvr override="childStyle">
                                        <p:cTn id="10" dur="indefinite"/>
                                        <p:tgtEl>
                                          <p:spTgt spid="3">
                                            <p:txEl>
                                              <p:pRg st="4" end="4"/>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Oxidation-Reduction (Redox)</a:t>
            </a:r>
          </a:p>
        </p:txBody>
      </p:sp>
      <p:sp>
        <p:nvSpPr>
          <p:cNvPr id="24579" name="Content Placeholder 2"/>
          <p:cNvSpPr>
            <a:spLocks noGrp="1"/>
          </p:cNvSpPr>
          <p:nvPr>
            <p:ph idx="1"/>
          </p:nvPr>
        </p:nvSpPr>
        <p:spPr/>
        <p:txBody>
          <a:bodyPr/>
          <a:lstStyle/>
          <a:p>
            <a:r>
              <a:rPr lang="en-US" b="1" smtClean="0"/>
              <a:t>Redox reactions</a:t>
            </a:r>
            <a:r>
              <a:rPr lang="en-US" smtClean="0"/>
              <a:t> are chemical processes in which the oxidation numbers of an element are changed.</a:t>
            </a:r>
          </a:p>
          <a:p>
            <a:r>
              <a:rPr lang="en-US" b="1" smtClean="0"/>
              <a:t>Oxidation</a:t>
            </a:r>
            <a:r>
              <a:rPr lang="en-US" smtClean="0"/>
              <a:t> occurs whenever the oxidation number increases from </a:t>
            </a:r>
            <a:r>
              <a:rPr lang="en-US" b="1" smtClean="0"/>
              <a:t>loss of electrons</a:t>
            </a:r>
            <a:r>
              <a:rPr lang="en-US" smtClean="0"/>
              <a:t>.</a:t>
            </a:r>
          </a:p>
          <a:p>
            <a:r>
              <a:rPr lang="en-US" b="1" smtClean="0"/>
              <a:t>Reduction</a:t>
            </a:r>
            <a:r>
              <a:rPr lang="en-US" smtClean="0"/>
              <a:t> occurs whenever the oxidation number decreases from </a:t>
            </a:r>
            <a:r>
              <a:rPr lang="en-US" b="1" smtClean="0"/>
              <a:t>gain of electrons</a:t>
            </a:r>
            <a:r>
              <a:rPr lang="en-US" smtClean="0"/>
              <a:t>.</a:t>
            </a:r>
            <a:endParaRPr lang="en-US" b="1"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24582" name="Picture 2"/>
          <p:cNvPicPr>
            <a:picLocks noChangeAspect="1" noChangeArrowheads="1"/>
          </p:cNvPicPr>
          <p:nvPr/>
        </p:nvPicPr>
        <p:blipFill>
          <a:blip r:embed="rId3" cstate="print"/>
          <a:srcRect/>
          <a:stretch>
            <a:fillRect/>
          </a:stretch>
        </p:blipFill>
        <p:spPr bwMode="auto">
          <a:xfrm>
            <a:off x="785813" y="4572000"/>
            <a:ext cx="7572375"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Redox</a:t>
            </a:r>
          </a:p>
        </p:txBody>
      </p:sp>
      <p:sp>
        <p:nvSpPr>
          <p:cNvPr id="3" name="Content Placeholder 2"/>
          <p:cNvSpPr>
            <a:spLocks noGrp="1"/>
          </p:cNvSpPr>
          <p:nvPr>
            <p:ph idx="1"/>
          </p:nvPr>
        </p:nvSpPr>
        <p:spPr>
          <a:xfrm>
            <a:off x="457200" y="1600200"/>
            <a:ext cx="8382000" cy="4525963"/>
          </a:xfrm>
        </p:spPr>
        <p:txBody>
          <a:bodyPr/>
          <a:lstStyle/>
          <a:p>
            <a:r>
              <a:rPr lang="en-US" smtClean="0"/>
              <a:t>Easy ways to remember which is which:</a:t>
            </a:r>
          </a:p>
          <a:p>
            <a:r>
              <a:rPr lang="en-US" b="1" smtClean="0">
                <a:solidFill>
                  <a:schemeClr val="accent1"/>
                </a:solidFill>
              </a:rPr>
              <a:t>OIL RIG:</a:t>
            </a:r>
            <a:r>
              <a:rPr lang="en-US" b="1" smtClean="0"/>
              <a:t>  </a:t>
            </a:r>
            <a:r>
              <a:rPr lang="en-US" b="1" smtClean="0">
                <a:solidFill>
                  <a:schemeClr val="accent1"/>
                </a:solidFill>
              </a:rPr>
              <a:t>O</a:t>
            </a:r>
            <a:r>
              <a:rPr lang="en-US" smtClean="0"/>
              <a:t>xidation </a:t>
            </a:r>
            <a:r>
              <a:rPr lang="en-US" b="1" smtClean="0">
                <a:solidFill>
                  <a:schemeClr val="accent1"/>
                </a:solidFill>
              </a:rPr>
              <a:t>I</a:t>
            </a:r>
            <a:r>
              <a:rPr lang="en-US" smtClean="0"/>
              <a:t>s </a:t>
            </a:r>
            <a:r>
              <a:rPr lang="en-US" b="1" smtClean="0">
                <a:solidFill>
                  <a:schemeClr val="accent1"/>
                </a:solidFill>
              </a:rPr>
              <a:t>L</a:t>
            </a:r>
            <a:r>
              <a:rPr lang="en-US" smtClean="0"/>
              <a:t>oss, </a:t>
            </a:r>
            <a:r>
              <a:rPr lang="en-US" b="1" smtClean="0">
                <a:solidFill>
                  <a:schemeClr val="accent1"/>
                </a:solidFill>
              </a:rPr>
              <a:t>R</a:t>
            </a:r>
            <a:r>
              <a:rPr lang="en-US" smtClean="0"/>
              <a:t>eduction </a:t>
            </a:r>
            <a:r>
              <a:rPr lang="en-US" b="1" smtClean="0">
                <a:solidFill>
                  <a:schemeClr val="accent1"/>
                </a:solidFill>
              </a:rPr>
              <a:t>I</a:t>
            </a:r>
            <a:r>
              <a:rPr lang="en-US" smtClean="0"/>
              <a:t>s </a:t>
            </a:r>
            <a:r>
              <a:rPr lang="en-US" b="1" smtClean="0">
                <a:solidFill>
                  <a:schemeClr val="accent1"/>
                </a:solidFill>
              </a:rPr>
              <a:t>G</a:t>
            </a:r>
            <a:r>
              <a:rPr lang="en-US" smtClean="0"/>
              <a:t>ain</a:t>
            </a:r>
          </a:p>
          <a:p>
            <a:r>
              <a:rPr lang="en-US" b="1" smtClean="0">
                <a:solidFill>
                  <a:schemeClr val="accent2"/>
                </a:solidFill>
              </a:rPr>
              <a:t>LEO the lion goes GER</a:t>
            </a:r>
            <a:r>
              <a:rPr lang="en-US" b="1" smtClean="0"/>
              <a:t>:  </a:t>
            </a:r>
            <a:r>
              <a:rPr lang="en-US" b="1" smtClean="0">
                <a:solidFill>
                  <a:schemeClr val="accent2"/>
                </a:solidFill>
              </a:rPr>
              <a:t>L</a:t>
            </a:r>
            <a:r>
              <a:rPr lang="en-US" smtClean="0"/>
              <a:t>ose </a:t>
            </a:r>
            <a:r>
              <a:rPr lang="en-US" b="1" smtClean="0">
                <a:solidFill>
                  <a:schemeClr val="accent2"/>
                </a:solidFill>
              </a:rPr>
              <a:t>E</a:t>
            </a:r>
            <a:r>
              <a:rPr lang="en-US" smtClean="0"/>
              <a:t>lectrons – </a:t>
            </a:r>
            <a:r>
              <a:rPr lang="en-US" b="1" smtClean="0">
                <a:solidFill>
                  <a:schemeClr val="accent2"/>
                </a:solidFill>
              </a:rPr>
              <a:t>O</a:t>
            </a:r>
            <a:r>
              <a:rPr lang="en-US" smtClean="0"/>
              <a:t>xidation,</a:t>
            </a:r>
          </a:p>
          <a:p>
            <a:r>
              <a:rPr lang="en-US" smtClean="0"/>
              <a:t>					</a:t>
            </a:r>
            <a:r>
              <a:rPr lang="en-US" b="1" smtClean="0">
                <a:solidFill>
                  <a:schemeClr val="accent2"/>
                </a:solidFill>
              </a:rPr>
              <a:t>G</a:t>
            </a:r>
            <a:r>
              <a:rPr lang="en-US" smtClean="0"/>
              <a:t>ain </a:t>
            </a:r>
            <a:r>
              <a:rPr lang="en-US" b="1" smtClean="0">
                <a:solidFill>
                  <a:schemeClr val="accent2"/>
                </a:solidFill>
              </a:rPr>
              <a:t>E</a:t>
            </a:r>
            <a:r>
              <a:rPr lang="en-US" smtClean="0"/>
              <a:t>lectrons – </a:t>
            </a:r>
            <a:r>
              <a:rPr lang="en-US" b="1" smtClean="0">
                <a:solidFill>
                  <a:schemeClr val="accent2"/>
                </a:solidFill>
              </a:rPr>
              <a:t>R</a:t>
            </a:r>
            <a:r>
              <a:rPr lang="en-US" smtClean="0"/>
              <a:t>eduction</a:t>
            </a:r>
          </a:p>
          <a:p>
            <a:r>
              <a:rPr lang="en-US" b="1" smtClean="0"/>
              <a:t>Oxidizing Agent </a:t>
            </a:r>
            <a:r>
              <a:rPr lang="en-US" smtClean="0"/>
              <a:t>– the substance that causes an increase in the oxidation state of another substance by gaining electrons.  It is reduced in the process.</a:t>
            </a:r>
          </a:p>
          <a:p>
            <a:r>
              <a:rPr lang="en-US" b="1" smtClean="0"/>
              <a:t>Reducing Agent </a:t>
            </a:r>
            <a:r>
              <a:rPr lang="en-US" smtClean="0"/>
              <a:t>- the substance that causes an decrease in the oxidation state of another substance by losing electrons.  It is oxidized in the process..</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Zinc and Hydrochloric Acid</a:t>
            </a:r>
          </a:p>
        </p:txBody>
      </p:sp>
      <p:sp>
        <p:nvSpPr>
          <p:cNvPr id="26627" name="Content Placeholder 2"/>
          <p:cNvSpPr>
            <a:spLocks noGrp="1"/>
          </p:cNvSpPr>
          <p:nvPr>
            <p:ph idx="1"/>
          </p:nvPr>
        </p:nvSpPr>
        <p:spPr>
          <a:xfrm>
            <a:off x="457200" y="1600200"/>
            <a:ext cx="5715000" cy="4525963"/>
          </a:xfrm>
        </p:spPr>
        <p:txBody>
          <a:bodyPr/>
          <a:lstStyle/>
          <a:p>
            <a:r>
              <a:rPr lang="en-US" smtClean="0"/>
              <a:t>In the reaction between Zn and HCl, we see vigorous bubbles of H</a:t>
            </a:r>
            <a:r>
              <a:rPr lang="en-US" baseline="-25000" smtClean="0"/>
              <a:t>2</a:t>
            </a:r>
            <a:r>
              <a:rPr lang="en-US" smtClean="0"/>
              <a:t>. </a:t>
            </a:r>
          </a:p>
          <a:p>
            <a:endParaRPr lang="en-US" sz="800" smtClean="0"/>
          </a:p>
          <a:p>
            <a:r>
              <a:rPr lang="en-US" smtClean="0"/>
              <a:t>Zn</a:t>
            </a:r>
            <a:r>
              <a:rPr lang="en-US" baseline="-25000" smtClean="0"/>
              <a:t>(s)</a:t>
            </a:r>
            <a:r>
              <a:rPr lang="en-US" smtClean="0"/>
              <a:t> + 2HCl</a:t>
            </a:r>
            <a:r>
              <a:rPr lang="en-US" baseline="-25000" smtClean="0"/>
              <a:t>(aq)</a:t>
            </a:r>
            <a:r>
              <a:rPr lang="en-US" smtClean="0"/>
              <a:t> </a:t>
            </a:r>
            <a:r>
              <a:rPr lang="en-US" smtClean="0">
                <a:sym typeface="Wingdings" pitchFamily="2" charset="2"/>
              </a:rPr>
              <a:t>ZnCl</a:t>
            </a:r>
            <a:r>
              <a:rPr lang="en-US" baseline="-25000" smtClean="0">
                <a:sym typeface="Wingdings" pitchFamily="2" charset="2"/>
              </a:rPr>
              <a:t>2(aq)</a:t>
            </a:r>
            <a:r>
              <a:rPr lang="en-US" smtClean="0">
                <a:sym typeface="Wingdings" pitchFamily="2" charset="2"/>
              </a:rPr>
              <a:t> + H</a:t>
            </a:r>
            <a:r>
              <a:rPr lang="en-US" baseline="-25000" smtClean="0">
                <a:sym typeface="Wingdings" pitchFamily="2" charset="2"/>
              </a:rPr>
              <a:t>2(g)</a:t>
            </a:r>
          </a:p>
          <a:p>
            <a:r>
              <a:rPr lang="en-US" b="1" smtClean="0"/>
              <a:t>	net ionic equation:</a:t>
            </a:r>
          </a:p>
          <a:p>
            <a:r>
              <a:rPr lang="en-US" smtClean="0"/>
              <a:t>Zn</a:t>
            </a:r>
            <a:r>
              <a:rPr lang="en-US" baseline="-25000" smtClean="0"/>
              <a:t>(s)</a:t>
            </a:r>
            <a:r>
              <a:rPr lang="en-US" smtClean="0"/>
              <a:t> + 2H</a:t>
            </a:r>
            <a:r>
              <a:rPr lang="en-US" baseline="30000" smtClean="0"/>
              <a:t>+</a:t>
            </a:r>
            <a:r>
              <a:rPr lang="en-US" baseline="-25000" smtClean="0"/>
              <a:t>(aq)</a:t>
            </a:r>
            <a:r>
              <a:rPr lang="en-US" smtClean="0"/>
              <a:t> </a:t>
            </a:r>
            <a:r>
              <a:rPr lang="en-US" smtClean="0">
                <a:sym typeface="Wingdings" pitchFamily="2" charset="2"/>
              </a:rPr>
              <a:t>Zn</a:t>
            </a:r>
            <a:r>
              <a:rPr lang="en-US" baseline="30000" smtClean="0">
                <a:sym typeface="Wingdings" pitchFamily="2" charset="2"/>
              </a:rPr>
              <a:t>2+</a:t>
            </a:r>
            <a:r>
              <a:rPr lang="en-US" baseline="-25000" smtClean="0">
                <a:sym typeface="Wingdings" pitchFamily="2" charset="2"/>
              </a:rPr>
              <a:t>(aq)</a:t>
            </a:r>
            <a:r>
              <a:rPr lang="en-US" smtClean="0">
                <a:sym typeface="Wingdings" pitchFamily="2" charset="2"/>
              </a:rPr>
              <a:t> + H</a:t>
            </a:r>
            <a:r>
              <a:rPr lang="en-US" baseline="-25000" smtClean="0">
                <a:sym typeface="Wingdings" pitchFamily="2" charset="2"/>
              </a:rPr>
              <a:t>2(g)</a:t>
            </a:r>
            <a:endParaRPr lang="en-US" baseline="-25000" smtClean="0"/>
          </a:p>
          <a:p>
            <a:r>
              <a:rPr lang="en-US" b="1" smtClean="0"/>
              <a:t>	Oxidation: </a:t>
            </a:r>
            <a:r>
              <a:rPr lang="en-US" smtClean="0"/>
              <a:t>Zn</a:t>
            </a:r>
            <a:r>
              <a:rPr lang="en-US" baseline="30000" smtClean="0"/>
              <a:t>0</a:t>
            </a:r>
            <a:r>
              <a:rPr lang="en-US" smtClean="0"/>
              <a:t> </a:t>
            </a:r>
            <a:r>
              <a:rPr lang="en-US" smtClean="0">
                <a:sym typeface="Wingdings" pitchFamily="2" charset="2"/>
              </a:rPr>
              <a:t> Zn</a:t>
            </a:r>
            <a:r>
              <a:rPr lang="en-US" baseline="30000" smtClean="0">
                <a:sym typeface="Wingdings" pitchFamily="2" charset="2"/>
              </a:rPr>
              <a:t>2+ </a:t>
            </a:r>
            <a:r>
              <a:rPr lang="en-US" smtClean="0"/>
              <a:t>+2e</a:t>
            </a:r>
            <a:r>
              <a:rPr lang="en-US" baseline="30000" smtClean="0"/>
              <a:t>-</a:t>
            </a:r>
            <a:endParaRPr lang="en-US" baseline="30000" smtClean="0">
              <a:sym typeface="Wingdings" pitchFamily="2" charset="2"/>
            </a:endParaRPr>
          </a:p>
          <a:p>
            <a:r>
              <a:rPr lang="en-US" b="1" smtClean="0">
                <a:sym typeface="Wingdings" pitchFamily="2" charset="2"/>
              </a:rPr>
              <a:t>	Reduction:</a:t>
            </a:r>
            <a:r>
              <a:rPr lang="en-US" smtClean="0">
                <a:sym typeface="Wingdings" pitchFamily="2" charset="2"/>
              </a:rPr>
              <a:t>  2H</a:t>
            </a:r>
            <a:r>
              <a:rPr lang="en-US" baseline="30000" smtClean="0">
                <a:sym typeface="Wingdings" pitchFamily="2" charset="2"/>
              </a:rPr>
              <a:t>+ </a:t>
            </a:r>
            <a:r>
              <a:rPr lang="en-US" smtClean="0"/>
              <a:t>+2e</a:t>
            </a:r>
            <a:r>
              <a:rPr lang="en-US" baseline="30000" smtClean="0"/>
              <a:t>-</a:t>
            </a:r>
            <a:r>
              <a:rPr lang="en-US" smtClean="0">
                <a:sym typeface="Wingdings" pitchFamily="2" charset="2"/>
              </a:rPr>
              <a:t> H</a:t>
            </a:r>
            <a:r>
              <a:rPr lang="en-US" baseline="-25000" smtClean="0">
                <a:sym typeface="Wingdings" pitchFamily="2" charset="2"/>
              </a:rPr>
              <a:t>2</a:t>
            </a:r>
            <a:r>
              <a:rPr lang="en-US" baseline="30000" smtClean="0">
                <a:sym typeface="Wingdings" pitchFamily="2" charset="2"/>
              </a:rPr>
              <a:t>0</a:t>
            </a:r>
            <a:endParaRPr lang="en-US" baseline="3000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26630" name="Picture 2"/>
          <p:cNvPicPr>
            <a:picLocks noChangeAspect="1" noChangeArrowheads="1"/>
          </p:cNvPicPr>
          <p:nvPr/>
        </p:nvPicPr>
        <p:blipFill>
          <a:blip r:embed="rId2" cstate="print"/>
          <a:srcRect/>
          <a:stretch>
            <a:fillRect/>
          </a:stretch>
        </p:blipFill>
        <p:spPr bwMode="auto">
          <a:xfrm>
            <a:off x="6324600" y="1600200"/>
            <a:ext cx="2379663" cy="351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Which reactant was the reducing agent in the reaction between zinc and hydrochloric acid?</a:t>
            </a:r>
          </a:p>
          <a:p>
            <a:pPr algn="ctr">
              <a:buFont typeface="Arial" charset="0"/>
              <a:buNone/>
              <a:defRPr/>
            </a:pPr>
            <a:r>
              <a:rPr lang="en-US" b="1" dirty="0" smtClean="0"/>
              <a:t>Zn</a:t>
            </a:r>
            <a:r>
              <a:rPr lang="en-US" b="1" baseline="-25000" dirty="0" smtClean="0"/>
              <a:t>(s)</a:t>
            </a:r>
            <a:r>
              <a:rPr lang="en-US" b="1" dirty="0" smtClean="0"/>
              <a:t> + 2HCl</a:t>
            </a:r>
            <a:r>
              <a:rPr lang="en-US" b="1" baseline="-25000" dirty="0" smtClean="0"/>
              <a:t>(</a:t>
            </a:r>
            <a:r>
              <a:rPr lang="en-US" b="1" baseline="-25000" dirty="0" err="1" smtClean="0"/>
              <a:t>aq</a:t>
            </a:r>
            <a:r>
              <a:rPr lang="en-US" b="1" baseline="-25000" dirty="0" smtClean="0"/>
              <a:t>)</a:t>
            </a:r>
            <a:r>
              <a:rPr lang="en-US" b="1" dirty="0" smtClean="0"/>
              <a:t> </a:t>
            </a:r>
            <a:r>
              <a:rPr lang="en-US" b="1" dirty="0" smtClean="0">
                <a:sym typeface="Wingdings" pitchFamily="2" charset="2"/>
              </a:rPr>
              <a:t>ZnCl</a:t>
            </a:r>
            <a:r>
              <a:rPr lang="en-US" b="1" baseline="-25000" dirty="0" smtClean="0">
                <a:sym typeface="Wingdings" pitchFamily="2" charset="2"/>
              </a:rPr>
              <a:t>2(</a:t>
            </a:r>
            <a:r>
              <a:rPr lang="en-US" b="1" baseline="-25000" dirty="0" err="1" smtClean="0">
                <a:sym typeface="Wingdings" pitchFamily="2" charset="2"/>
              </a:rPr>
              <a:t>aq</a:t>
            </a:r>
            <a:r>
              <a:rPr lang="en-US" b="1" baseline="-25000" dirty="0" smtClean="0">
                <a:sym typeface="Wingdings" pitchFamily="2" charset="2"/>
              </a:rPr>
              <a:t>)</a:t>
            </a:r>
            <a:r>
              <a:rPr lang="en-US" b="1" dirty="0" smtClean="0">
                <a:sym typeface="Wingdings" pitchFamily="2" charset="2"/>
              </a:rPr>
              <a:t> + H</a:t>
            </a:r>
            <a:r>
              <a:rPr lang="en-US" b="1" baseline="-25000" dirty="0" smtClean="0">
                <a:sym typeface="Wingdings" pitchFamily="2" charset="2"/>
              </a:rPr>
              <a:t>2(g)</a:t>
            </a:r>
          </a:p>
          <a:p>
            <a:pPr>
              <a:buFont typeface="Arial" charset="0"/>
              <a:buNone/>
              <a:defRPr/>
            </a:pPr>
            <a:endParaRPr lang="en-US" dirty="0" smtClean="0"/>
          </a:p>
          <a:p>
            <a:pPr marL="514350" indent="-514350">
              <a:buFont typeface="+mj-lt"/>
              <a:buAutoNum type="alphaLcPeriod"/>
              <a:defRPr/>
            </a:pPr>
            <a:r>
              <a:rPr lang="en-US" dirty="0" smtClean="0"/>
              <a:t>Zn</a:t>
            </a:r>
          </a:p>
          <a:p>
            <a:pPr marL="514350" indent="-514350">
              <a:buFont typeface="+mj-lt"/>
              <a:buAutoNum type="alphaLcPeriod"/>
              <a:defRPr/>
            </a:pPr>
            <a:r>
              <a:rPr lang="en-US" dirty="0" err="1" smtClean="0"/>
              <a:t>HCl</a:t>
            </a:r>
            <a:endParaRPr lang="en-US" dirty="0" smtClean="0"/>
          </a:p>
          <a:p>
            <a:pPr marL="514350" indent="-514350">
              <a:buFont typeface="+mj-lt"/>
              <a:buAutoNum type="alphaLcPeriod"/>
              <a:defRPr/>
            </a:pPr>
            <a:r>
              <a:rPr lang="en-US" dirty="0" smtClean="0"/>
              <a:t>ZnCl</a:t>
            </a:r>
            <a:r>
              <a:rPr lang="en-US" baseline="-25000" dirty="0" smtClean="0"/>
              <a:t>2</a:t>
            </a:r>
          </a:p>
          <a:p>
            <a:pPr marL="514350" indent="-514350">
              <a:buFont typeface="+mj-lt"/>
              <a:buAutoNum type="alphaLcPeriod"/>
              <a:defRPr/>
            </a:pPr>
            <a:r>
              <a:rPr lang="en-US" dirty="0" smtClean="0"/>
              <a:t>H</a:t>
            </a:r>
            <a:r>
              <a:rPr lang="en-US" baseline="-25000" dirty="0" smtClean="0"/>
              <a:t>2</a:t>
            </a:r>
            <a:endParaRPr lang="en-US" baseline="-25000"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3" end="3"/>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3" end="3"/>
                                            </p:txEl>
                                          </p:spTgt>
                                        </p:tgtEl>
                                        <p:attrNameLst>
                                          <p:attrName>style.fontStyle</p:attrName>
                                        </p:attrNameLst>
                                      </p:cBhvr>
                                      <p:to>
                                        <p:strVal val="normal"/>
                                      </p:to>
                                    </p:set>
                                    <p:set>
                                      <p:cBhvr override="childStyle">
                                        <p:cTn id="9" dur="indefinite"/>
                                        <p:tgtEl>
                                          <p:spTgt spid="3">
                                            <p:txEl>
                                              <p:pRg st="3" end="3"/>
                                            </p:txEl>
                                          </p:spTgt>
                                        </p:tgtEl>
                                        <p:attrNameLst>
                                          <p:attrName>style.fontWeight</p:attrName>
                                        </p:attrNameLst>
                                      </p:cBhvr>
                                      <p:to>
                                        <p:strVal val="bold"/>
                                      </p:to>
                                    </p:set>
                                    <p:set>
                                      <p:cBhvr override="childStyle">
                                        <p:cTn id="10" dur="indefinite"/>
                                        <p:tgtEl>
                                          <p:spTgt spid="3">
                                            <p:txEl>
                                              <p:pRg st="3" end="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Which reactant is reduced in the following equation?</a:t>
            </a:r>
          </a:p>
          <a:p>
            <a:pPr algn="ctr">
              <a:buFont typeface="Arial" charset="0"/>
              <a:buNone/>
              <a:defRPr/>
            </a:pPr>
            <a:r>
              <a:rPr lang="en-US" dirty="0" smtClean="0"/>
              <a:t>  2 Ca</a:t>
            </a:r>
            <a:r>
              <a:rPr lang="en-US" baseline="-25000" dirty="0" smtClean="0"/>
              <a:t>(s)</a:t>
            </a:r>
            <a:r>
              <a:rPr lang="en-US" dirty="0" smtClean="0"/>
              <a:t> + O</a:t>
            </a:r>
            <a:r>
              <a:rPr lang="en-US" baseline="-25000" dirty="0" smtClean="0"/>
              <a:t>2(g)</a:t>
            </a:r>
            <a:r>
              <a:rPr lang="en-US" dirty="0" smtClean="0">
                <a:sym typeface="Symbol"/>
              </a:rPr>
              <a:t></a:t>
            </a:r>
            <a:r>
              <a:rPr lang="en-US" dirty="0" smtClean="0"/>
              <a:t> 2 </a:t>
            </a:r>
            <a:r>
              <a:rPr lang="en-US" dirty="0" err="1" smtClean="0"/>
              <a:t>CaO</a:t>
            </a:r>
            <a:r>
              <a:rPr lang="en-US" baseline="-25000" dirty="0" smtClean="0"/>
              <a:t>(s) </a:t>
            </a:r>
            <a:r>
              <a:rPr lang="en-US" dirty="0" smtClean="0"/>
              <a:t> </a:t>
            </a:r>
          </a:p>
          <a:p>
            <a:pPr marL="514350" indent="-514350">
              <a:buFont typeface="+mj-lt"/>
              <a:buAutoNum type="alphaLcPeriod"/>
              <a:defRPr/>
            </a:pPr>
            <a:r>
              <a:rPr lang="en-US" dirty="0" smtClean="0"/>
              <a:t>Ca</a:t>
            </a:r>
          </a:p>
          <a:p>
            <a:pPr marL="514350" indent="-514350">
              <a:buFont typeface="+mj-lt"/>
              <a:buAutoNum type="alphaLcPeriod"/>
              <a:defRPr/>
            </a:pPr>
            <a:r>
              <a:rPr lang="en-US" dirty="0" smtClean="0"/>
              <a:t>O</a:t>
            </a:r>
            <a:r>
              <a:rPr lang="en-US" baseline="-25000" dirty="0" smtClean="0"/>
              <a:t>2</a:t>
            </a:r>
            <a:endParaRPr lang="en-US" dirty="0" smtClean="0"/>
          </a:p>
          <a:p>
            <a:pPr marL="514350" indent="-514350">
              <a:buFont typeface="+mj-lt"/>
              <a:buAutoNum type="alphaLcPeriod"/>
              <a:defRPr/>
            </a:pPr>
            <a:r>
              <a:rPr lang="en-US" dirty="0" err="1" smtClean="0"/>
              <a:t>CaO</a:t>
            </a:r>
            <a:endParaRPr lang="en-US" dirty="0" smtClean="0"/>
          </a:p>
          <a:p>
            <a:pPr marL="514350" indent="-514350">
              <a:buFont typeface="Arial" charset="0"/>
              <a:buNone/>
              <a:defRPr/>
            </a:pPr>
            <a:endParaRPr lang="en-US" dirty="0" smtClean="0"/>
          </a:p>
          <a:p>
            <a:pPr>
              <a:buFont typeface="Arial" charset="0"/>
              <a:buNone/>
              <a:defRPr/>
            </a:pP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3" end="3"/>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3" end="3"/>
                                            </p:txEl>
                                          </p:spTgt>
                                        </p:tgtEl>
                                        <p:attrNameLst>
                                          <p:attrName>style.fontStyle</p:attrName>
                                        </p:attrNameLst>
                                      </p:cBhvr>
                                      <p:to>
                                        <p:strVal val="normal"/>
                                      </p:to>
                                    </p:set>
                                    <p:set>
                                      <p:cBhvr override="childStyle">
                                        <p:cTn id="9" dur="indefinite"/>
                                        <p:tgtEl>
                                          <p:spTgt spid="3">
                                            <p:txEl>
                                              <p:pRg st="3" end="3"/>
                                            </p:txEl>
                                          </p:spTgt>
                                        </p:tgtEl>
                                        <p:attrNameLst>
                                          <p:attrName>style.fontWeight</p:attrName>
                                        </p:attrNameLst>
                                      </p:cBhvr>
                                      <p:to>
                                        <p:strVal val="bold"/>
                                      </p:to>
                                    </p:set>
                                    <p:set>
                                      <p:cBhvr override="childStyle">
                                        <p:cTn id="10" dur="indefinite"/>
                                        <p:tgtEl>
                                          <p:spTgt spid="3">
                                            <p:txEl>
                                              <p:pRg st="3" end="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Balancing Redox Equations</a:t>
            </a:r>
          </a:p>
        </p:txBody>
      </p:sp>
      <p:sp>
        <p:nvSpPr>
          <p:cNvPr id="3" name="Content Placeholder 2"/>
          <p:cNvSpPr>
            <a:spLocks noGrp="1"/>
          </p:cNvSpPr>
          <p:nvPr>
            <p:ph idx="1"/>
          </p:nvPr>
        </p:nvSpPr>
        <p:spPr/>
        <p:txBody>
          <a:bodyPr/>
          <a:lstStyle/>
          <a:p>
            <a:r>
              <a:rPr lang="en-US" b="1" smtClean="0"/>
              <a:t>Half-Reaction Method:</a:t>
            </a:r>
          </a:p>
          <a:p>
            <a:r>
              <a:rPr lang="en-US" smtClean="0"/>
              <a:t>unbalanced equation:  Al + Cl</a:t>
            </a:r>
            <a:r>
              <a:rPr lang="en-US" baseline="-25000" smtClean="0"/>
              <a:t>2</a:t>
            </a:r>
            <a:r>
              <a:rPr lang="en-US" smtClean="0"/>
              <a:t> </a:t>
            </a:r>
            <a:r>
              <a:rPr lang="en-US" smtClean="0">
                <a:sym typeface="Wingdings" pitchFamily="2" charset="2"/>
              </a:rPr>
              <a:t> AlCl</a:t>
            </a:r>
            <a:r>
              <a:rPr lang="en-US" baseline="-25000" smtClean="0">
                <a:sym typeface="Wingdings" pitchFamily="2" charset="2"/>
              </a:rPr>
              <a:t>3</a:t>
            </a:r>
            <a:r>
              <a:rPr lang="en-US" smtClean="0">
                <a:sym typeface="Wingdings" pitchFamily="2" charset="2"/>
              </a:rPr>
              <a:t> </a:t>
            </a:r>
            <a:endParaRPr lang="en-US" smtClean="0"/>
          </a:p>
          <a:p>
            <a:endParaRPr lang="en-US" sz="1400" smtClean="0"/>
          </a:p>
          <a:p>
            <a:r>
              <a:rPr lang="en-US" smtClean="0">
                <a:solidFill>
                  <a:schemeClr val="tx2"/>
                </a:solidFill>
              </a:rPr>
              <a:t>Oxidation half-reaction:</a:t>
            </a:r>
          </a:p>
          <a:p>
            <a:endParaRPr lang="en-US" sz="800" smtClean="0"/>
          </a:p>
          <a:p>
            <a:r>
              <a:rPr lang="en-US" smtClean="0">
                <a:solidFill>
                  <a:schemeClr val="accent2"/>
                </a:solidFill>
              </a:rPr>
              <a:t>Reduction half-reaction:</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6" name="Text Box 4"/>
          <p:cNvSpPr txBox="1">
            <a:spLocks noChangeArrowheads="1"/>
          </p:cNvSpPr>
          <p:nvPr/>
        </p:nvSpPr>
        <p:spPr bwMode="auto">
          <a:xfrm>
            <a:off x="4114800" y="2905125"/>
            <a:ext cx="4191000" cy="523875"/>
          </a:xfrm>
          <a:prstGeom prst="rect">
            <a:avLst/>
          </a:prstGeom>
          <a:noFill/>
          <a:ln w="9525">
            <a:noFill/>
            <a:miter lim="800000"/>
            <a:headEnd/>
            <a:tailEnd/>
          </a:ln>
        </p:spPr>
        <p:txBody>
          <a:bodyPr>
            <a:spAutoFit/>
          </a:bodyPr>
          <a:lstStyle/>
          <a:p>
            <a:pPr>
              <a:spcBef>
                <a:spcPct val="50000"/>
              </a:spcBef>
              <a:defRPr/>
            </a:pPr>
            <a:r>
              <a:rPr lang="en-US" sz="2800" b="1" dirty="0">
                <a:solidFill>
                  <a:schemeClr val="tx2"/>
                </a:solidFill>
                <a:latin typeface="+mn-lt"/>
              </a:rPr>
              <a:t>Al</a:t>
            </a:r>
            <a:r>
              <a:rPr lang="en-US" sz="2800" b="1" baseline="-25000" dirty="0">
                <a:solidFill>
                  <a:schemeClr val="tx2"/>
                </a:solidFill>
                <a:latin typeface="+mn-lt"/>
              </a:rPr>
              <a:t>(s)</a:t>
            </a:r>
            <a:r>
              <a:rPr lang="en-US" sz="2800" b="1" dirty="0">
                <a:solidFill>
                  <a:schemeClr val="tx2"/>
                </a:solidFill>
                <a:latin typeface="+mn-lt"/>
              </a:rPr>
              <a:t> </a:t>
            </a:r>
            <a:r>
              <a:rPr lang="en-US" sz="2800" b="1" dirty="0">
                <a:solidFill>
                  <a:schemeClr val="tx2"/>
                </a:solidFill>
                <a:latin typeface="+mn-lt"/>
                <a:sym typeface="Wingdings" pitchFamily="2" charset="2"/>
              </a:rPr>
              <a:t> Al</a:t>
            </a:r>
            <a:r>
              <a:rPr lang="en-US" sz="2800" b="1" baseline="30000" dirty="0">
                <a:solidFill>
                  <a:schemeClr val="tx2"/>
                </a:solidFill>
                <a:latin typeface="+mn-lt"/>
                <a:sym typeface="Wingdings" pitchFamily="2" charset="2"/>
              </a:rPr>
              <a:t>3+</a:t>
            </a:r>
            <a:r>
              <a:rPr lang="en-US" sz="2800" b="1" baseline="-25000" dirty="0">
                <a:solidFill>
                  <a:schemeClr val="tx2"/>
                </a:solidFill>
                <a:latin typeface="+mn-lt"/>
                <a:sym typeface="Wingdings" pitchFamily="2" charset="2"/>
              </a:rPr>
              <a:t>(</a:t>
            </a:r>
            <a:r>
              <a:rPr lang="en-US" sz="2800" b="1" baseline="-25000" dirty="0" err="1">
                <a:solidFill>
                  <a:schemeClr val="tx2"/>
                </a:solidFill>
                <a:latin typeface="+mn-lt"/>
                <a:sym typeface="Wingdings" pitchFamily="2" charset="2"/>
              </a:rPr>
              <a:t>aq</a:t>
            </a:r>
            <a:r>
              <a:rPr lang="en-US" sz="2800" b="1" baseline="-25000" dirty="0">
                <a:solidFill>
                  <a:schemeClr val="tx2"/>
                </a:solidFill>
                <a:latin typeface="+mn-lt"/>
                <a:sym typeface="Wingdings" pitchFamily="2" charset="2"/>
              </a:rPr>
              <a:t>)</a:t>
            </a:r>
            <a:r>
              <a:rPr lang="en-US" sz="2800" b="1" dirty="0">
                <a:solidFill>
                  <a:schemeClr val="tx2"/>
                </a:solidFill>
                <a:latin typeface="+mn-lt"/>
                <a:sym typeface="Wingdings" pitchFamily="2" charset="2"/>
              </a:rPr>
              <a:t> + 3e</a:t>
            </a:r>
            <a:r>
              <a:rPr lang="en-US" sz="2800" b="1" baseline="30000" dirty="0">
                <a:solidFill>
                  <a:schemeClr val="tx2"/>
                </a:solidFill>
                <a:latin typeface="+mn-lt"/>
                <a:sym typeface="Wingdings" pitchFamily="2" charset="2"/>
              </a:rPr>
              <a:t>-</a:t>
            </a:r>
            <a:endParaRPr lang="en-US" sz="2800" b="1" dirty="0">
              <a:solidFill>
                <a:schemeClr val="tx2"/>
              </a:solidFill>
              <a:latin typeface="+mn-lt"/>
            </a:endParaRPr>
          </a:p>
        </p:txBody>
      </p:sp>
      <p:sp>
        <p:nvSpPr>
          <p:cNvPr id="7" name="Text Box 5"/>
          <p:cNvSpPr txBox="1">
            <a:spLocks noChangeArrowheads="1"/>
          </p:cNvSpPr>
          <p:nvPr/>
        </p:nvSpPr>
        <p:spPr bwMode="auto">
          <a:xfrm>
            <a:off x="4537075" y="3590925"/>
            <a:ext cx="4191000" cy="523875"/>
          </a:xfrm>
          <a:prstGeom prst="rect">
            <a:avLst/>
          </a:prstGeom>
          <a:noFill/>
          <a:ln w="9525">
            <a:noFill/>
            <a:miter lim="800000"/>
            <a:headEnd/>
            <a:tailEnd/>
          </a:ln>
        </p:spPr>
        <p:txBody>
          <a:bodyPr>
            <a:spAutoFit/>
          </a:bodyPr>
          <a:lstStyle/>
          <a:p>
            <a:pPr>
              <a:spcBef>
                <a:spcPct val="50000"/>
              </a:spcBef>
              <a:defRPr/>
            </a:pPr>
            <a:r>
              <a:rPr lang="en-US" sz="2800" b="1" dirty="0">
                <a:solidFill>
                  <a:schemeClr val="accent2"/>
                </a:solidFill>
                <a:latin typeface="+mn-lt"/>
                <a:sym typeface="Wingdings" pitchFamily="2" charset="2"/>
              </a:rPr>
              <a:t>Cl</a:t>
            </a:r>
            <a:r>
              <a:rPr lang="en-US" sz="2800" b="1" baseline="-25000" dirty="0">
                <a:solidFill>
                  <a:schemeClr val="accent2"/>
                </a:solidFill>
                <a:latin typeface="+mn-lt"/>
                <a:sym typeface="Wingdings" pitchFamily="2" charset="2"/>
              </a:rPr>
              <a:t>2</a:t>
            </a:r>
            <a:r>
              <a:rPr lang="en-US" sz="2800" b="1" dirty="0">
                <a:solidFill>
                  <a:schemeClr val="accent2"/>
                </a:solidFill>
                <a:latin typeface="+mn-lt"/>
                <a:sym typeface="Wingdings" pitchFamily="2" charset="2"/>
              </a:rPr>
              <a:t> </a:t>
            </a:r>
            <a:r>
              <a:rPr lang="en-US" sz="2800" b="1" dirty="0">
                <a:solidFill>
                  <a:schemeClr val="accent2"/>
                </a:solidFill>
                <a:latin typeface="+mn-lt"/>
                <a:cs typeface="Times New Roman" pitchFamily="18" charset="0"/>
              </a:rPr>
              <a:t>+ 2e</a:t>
            </a:r>
            <a:r>
              <a:rPr lang="en-US" sz="2800" b="1" baseline="30000" dirty="0">
                <a:solidFill>
                  <a:schemeClr val="accent2"/>
                </a:solidFill>
                <a:latin typeface="+mn-lt"/>
                <a:cs typeface="Times New Roman" pitchFamily="18" charset="0"/>
              </a:rPr>
              <a:t>-</a:t>
            </a:r>
            <a:r>
              <a:rPr lang="en-US" sz="2800" b="1" dirty="0">
                <a:solidFill>
                  <a:schemeClr val="accent2"/>
                </a:solidFill>
                <a:latin typeface="+mn-lt"/>
                <a:cs typeface="Times New Roman" pitchFamily="18" charset="0"/>
              </a:rPr>
              <a:t> </a:t>
            </a:r>
            <a:r>
              <a:rPr lang="en-US" sz="2800" b="1" dirty="0">
                <a:solidFill>
                  <a:schemeClr val="accent2"/>
                </a:solidFill>
                <a:latin typeface="+mn-lt"/>
                <a:cs typeface="Times New Roman" pitchFamily="18" charset="0"/>
                <a:sym typeface="Wingdings" pitchFamily="2" charset="2"/>
              </a:rPr>
              <a:t> </a:t>
            </a:r>
            <a:r>
              <a:rPr lang="en-US" sz="2800" b="1" dirty="0">
                <a:solidFill>
                  <a:schemeClr val="accent2"/>
                </a:solidFill>
                <a:latin typeface="+mn-lt"/>
                <a:sym typeface="Wingdings" pitchFamily="2" charset="2"/>
              </a:rPr>
              <a:t> 2</a:t>
            </a:r>
            <a:r>
              <a:rPr lang="en-US" sz="2800" b="1" dirty="0">
                <a:solidFill>
                  <a:schemeClr val="accent2"/>
                </a:solidFill>
                <a:latin typeface="+mn-lt"/>
              </a:rPr>
              <a:t>Cl</a:t>
            </a:r>
            <a:r>
              <a:rPr lang="en-US" sz="2800" b="1" baseline="30000" dirty="0">
                <a:solidFill>
                  <a:schemeClr val="accent2"/>
                </a:solidFill>
                <a:latin typeface="+mn-lt"/>
              </a:rPr>
              <a:t>-</a:t>
            </a:r>
            <a:endParaRPr lang="en-US" sz="2800" b="1" baseline="-25000" dirty="0">
              <a:solidFill>
                <a:schemeClr val="accent2"/>
              </a:solidFill>
              <a:latin typeface="+mn-lt"/>
            </a:endParaRPr>
          </a:p>
        </p:txBody>
      </p:sp>
      <p:sp>
        <p:nvSpPr>
          <p:cNvPr id="8" name="Line 6"/>
          <p:cNvSpPr>
            <a:spLocks noChangeShapeType="1"/>
          </p:cNvSpPr>
          <p:nvPr/>
        </p:nvSpPr>
        <p:spPr bwMode="auto">
          <a:xfrm>
            <a:off x="4384675" y="4191000"/>
            <a:ext cx="4191000" cy="0"/>
          </a:xfrm>
          <a:prstGeom prst="line">
            <a:avLst/>
          </a:prstGeom>
          <a:noFill/>
          <a:ln w="9525">
            <a:solidFill>
              <a:schemeClr val="tx1"/>
            </a:solidFill>
            <a:round/>
            <a:headEnd/>
            <a:tailEnd/>
          </a:ln>
        </p:spPr>
        <p:txBody>
          <a:bodyPr/>
          <a:lstStyle/>
          <a:p>
            <a:endParaRPr lang="en-US"/>
          </a:p>
        </p:txBody>
      </p:sp>
      <p:sp>
        <p:nvSpPr>
          <p:cNvPr id="9" name="Text Box 7"/>
          <p:cNvSpPr txBox="1">
            <a:spLocks noChangeArrowheads="1"/>
          </p:cNvSpPr>
          <p:nvPr/>
        </p:nvSpPr>
        <p:spPr bwMode="auto">
          <a:xfrm>
            <a:off x="3182938" y="4352925"/>
            <a:ext cx="6951662" cy="523875"/>
          </a:xfrm>
          <a:prstGeom prst="rect">
            <a:avLst/>
          </a:prstGeom>
          <a:noFill/>
          <a:ln w="9525">
            <a:noFill/>
            <a:miter lim="800000"/>
            <a:headEnd/>
            <a:tailEnd/>
          </a:ln>
        </p:spPr>
        <p:txBody>
          <a:bodyPr>
            <a:spAutoFit/>
          </a:bodyPr>
          <a:lstStyle/>
          <a:p>
            <a:pPr>
              <a:spcBef>
                <a:spcPct val="50000"/>
              </a:spcBef>
              <a:defRPr/>
            </a:pPr>
            <a:r>
              <a:rPr lang="en-US" sz="2800" b="1" dirty="0">
                <a:latin typeface="+mn-lt"/>
              </a:rPr>
              <a:t>2Al +3 </a:t>
            </a:r>
            <a:r>
              <a:rPr lang="en-US" sz="2800" b="1" dirty="0">
                <a:latin typeface="+mn-lt"/>
                <a:sym typeface="Wingdings" pitchFamily="2" charset="2"/>
              </a:rPr>
              <a:t>Cl</a:t>
            </a:r>
            <a:r>
              <a:rPr lang="en-US" sz="2800" b="1" baseline="-25000" dirty="0">
                <a:latin typeface="+mn-lt"/>
                <a:sym typeface="Wingdings" pitchFamily="2" charset="2"/>
              </a:rPr>
              <a:t>2</a:t>
            </a:r>
            <a:r>
              <a:rPr lang="en-US" sz="2800" b="1" dirty="0">
                <a:latin typeface="+mn-lt"/>
              </a:rPr>
              <a:t> </a:t>
            </a:r>
            <a:r>
              <a:rPr lang="en-US" sz="2800" b="1" dirty="0">
                <a:latin typeface="+mn-lt"/>
                <a:sym typeface="Wingdings" pitchFamily="2" charset="2"/>
              </a:rPr>
              <a:t> 2(Al</a:t>
            </a:r>
            <a:r>
              <a:rPr lang="en-US" sz="2800" b="1" baseline="30000" dirty="0">
                <a:latin typeface="+mn-lt"/>
                <a:sym typeface="Wingdings" pitchFamily="2" charset="2"/>
              </a:rPr>
              <a:t>3+</a:t>
            </a:r>
            <a:r>
              <a:rPr lang="en-US" sz="2800" b="1" dirty="0">
                <a:latin typeface="+mn-lt"/>
                <a:sym typeface="Wingdings" pitchFamily="2" charset="2"/>
              </a:rPr>
              <a:t> + 3</a:t>
            </a:r>
            <a:r>
              <a:rPr lang="en-US" sz="2800" b="1" dirty="0">
                <a:latin typeface="+mn-lt"/>
              </a:rPr>
              <a:t>Cl</a:t>
            </a:r>
            <a:r>
              <a:rPr lang="en-US" sz="2800" b="1" baseline="30000" dirty="0">
                <a:latin typeface="+mn-lt"/>
              </a:rPr>
              <a:t>-</a:t>
            </a:r>
            <a:r>
              <a:rPr lang="en-US" sz="2800" b="1" dirty="0">
                <a:latin typeface="+mn-lt"/>
                <a:sym typeface="Wingdings" pitchFamily="2" charset="2"/>
              </a:rPr>
              <a:t> )2AlCl</a:t>
            </a:r>
            <a:r>
              <a:rPr lang="en-US" sz="2800" b="1" baseline="-25000" dirty="0">
                <a:latin typeface="+mn-lt"/>
                <a:sym typeface="Wingdings" pitchFamily="2" charset="2"/>
              </a:rPr>
              <a:t>3</a:t>
            </a:r>
            <a:endParaRPr lang="en-US" sz="2800" b="1" baseline="-25000" dirty="0">
              <a:latin typeface="+mn-lt"/>
            </a:endParaRPr>
          </a:p>
        </p:txBody>
      </p:sp>
      <p:sp>
        <p:nvSpPr>
          <p:cNvPr id="12" name="TextBox 11"/>
          <p:cNvSpPr txBox="1"/>
          <p:nvPr/>
        </p:nvSpPr>
        <p:spPr>
          <a:xfrm>
            <a:off x="685800" y="5105400"/>
            <a:ext cx="7467600" cy="954088"/>
          </a:xfrm>
          <a:prstGeom prst="rect">
            <a:avLst/>
          </a:prstGeom>
          <a:noFill/>
        </p:spPr>
        <p:txBody>
          <a:bodyPr>
            <a:spAutoFit/>
          </a:bodyPr>
          <a:lstStyle/>
          <a:p>
            <a:pPr>
              <a:defRPr/>
            </a:pPr>
            <a:r>
              <a:rPr lang="en-US" sz="2800" dirty="0">
                <a:solidFill>
                  <a:schemeClr val="tx2"/>
                </a:solidFill>
                <a:latin typeface="+mn-lt"/>
              </a:rPr>
              <a:t>Make sure number of electrons lost = number of electrons gained.</a:t>
            </a:r>
          </a:p>
        </p:txBody>
      </p:sp>
      <p:sp>
        <p:nvSpPr>
          <p:cNvPr id="13" name="Text Box 4"/>
          <p:cNvSpPr txBox="1">
            <a:spLocks noChangeArrowheads="1"/>
          </p:cNvSpPr>
          <p:nvPr/>
        </p:nvSpPr>
        <p:spPr bwMode="auto">
          <a:xfrm>
            <a:off x="3962400" y="2895600"/>
            <a:ext cx="4191000" cy="523875"/>
          </a:xfrm>
          <a:prstGeom prst="rect">
            <a:avLst/>
          </a:prstGeom>
          <a:noFill/>
          <a:ln w="9525">
            <a:noFill/>
            <a:miter lim="800000"/>
            <a:headEnd/>
            <a:tailEnd/>
          </a:ln>
        </p:spPr>
        <p:txBody>
          <a:bodyPr>
            <a:spAutoFit/>
          </a:bodyPr>
          <a:lstStyle/>
          <a:p>
            <a:pPr>
              <a:spcBef>
                <a:spcPct val="50000"/>
              </a:spcBef>
              <a:defRPr/>
            </a:pPr>
            <a:r>
              <a:rPr lang="en-US" sz="2800" b="1" dirty="0">
                <a:solidFill>
                  <a:schemeClr val="tx2"/>
                </a:solidFill>
                <a:latin typeface="+mn-lt"/>
              </a:rPr>
              <a:t>2Al</a:t>
            </a:r>
            <a:r>
              <a:rPr lang="en-US" sz="2800" b="1" baseline="-25000" dirty="0">
                <a:solidFill>
                  <a:schemeClr val="tx2"/>
                </a:solidFill>
                <a:latin typeface="+mn-lt"/>
              </a:rPr>
              <a:t>(s)</a:t>
            </a:r>
            <a:r>
              <a:rPr lang="en-US" sz="2800" b="1" dirty="0">
                <a:solidFill>
                  <a:schemeClr val="tx2"/>
                </a:solidFill>
                <a:latin typeface="+mn-lt"/>
              </a:rPr>
              <a:t> </a:t>
            </a:r>
            <a:r>
              <a:rPr lang="en-US" sz="2800" b="1" dirty="0">
                <a:solidFill>
                  <a:schemeClr val="tx2"/>
                </a:solidFill>
                <a:latin typeface="+mn-lt"/>
                <a:sym typeface="Wingdings" pitchFamily="2" charset="2"/>
              </a:rPr>
              <a:t> 2Al</a:t>
            </a:r>
            <a:r>
              <a:rPr lang="en-US" sz="2800" b="1" baseline="30000" dirty="0">
                <a:solidFill>
                  <a:schemeClr val="tx2"/>
                </a:solidFill>
                <a:latin typeface="+mn-lt"/>
                <a:sym typeface="Wingdings" pitchFamily="2" charset="2"/>
              </a:rPr>
              <a:t>3+</a:t>
            </a:r>
            <a:r>
              <a:rPr lang="en-US" sz="2800" b="1" baseline="-25000" dirty="0">
                <a:solidFill>
                  <a:schemeClr val="tx2"/>
                </a:solidFill>
                <a:latin typeface="+mn-lt"/>
                <a:sym typeface="Wingdings" pitchFamily="2" charset="2"/>
              </a:rPr>
              <a:t>(</a:t>
            </a:r>
            <a:r>
              <a:rPr lang="en-US" sz="2800" b="1" baseline="-25000" dirty="0" err="1">
                <a:solidFill>
                  <a:schemeClr val="tx2"/>
                </a:solidFill>
                <a:latin typeface="+mn-lt"/>
                <a:sym typeface="Wingdings" pitchFamily="2" charset="2"/>
              </a:rPr>
              <a:t>aq</a:t>
            </a:r>
            <a:r>
              <a:rPr lang="en-US" sz="2800" b="1" baseline="-25000" dirty="0">
                <a:solidFill>
                  <a:schemeClr val="tx2"/>
                </a:solidFill>
                <a:latin typeface="+mn-lt"/>
                <a:sym typeface="Wingdings" pitchFamily="2" charset="2"/>
              </a:rPr>
              <a:t>)</a:t>
            </a:r>
            <a:r>
              <a:rPr lang="en-US" sz="2800" b="1" dirty="0">
                <a:solidFill>
                  <a:schemeClr val="tx2"/>
                </a:solidFill>
                <a:latin typeface="+mn-lt"/>
                <a:sym typeface="Wingdings" pitchFamily="2" charset="2"/>
              </a:rPr>
              <a:t> + 6e</a:t>
            </a:r>
            <a:r>
              <a:rPr lang="en-US" sz="2800" b="1" baseline="30000" dirty="0">
                <a:solidFill>
                  <a:schemeClr val="tx2"/>
                </a:solidFill>
                <a:latin typeface="+mn-lt"/>
                <a:sym typeface="Wingdings" pitchFamily="2" charset="2"/>
              </a:rPr>
              <a:t>-</a:t>
            </a:r>
            <a:endParaRPr lang="en-US" sz="2800" b="1" dirty="0">
              <a:solidFill>
                <a:schemeClr val="tx2"/>
              </a:solidFill>
              <a:latin typeface="+mn-lt"/>
            </a:endParaRPr>
          </a:p>
        </p:txBody>
      </p:sp>
      <p:sp>
        <p:nvSpPr>
          <p:cNvPr id="14" name="Text Box 5"/>
          <p:cNvSpPr txBox="1">
            <a:spLocks noChangeArrowheads="1"/>
          </p:cNvSpPr>
          <p:nvPr/>
        </p:nvSpPr>
        <p:spPr bwMode="auto">
          <a:xfrm>
            <a:off x="4343400" y="3581400"/>
            <a:ext cx="4191000" cy="523875"/>
          </a:xfrm>
          <a:prstGeom prst="rect">
            <a:avLst/>
          </a:prstGeom>
          <a:noFill/>
          <a:ln w="9525">
            <a:noFill/>
            <a:miter lim="800000"/>
            <a:headEnd/>
            <a:tailEnd/>
          </a:ln>
        </p:spPr>
        <p:txBody>
          <a:bodyPr>
            <a:spAutoFit/>
          </a:bodyPr>
          <a:lstStyle/>
          <a:p>
            <a:pPr>
              <a:spcBef>
                <a:spcPct val="50000"/>
              </a:spcBef>
              <a:defRPr/>
            </a:pPr>
            <a:r>
              <a:rPr lang="en-US" sz="2800" b="1" dirty="0">
                <a:solidFill>
                  <a:schemeClr val="accent2"/>
                </a:solidFill>
                <a:latin typeface="+mn-lt"/>
                <a:sym typeface="Wingdings" pitchFamily="2" charset="2"/>
              </a:rPr>
              <a:t>3Cl</a:t>
            </a:r>
            <a:r>
              <a:rPr lang="en-US" sz="2800" b="1" baseline="-25000" dirty="0">
                <a:solidFill>
                  <a:schemeClr val="accent2"/>
                </a:solidFill>
                <a:latin typeface="+mn-lt"/>
                <a:sym typeface="Wingdings" pitchFamily="2" charset="2"/>
              </a:rPr>
              <a:t>2</a:t>
            </a:r>
            <a:r>
              <a:rPr lang="en-US" sz="2800" b="1" dirty="0">
                <a:solidFill>
                  <a:schemeClr val="accent2"/>
                </a:solidFill>
                <a:latin typeface="+mn-lt"/>
                <a:sym typeface="Wingdings" pitchFamily="2" charset="2"/>
              </a:rPr>
              <a:t> </a:t>
            </a:r>
            <a:r>
              <a:rPr lang="en-US" sz="2800" b="1" dirty="0">
                <a:solidFill>
                  <a:schemeClr val="accent2"/>
                </a:solidFill>
                <a:latin typeface="+mn-lt"/>
                <a:cs typeface="Times New Roman" pitchFamily="18" charset="0"/>
              </a:rPr>
              <a:t>+ 6e</a:t>
            </a:r>
            <a:r>
              <a:rPr lang="en-US" sz="2800" b="1" baseline="30000" dirty="0">
                <a:solidFill>
                  <a:schemeClr val="accent2"/>
                </a:solidFill>
                <a:latin typeface="+mn-lt"/>
                <a:cs typeface="Times New Roman" pitchFamily="18" charset="0"/>
              </a:rPr>
              <a:t>-</a:t>
            </a:r>
            <a:r>
              <a:rPr lang="en-US" sz="2800" b="1" dirty="0">
                <a:solidFill>
                  <a:schemeClr val="accent2"/>
                </a:solidFill>
                <a:latin typeface="+mn-lt"/>
                <a:cs typeface="Times New Roman" pitchFamily="18" charset="0"/>
              </a:rPr>
              <a:t> </a:t>
            </a:r>
            <a:r>
              <a:rPr lang="en-US" sz="2800" b="1" dirty="0">
                <a:solidFill>
                  <a:schemeClr val="accent2"/>
                </a:solidFill>
                <a:latin typeface="+mn-lt"/>
                <a:cs typeface="Times New Roman" pitchFamily="18" charset="0"/>
                <a:sym typeface="Wingdings" pitchFamily="2" charset="2"/>
              </a:rPr>
              <a:t> </a:t>
            </a:r>
            <a:r>
              <a:rPr lang="en-US" sz="2800" b="1" dirty="0">
                <a:solidFill>
                  <a:schemeClr val="accent2"/>
                </a:solidFill>
                <a:latin typeface="+mn-lt"/>
                <a:sym typeface="Wingdings" pitchFamily="2" charset="2"/>
              </a:rPr>
              <a:t> 6</a:t>
            </a:r>
            <a:r>
              <a:rPr lang="en-US" sz="2800" b="1" dirty="0">
                <a:solidFill>
                  <a:schemeClr val="accent2"/>
                </a:solidFill>
                <a:latin typeface="+mn-lt"/>
              </a:rPr>
              <a:t>Cl</a:t>
            </a:r>
            <a:r>
              <a:rPr lang="en-US" sz="2800" b="1" baseline="30000" dirty="0">
                <a:solidFill>
                  <a:schemeClr val="accent2"/>
                </a:solidFill>
                <a:latin typeface="+mn-lt"/>
              </a:rPr>
              <a:t>-</a:t>
            </a:r>
            <a:endParaRPr lang="en-US" sz="2800" b="1" baseline="-25000" dirty="0">
              <a:solidFill>
                <a:schemeClr val="accent2"/>
              </a:solidFill>
              <a:latin typeface="+mn-lt"/>
            </a:endParaRPr>
          </a:p>
        </p:txBody>
      </p:sp>
      <p:sp>
        <p:nvSpPr>
          <p:cNvPr id="15" name="TextBox 14"/>
          <p:cNvSpPr txBox="1"/>
          <p:nvPr/>
        </p:nvSpPr>
        <p:spPr>
          <a:xfrm>
            <a:off x="685800" y="5105400"/>
            <a:ext cx="7467600" cy="954088"/>
          </a:xfrm>
          <a:prstGeom prst="rect">
            <a:avLst/>
          </a:prstGeom>
          <a:noFill/>
        </p:spPr>
        <p:txBody>
          <a:bodyPr>
            <a:spAutoFit/>
          </a:bodyPr>
          <a:lstStyle/>
          <a:p>
            <a:pPr>
              <a:defRPr/>
            </a:pPr>
            <a:r>
              <a:rPr lang="en-US" sz="2800" dirty="0">
                <a:solidFill>
                  <a:schemeClr val="tx2"/>
                </a:solidFill>
                <a:latin typeface="+mn-lt"/>
              </a:rPr>
              <a:t>The balanced equation is the sum of the two half reactions.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499"/>
                                          </p:stCondLst>
                                        </p:cTn>
                                        <p:tgtEl>
                                          <p:spTgt spid="13">
                                            <p:txEl>
                                              <p:pRg st="0" end="0"/>
                                            </p:txEl>
                                          </p:spTgt>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7">
                                            <p:txEl>
                                              <p:pRg st="0" end="0"/>
                                            </p:txEl>
                                          </p:spTgt>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499"/>
                                          </p:stCondLst>
                                        </p:cTn>
                                        <p:tgtEl>
                                          <p:spTgt spid="14">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12"/>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8"/>
                                        </p:tgtEl>
                                        <p:attrNameLst>
                                          <p:attrName>style.visibility</p:attrName>
                                        </p:attrNameLst>
                                      </p:cBhvr>
                                      <p:to>
                                        <p:strVal val="visible"/>
                                      </p:to>
                                    </p:set>
                                  </p:childTnLst>
                                </p:cTn>
                              </p:par>
                            </p:childTnLst>
                          </p:cTn>
                        </p:par>
                        <p:par>
                          <p:cTn id="39" fill="hold">
                            <p:stCondLst>
                              <p:cond delay="500"/>
                            </p:stCondLst>
                            <p:childTnLst>
                              <p:par>
                                <p:cTn id="40" presetID="1" presetClass="entr" presetSubtype="0" fill="hold" grpId="0" nodeType="afterEffect">
                                  <p:stCondLst>
                                    <p:cond delay="0"/>
                                  </p:stCondLst>
                                  <p:childTnLst>
                                    <p:set>
                                      <p:cBhvr>
                                        <p:cTn id="41"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P spid="6" grpId="1" build="allAtOnce"/>
      <p:bldP spid="7" grpId="0" build="p" autoUpdateAnimBg="0"/>
      <p:bldP spid="7" grpId="1" build="allAtOnce"/>
      <p:bldP spid="8" grpId="0" animBg="1"/>
      <p:bldP spid="9" grpId="0" build="p" autoUpdateAnimBg="0"/>
      <p:bldP spid="12" grpId="0"/>
      <p:bldP spid="12" grpId="1"/>
      <p:bldP spid="13" grpId="0" build="p" autoUpdateAnimBg="0"/>
      <p:bldP spid="14" grpId="0" build="p" autoUpdateAnimBg="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Balancing Redox Equations</a:t>
            </a:r>
          </a:p>
        </p:txBody>
      </p:sp>
      <p:sp>
        <p:nvSpPr>
          <p:cNvPr id="3" name="Content Placeholder 2"/>
          <p:cNvSpPr>
            <a:spLocks noGrp="1"/>
          </p:cNvSpPr>
          <p:nvPr>
            <p:ph idx="1"/>
          </p:nvPr>
        </p:nvSpPr>
        <p:spPr/>
        <p:txBody>
          <a:bodyPr/>
          <a:lstStyle/>
          <a:p>
            <a:pPr>
              <a:buFont typeface="Arial" charset="0"/>
              <a:buNone/>
              <a:defRPr/>
            </a:pPr>
            <a:r>
              <a:rPr lang="en-US" b="1" dirty="0" smtClean="0"/>
              <a:t>Change-in-oxidation-number strategy</a:t>
            </a:r>
            <a:endParaRPr lang="en-US" dirty="0" smtClean="0"/>
          </a:p>
          <a:p>
            <a:pPr marL="514350" indent="-514350">
              <a:buFont typeface="+mj-lt"/>
              <a:buAutoNum type="arabicPeriod"/>
              <a:defRPr/>
            </a:pPr>
            <a:r>
              <a:rPr lang="en-US" dirty="0" smtClean="0"/>
              <a:t>Assign oxidation numbers to every element. </a:t>
            </a:r>
          </a:p>
          <a:p>
            <a:pPr marL="514350" indent="-514350">
              <a:buFont typeface="+mj-lt"/>
              <a:buAutoNum type="arabicPeriod"/>
              <a:defRPr/>
            </a:pPr>
            <a:r>
              <a:rPr lang="en-US" dirty="0" smtClean="0"/>
              <a:t>Write 2 half-reactions using only the 2 elements that changed.  One half-reaction must produce electrons and the other must use electrons.</a:t>
            </a:r>
          </a:p>
          <a:p>
            <a:pPr marL="514350" indent="-514350">
              <a:buFont typeface="+mj-lt"/>
              <a:buAutoNum type="arabicPeriod"/>
              <a:defRPr/>
            </a:pPr>
            <a:r>
              <a:rPr lang="en-US" dirty="0" smtClean="0"/>
              <a:t>Multiply the half-reactions by the smallest whole number to make sure numbers of electrons lost are equal to numbers of electrons gained.</a:t>
            </a: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Balancing Redox Equations</a:t>
            </a:r>
          </a:p>
        </p:txBody>
      </p:sp>
      <p:sp>
        <p:nvSpPr>
          <p:cNvPr id="3" name="Content Placeholder 2"/>
          <p:cNvSpPr>
            <a:spLocks noGrp="1"/>
          </p:cNvSpPr>
          <p:nvPr>
            <p:ph idx="1"/>
          </p:nvPr>
        </p:nvSpPr>
        <p:spPr/>
        <p:txBody>
          <a:bodyPr/>
          <a:lstStyle/>
          <a:p>
            <a:pPr>
              <a:buFont typeface="Arial" charset="0"/>
              <a:buNone/>
              <a:defRPr/>
            </a:pPr>
            <a:r>
              <a:rPr lang="en-US" b="1" dirty="0" smtClean="0"/>
              <a:t>Change-in-oxidation-number strategy (continued)</a:t>
            </a:r>
            <a:endParaRPr lang="en-US" dirty="0" smtClean="0"/>
          </a:p>
          <a:p>
            <a:pPr marL="514350" indent="-514350">
              <a:buFont typeface="+mj-lt"/>
              <a:buAutoNum type="arabicPeriod" startAt="4"/>
              <a:defRPr/>
            </a:pPr>
            <a:r>
              <a:rPr lang="en-US" dirty="0" smtClean="0"/>
              <a:t>Transfer the coefficient in front of each substance in the balanced half-reaction to the substance in the original equation.</a:t>
            </a:r>
          </a:p>
          <a:p>
            <a:pPr marL="514350" indent="-514350">
              <a:buFont typeface="+mj-lt"/>
              <a:buAutoNum type="arabicPeriod" startAt="4"/>
              <a:defRPr/>
            </a:pPr>
            <a:r>
              <a:rPr lang="en-US" dirty="0" smtClean="0"/>
              <a:t>Balance the remaining elements that are not oxidized or reduced.</a:t>
            </a:r>
          </a:p>
          <a:p>
            <a:pPr marL="514350" indent="-514350">
              <a:buFont typeface="+mj-lt"/>
              <a:buAutoNum type="arabicPeriod" startAt="4"/>
              <a:defRPr/>
            </a:pPr>
            <a:r>
              <a:rPr lang="en-US" dirty="0" smtClean="0"/>
              <a:t>Check to make sure both sides of the equation have the same number of atoms of each element.</a:t>
            </a: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Chapter Outline</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graphicFrame>
        <p:nvGraphicFramePr>
          <p:cNvPr id="6" name="Table 5"/>
          <p:cNvGraphicFramePr>
            <a:graphicFrameLocks noGrp="1"/>
          </p:cNvGraphicFramePr>
          <p:nvPr/>
        </p:nvGraphicFramePr>
        <p:xfrm>
          <a:off x="609600" y="1752600"/>
          <a:ext cx="8153400" cy="4495800"/>
        </p:xfrm>
        <a:graphic>
          <a:graphicData uri="http://schemas.openxmlformats.org/drawingml/2006/table">
            <a:tbl>
              <a:tblPr firstRow="1" bandRow="1">
                <a:tableStyleId>{5C22544A-7EE6-4342-B048-85BDC9FD1C3A}</a:tableStyleId>
              </a:tblPr>
              <a:tblGrid>
                <a:gridCol w="4076700"/>
                <a:gridCol w="4076700"/>
              </a:tblGrid>
              <a:tr h="4495800">
                <a:tc>
                  <a:txBody>
                    <a:bodyPr/>
                    <a:lstStyle/>
                    <a:p>
                      <a:pPr>
                        <a:buNone/>
                      </a:pPr>
                      <a:r>
                        <a:rPr lang="en-US" sz="2400" b="0" dirty="0" smtClean="0">
                          <a:solidFill>
                            <a:srgbClr val="C00000"/>
                          </a:solidFill>
                        </a:rPr>
                        <a:t>17.1 </a:t>
                      </a:r>
                      <a:r>
                        <a:rPr lang="en-US" sz="2400" b="0" dirty="0" smtClean="0">
                          <a:solidFill>
                            <a:srgbClr val="0000FF"/>
                          </a:solidFill>
                          <a:hlinkClick r:id="rId2" action="ppaction://hlinksldjump"/>
                        </a:rPr>
                        <a:t>Oxidation Number</a:t>
                      </a:r>
                      <a:endParaRPr lang="en-US" sz="2400" b="0" dirty="0" smtClean="0">
                        <a:solidFill>
                          <a:srgbClr val="0000FF"/>
                        </a:solidFill>
                      </a:endParaRPr>
                    </a:p>
                    <a:p>
                      <a:pPr>
                        <a:buNone/>
                      </a:pPr>
                      <a:endParaRPr lang="en-US" sz="800" b="0" dirty="0" smtClean="0"/>
                    </a:p>
                    <a:p>
                      <a:pPr marL="463550" indent="-463550">
                        <a:buNone/>
                      </a:pPr>
                      <a:r>
                        <a:rPr lang="en-US" sz="2400" b="0" dirty="0" smtClean="0">
                          <a:solidFill>
                            <a:srgbClr val="C00000"/>
                          </a:solidFill>
                        </a:rPr>
                        <a:t>17.2</a:t>
                      </a:r>
                      <a:r>
                        <a:rPr lang="en-US" sz="2400" b="0" dirty="0" smtClean="0"/>
                        <a:t> </a:t>
                      </a:r>
                      <a:r>
                        <a:rPr lang="en-US" sz="2400" b="0" dirty="0" smtClean="0">
                          <a:solidFill>
                            <a:srgbClr val="0000FF"/>
                          </a:solidFill>
                          <a:hlinkClick r:id="rId3" action="ppaction://hlinksldjump"/>
                        </a:rPr>
                        <a:t>Oxidation-Reduction</a:t>
                      </a:r>
                      <a:endParaRPr lang="en-US" sz="2400" b="0" dirty="0" smtClean="0">
                        <a:solidFill>
                          <a:srgbClr val="0000FF"/>
                        </a:solidFill>
                      </a:endParaRPr>
                    </a:p>
                    <a:p>
                      <a:pPr marL="463550" indent="-463550">
                        <a:buNone/>
                      </a:pPr>
                      <a:endParaRPr lang="en-US" sz="800" b="0" dirty="0" smtClean="0"/>
                    </a:p>
                    <a:p>
                      <a:pPr marL="627063" indent="-627063">
                        <a:buNone/>
                      </a:pPr>
                      <a:r>
                        <a:rPr lang="en-US" sz="2400" b="0" dirty="0" smtClean="0">
                          <a:solidFill>
                            <a:srgbClr val="C00000"/>
                          </a:solidFill>
                        </a:rPr>
                        <a:t>17.3</a:t>
                      </a:r>
                      <a:r>
                        <a:rPr lang="en-US" sz="2400" b="0" dirty="0" smtClean="0"/>
                        <a:t> </a:t>
                      </a:r>
                      <a:r>
                        <a:rPr lang="en-US" sz="2400" b="0" dirty="0" smtClean="0">
                          <a:solidFill>
                            <a:srgbClr val="0000FF"/>
                          </a:solidFill>
                          <a:hlinkClick r:id="rId4" action="ppaction://hlinksldjump"/>
                        </a:rPr>
                        <a:t>Balancing Oxidation-Reducing Equations</a:t>
                      </a:r>
                      <a:endParaRPr lang="en-US" sz="2400" b="0" dirty="0" smtClean="0">
                        <a:solidFill>
                          <a:srgbClr val="0000FF"/>
                        </a:solidFill>
                      </a:endParaRPr>
                    </a:p>
                    <a:p>
                      <a:pPr>
                        <a:buNone/>
                      </a:pPr>
                      <a:endParaRPr lang="en-US" sz="800" b="0" dirty="0" smtClean="0"/>
                    </a:p>
                    <a:p>
                      <a:pPr marL="463550" indent="-463550">
                        <a:buNone/>
                      </a:pPr>
                      <a:endParaRPr lang="en-US" sz="800" b="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b="0" dirty="0" smtClean="0"/>
                    </a:p>
                    <a:p>
                      <a:pPr>
                        <a:buNone/>
                      </a:pPr>
                      <a:endParaRPr lang="en-US" sz="2400" b="0" dirty="0" smtClean="0"/>
                    </a:p>
                    <a:p>
                      <a:endParaRPr lang="en-US" sz="2400" b="0" dirty="0"/>
                    </a:p>
                  </a:txBody>
                  <a:tcPr>
                    <a:solidFill>
                      <a:schemeClr val="bg1"/>
                    </a:solidFill>
                  </a:tcPr>
                </a:tc>
                <a:tc>
                  <a:txBody>
                    <a:bodyPr/>
                    <a:lstStyle/>
                    <a:p>
                      <a:pPr marL="627063" indent="-627063">
                        <a:buNone/>
                      </a:pPr>
                      <a:r>
                        <a:rPr lang="en-US" sz="2400" b="0" dirty="0" smtClean="0">
                          <a:solidFill>
                            <a:srgbClr val="C00000"/>
                          </a:solidFill>
                        </a:rPr>
                        <a:t>17.4</a:t>
                      </a:r>
                      <a:r>
                        <a:rPr lang="en-US" sz="2400" b="0" baseline="0" dirty="0" smtClean="0">
                          <a:solidFill>
                            <a:srgbClr val="C00000"/>
                          </a:solidFill>
                        </a:rPr>
                        <a:t> </a:t>
                      </a:r>
                      <a:r>
                        <a:rPr lang="en-US" sz="2400" b="0" baseline="0" dirty="0" smtClean="0">
                          <a:solidFill>
                            <a:srgbClr val="0000FF"/>
                          </a:solidFill>
                          <a:hlinkClick r:id="rId5" action="ppaction://hlinksldjump"/>
                        </a:rPr>
                        <a:t>Balancing Ionic </a:t>
                      </a:r>
                      <a:r>
                        <a:rPr lang="en-US" sz="2400" b="0" baseline="0" dirty="0" err="1" smtClean="0">
                          <a:solidFill>
                            <a:srgbClr val="0000FF"/>
                          </a:solidFill>
                          <a:hlinkClick r:id="rId5" action="ppaction://hlinksldjump"/>
                        </a:rPr>
                        <a:t>Redox</a:t>
                      </a:r>
                      <a:r>
                        <a:rPr lang="en-US" sz="2400" b="0" baseline="0" dirty="0" smtClean="0">
                          <a:solidFill>
                            <a:srgbClr val="0000FF"/>
                          </a:solidFill>
                          <a:hlinkClick r:id="rId5" action="ppaction://hlinksldjump"/>
                        </a:rPr>
                        <a:t> Equations</a:t>
                      </a:r>
                      <a:endParaRPr lang="en-US" sz="2400" b="0" baseline="0" dirty="0" smtClean="0">
                        <a:solidFill>
                          <a:srgbClr val="0000FF"/>
                        </a:solidFill>
                      </a:endParaRPr>
                    </a:p>
                    <a:p>
                      <a:pPr marL="463550" indent="-463550">
                        <a:buNone/>
                      </a:pPr>
                      <a:endParaRPr lang="en-US" sz="800" b="0" dirty="0" smtClean="0">
                        <a:solidFill>
                          <a:srgbClr val="C00000"/>
                        </a:solidFill>
                      </a:endParaRPr>
                    </a:p>
                    <a:p>
                      <a:pPr marL="463550" indent="-463550">
                        <a:buNone/>
                      </a:pPr>
                      <a:r>
                        <a:rPr lang="en-US" sz="2400" b="0" dirty="0" smtClean="0">
                          <a:solidFill>
                            <a:srgbClr val="C00000"/>
                          </a:solidFill>
                        </a:rPr>
                        <a:t>17.5</a:t>
                      </a:r>
                      <a:r>
                        <a:rPr lang="en-US" sz="2400" b="0" baseline="0" dirty="0" smtClean="0">
                          <a:solidFill>
                            <a:srgbClr val="C00000"/>
                          </a:solidFill>
                        </a:rPr>
                        <a:t> </a:t>
                      </a:r>
                      <a:r>
                        <a:rPr lang="en-US" sz="2400" b="0" baseline="0" dirty="0" smtClean="0">
                          <a:solidFill>
                            <a:srgbClr val="0000FF"/>
                          </a:solidFill>
                          <a:hlinkClick r:id="rId6" action="ppaction://hlinksldjump"/>
                        </a:rPr>
                        <a:t>Activity Series of Metals</a:t>
                      </a:r>
                      <a:endParaRPr lang="en-US" sz="2400" b="0" dirty="0" smtClean="0"/>
                    </a:p>
                    <a:p>
                      <a:pPr marL="463550" indent="-463550">
                        <a:buNone/>
                      </a:pPr>
                      <a:endParaRPr lang="en-US" sz="800" b="0" kern="1200" dirty="0" smtClean="0">
                        <a:solidFill>
                          <a:schemeClr val="lt1"/>
                        </a:solidFill>
                        <a:latin typeface="+mn-lt"/>
                        <a:ea typeface="+mn-ea"/>
                        <a:cs typeface="+mn-cs"/>
                      </a:endParaRPr>
                    </a:p>
                    <a:p>
                      <a:pPr marL="627063" indent="-627063">
                        <a:buNone/>
                      </a:pPr>
                      <a:r>
                        <a:rPr lang="en-US" sz="2400" b="0" dirty="0" smtClean="0">
                          <a:solidFill>
                            <a:srgbClr val="C00000"/>
                          </a:solidFill>
                        </a:rPr>
                        <a:t>17.6</a:t>
                      </a:r>
                      <a:r>
                        <a:rPr lang="en-US" sz="2400" b="0" baseline="0" dirty="0" smtClean="0">
                          <a:solidFill>
                            <a:srgbClr val="C00000"/>
                          </a:solidFill>
                        </a:rPr>
                        <a:t> </a:t>
                      </a:r>
                      <a:r>
                        <a:rPr lang="en-US" sz="2400" b="0" baseline="0" dirty="0" smtClean="0">
                          <a:solidFill>
                            <a:srgbClr val="0000FF"/>
                          </a:solidFill>
                          <a:hlinkClick r:id="rId7" action="ppaction://hlinksldjump"/>
                        </a:rPr>
                        <a:t>Electrolytic and Voltaic Cells</a:t>
                      </a:r>
                      <a:endParaRPr lang="en-US" sz="2400" b="0" baseline="0" dirty="0" smtClean="0">
                        <a:solidFill>
                          <a:srgbClr val="0000FF"/>
                        </a:solidFill>
                      </a:endParaRPr>
                    </a:p>
                    <a:p>
                      <a:pPr marL="463550" indent="-463550">
                        <a:buNone/>
                      </a:pPr>
                      <a:endParaRPr lang="en-US" sz="2400" b="0" dirty="0" smtClean="0"/>
                    </a:p>
                    <a:p>
                      <a:pPr marL="463550" indent="-463550">
                        <a:buNone/>
                      </a:pPr>
                      <a:endParaRPr lang="en-US" sz="800" b="0" dirty="0" smtClean="0"/>
                    </a:p>
                    <a:p>
                      <a:endParaRPr lang="en-US" sz="2400" b="0" dirty="0"/>
                    </a:p>
                  </a:txBody>
                  <a:tcPr>
                    <a:solidFill>
                      <a:schemeClr val="bg1"/>
                    </a:solid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Example 1</a:t>
            </a:r>
          </a:p>
        </p:txBody>
      </p:sp>
      <p:sp>
        <p:nvSpPr>
          <p:cNvPr id="32771" name="Content Placeholder 2"/>
          <p:cNvSpPr>
            <a:spLocks noGrp="1"/>
          </p:cNvSpPr>
          <p:nvPr>
            <p:ph idx="1"/>
          </p:nvPr>
        </p:nvSpPr>
        <p:spPr/>
        <p:txBody>
          <a:bodyPr/>
          <a:lstStyle/>
          <a:p>
            <a:r>
              <a:rPr lang="en-US" smtClean="0"/>
              <a:t>Sn</a:t>
            </a:r>
            <a:r>
              <a:rPr lang="en-US" baseline="-25000" smtClean="0"/>
              <a:t>(s)</a:t>
            </a:r>
            <a:r>
              <a:rPr lang="en-US" smtClean="0"/>
              <a:t> + HNO</a:t>
            </a:r>
            <a:r>
              <a:rPr lang="en-US" baseline="-25000" smtClean="0"/>
              <a:t>3(aq)</a:t>
            </a:r>
            <a:r>
              <a:rPr lang="en-US" smtClean="0"/>
              <a:t> </a:t>
            </a:r>
            <a:r>
              <a:rPr lang="en-US" smtClean="0">
                <a:sym typeface="Wingdings" pitchFamily="2" charset="2"/>
              </a:rPr>
              <a:t> SnO</a:t>
            </a:r>
            <a:r>
              <a:rPr lang="en-US" baseline="-25000" smtClean="0">
                <a:sym typeface="Wingdings" pitchFamily="2" charset="2"/>
              </a:rPr>
              <a:t>2(s)</a:t>
            </a:r>
            <a:r>
              <a:rPr lang="en-US" smtClean="0">
                <a:sym typeface="Wingdings" pitchFamily="2" charset="2"/>
              </a:rPr>
              <a:t> + NO</a:t>
            </a:r>
            <a:r>
              <a:rPr lang="en-US" baseline="-25000" smtClean="0">
                <a:sym typeface="Wingdings" pitchFamily="2" charset="2"/>
              </a:rPr>
              <a:t>2(g)</a:t>
            </a:r>
            <a:r>
              <a:rPr lang="en-US" smtClean="0">
                <a:sym typeface="Wingdings" pitchFamily="2" charset="2"/>
              </a:rPr>
              <a:t> + 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p>
          <a:p>
            <a:r>
              <a:rPr lang="en-US" b="1" smtClean="0"/>
              <a:t>Step 1:  Assign oxidation numbers</a:t>
            </a:r>
          </a:p>
          <a:p>
            <a:endParaRPr lang="en-US" smtClean="0"/>
          </a:p>
          <a:p>
            <a:endParaRPr lang="en-US" smtClean="0"/>
          </a:p>
          <a:p>
            <a:endParaRPr lang="en-US" sz="900" smtClean="0"/>
          </a:p>
          <a:p>
            <a:r>
              <a:rPr lang="en-US" b="1" smtClean="0"/>
              <a:t>Step 2:  Write the two half reactions</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32774" name="Picture 2"/>
          <p:cNvPicPr>
            <a:picLocks noChangeAspect="1" noChangeArrowheads="1"/>
          </p:cNvPicPr>
          <p:nvPr/>
        </p:nvPicPr>
        <p:blipFill>
          <a:blip r:embed="rId2" cstate="print"/>
          <a:srcRect/>
          <a:stretch>
            <a:fillRect/>
          </a:stretch>
        </p:blipFill>
        <p:spPr bwMode="auto">
          <a:xfrm>
            <a:off x="833438" y="2667000"/>
            <a:ext cx="7477125" cy="1228725"/>
          </a:xfrm>
          <a:prstGeom prst="rect">
            <a:avLst/>
          </a:prstGeom>
          <a:noFill/>
          <a:ln w="9525">
            <a:noFill/>
            <a:miter lim="800000"/>
            <a:headEnd/>
            <a:tailEnd/>
          </a:ln>
        </p:spPr>
      </p:pic>
      <p:pic>
        <p:nvPicPr>
          <p:cNvPr id="32775" name="Picture 3"/>
          <p:cNvPicPr>
            <a:picLocks noChangeAspect="1" noChangeArrowheads="1"/>
          </p:cNvPicPr>
          <p:nvPr/>
        </p:nvPicPr>
        <p:blipFill>
          <a:blip r:embed="rId3" cstate="print"/>
          <a:srcRect/>
          <a:stretch>
            <a:fillRect/>
          </a:stretch>
        </p:blipFill>
        <p:spPr bwMode="auto">
          <a:xfrm>
            <a:off x="1905000" y="4403725"/>
            <a:ext cx="5524500" cy="1920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5" end="5"/>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327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Example 1 (continued)</a:t>
            </a:r>
          </a:p>
        </p:txBody>
      </p:sp>
      <p:sp>
        <p:nvSpPr>
          <p:cNvPr id="3" name="Content Placeholder 2"/>
          <p:cNvSpPr>
            <a:spLocks noGrp="1"/>
          </p:cNvSpPr>
          <p:nvPr>
            <p:ph idx="1"/>
          </p:nvPr>
        </p:nvSpPr>
        <p:spPr/>
        <p:txBody>
          <a:bodyPr/>
          <a:lstStyle/>
          <a:p>
            <a:r>
              <a:rPr lang="en-US" smtClean="0"/>
              <a:t>Sn</a:t>
            </a:r>
            <a:r>
              <a:rPr lang="en-US" baseline="-25000" smtClean="0"/>
              <a:t>(s)</a:t>
            </a:r>
            <a:r>
              <a:rPr lang="en-US" smtClean="0"/>
              <a:t> + HNO</a:t>
            </a:r>
            <a:r>
              <a:rPr lang="en-US" baseline="-25000" smtClean="0"/>
              <a:t>3(aq)</a:t>
            </a:r>
            <a:r>
              <a:rPr lang="en-US" smtClean="0"/>
              <a:t> </a:t>
            </a:r>
            <a:r>
              <a:rPr lang="en-US" smtClean="0">
                <a:sym typeface="Wingdings" pitchFamily="2" charset="2"/>
              </a:rPr>
              <a:t> SnO</a:t>
            </a:r>
            <a:r>
              <a:rPr lang="en-US" baseline="-25000" smtClean="0">
                <a:sym typeface="Wingdings" pitchFamily="2" charset="2"/>
              </a:rPr>
              <a:t>2(s)</a:t>
            </a:r>
            <a:r>
              <a:rPr lang="en-US" smtClean="0">
                <a:sym typeface="Wingdings" pitchFamily="2" charset="2"/>
              </a:rPr>
              <a:t> + NO</a:t>
            </a:r>
            <a:r>
              <a:rPr lang="en-US" baseline="-25000" smtClean="0">
                <a:sym typeface="Wingdings" pitchFamily="2" charset="2"/>
              </a:rPr>
              <a:t>2(g)</a:t>
            </a:r>
            <a:r>
              <a:rPr lang="en-US" smtClean="0">
                <a:sym typeface="Wingdings" pitchFamily="2" charset="2"/>
              </a:rPr>
              <a:t> + 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p>
          <a:p>
            <a:r>
              <a:rPr lang="en-US" b="1" smtClean="0"/>
              <a:t>Step 3:  Ensure number e</a:t>
            </a:r>
            <a:r>
              <a:rPr lang="en-US" b="1" baseline="30000" smtClean="0"/>
              <a:t>-</a:t>
            </a:r>
            <a:r>
              <a:rPr lang="en-US" b="1" smtClean="0"/>
              <a:t> lost = number e</a:t>
            </a:r>
            <a:r>
              <a:rPr lang="en-US" b="1" baseline="30000" smtClean="0"/>
              <a:t>-</a:t>
            </a:r>
            <a:r>
              <a:rPr lang="en-US" b="1" smtClean="0"/>
              <a:t> gained</a:t>
            </a:r>
          </a:p>
          <a:p>
            <a:r>
              <a:rPr lang="en-US" smtClean="0"/>
              <a:t>			Sn</a:t>
            </a:r>
            <a:r>
              <a:rPr lang="en-US" baseline="30000" smtClean="0"/>
              <a:t>0</a:t>
            </a:r>
            <a:r>
              <a:rPr lang="en-US" smtClean="0"/>
              <a:t> </a:t>
            </a:r>
            <a:r>
              <a:rPr lang="en-US" smtClean="0">
                <a:sym typeface="Wingdings" pitchFamily="2" charset="2"/>
              </a:rPr>
              <a:t> Sn</a:t>
            </a:r>
            <a:r>
              <a:rPr lang="en-US" baseline="30000" smtClean="0">
                <a:sym typeface="Wingdings" pitchFamily="2" charset="2"/>
              </a:rPr>
              <a:t>4+</a:t>
            </a:r>
            <a:r>
              <a:rPr lang="en-US" smtClean="0">
                <a:sym typeface="Wingdings" pitchFamily="2" charset="2"/>
              </a:rPr>
              <a:t> + 4 e</a:t>
            </a:r>
            <a:r>
              <a:rPr lang="en-US" baseline="30000" smtClean="0">
                <a:sym typeface="Wingdings" pitchFamily="2" charset="2"/>
              </a:rPr>
              <a:t>-</a:t>
            </a:r>
            <a:r>
              <a:rPr lang="en-US" smtClean="0">
                <a:sym typeface="Wingdings" pitchFamily="2" charset="2"/>
              </a:rPr>
              <a:t> 		(oxidation)</a:t>
            </a:r>
            <a:endParaRPr lang="en-US" baseline="30000" smtClean="0">
              <a:sym typeface="Wingdings" pitchFamily="2" charset="2"/>
            </a:endParaRPr>
          </a:p>
          <a:p>
            <a:r>
              <a:rPr lang="en-US" smtClean="0"/>
              <a:t>			</a:t>
            </a:r>
            <a:r>
              <a:rPr lang="en-US" b="1" smtClean="0">
                <a:solidFill>
                  <a:schemeClr val="accent2"/>
                </a:solidFill>
              </a:rPr>
              <a:t>4</a:t>
            </a:r>
            <a:r>
              <a:rPr lang="en-US" smtClean="0"/>
              <a:t>N</a:t>
            </a:r>
            <a:r>
              <a:rPr lang="en-US" baseline="30000" smtClean="0"/>
              <a:t>5+</a:t>
            </a:r>
            <a:r>
              <a:rPr lang="en-US" smtClean="0"/>
              <a:t> + </a:t>
            </a:r>
            <a:r>
              <a:rPr lang="en-US" b="1" smtClean="0">
                <a:solidFill>
                  <a:schemeClr val="accent2"/>
                </a:solidFill>
              </a:rPr>
              <a:t>4</a:t>
            </a:r>
            <a:r>
              <a:rPr lang="en-US" smtClean="0"/>
              <a:t>e</a:t>
            </a:r>
            <a:r>
              <a:rPr lang="en-US" baseline="30000" smtClean="0"/>
              <a:t>-</a:t>
            </a:r>
            <a:r>
              <a:rPr lang="en-US" smtClean="0"/>
              <a:t> </a:t>
            </a:r>
            <a:r>
              <a:rPr lang="en-US" smtClean="0">
                <a:sym typeface="Wingdings" pitchFamily="2" charset="2"/>
              </a:rPr>
              <a:t> </a:t>
            </a:r>
            <a:r>
              <a:rPr lang="en-US" b="1" smtClean="0">
                <a:solidFill>
                  <a:schemeClr val="accent2"/>
                </a:solidFill>
              </a:rPr>
              <a:t>4</a:t>
            </a:r>
            <a:r>
              <a:rPr lang="en-US" smtClean="0">
                <a:sym typeface="Wingdings" pitchFamily="2" charset="2"/>
              </a:rPr>
              <a:t>N</a:t>
            </a:r>
            <a:r>
              <a:rPr lang="en-US" baseline="30000" smtClean="0">
                <a:sym typeface="Wingdings" pitchFamily="2" charset="2"/>
              </a:rPr>
              <a:t>4+		 </a:t>
            </a:r>
            <a:r>
              <a:rPr lang="en-US" smtClean="0">
                <a:sym typeface="Wingdings" pitchFamily="2" charset="2"/>
              </a:rPr>
              <a:t>(reduction)</a:t>
            </a:r>
            <a:endParaRPr lang="en-US" baseline="30000" smtClean="0"/>
          </a:p>
          <a:p>
            <a:endParaRPr lang="en-US" sz="900" smtClean="0"/>
          </a:p>
          <a:p>
            <a:r>
              <a:rPr lang="en-US" b="1" smtClean="0"/>
              <a:t>Step 4:  Transfer coefficients back into equation</a:t>
            </a:r>
          </a:p>
          <a:p>
            <a:r>
              <a:rPr lang="en-US" smtClean="0"/>
              <a:t>Sn</a:t>
            </a:r>
            <a:r>
              <a:rPr lang="en-US" baseline="-25000" smtClean="0"/>
              <a:t>(s)</a:t>
            </a:r>
            <a:r>
              <a:rPr lang="en-US" smtClean="0"/>
              <a:t> + </a:t>
            </a:r>
            <a:r>
              <a:rPr lang="en-US" b="1" smtClean="0">
                <a:solidFill>
                  <a:schemeClr val="accent2"/>
                </a:solidFill>
              </a:rPr>
              <a:t>4</a:t>
            </a:r>
            <a:r>
              <a:rPr lang="en-US" smtClean="0"/>
              <a:t>HNO</a:t>
            </a:r>
            <a:r>
              <a:rPr lang="en-US" baseline="-25000" smtClean="0"/>
              <a:t>3(aq)</a:t>
            </a:r>
            <a:r>
              <a:rPr lang="en-US" smtClean="0"/>
              <a:t> </a:t>
            </a:r>
            <a:r>
              <a:rPr lang="en-US" smtClean="0">
                <a:sym typeface="Wingdings" pitchFamily="2" charset="2"/>
              </a:rPr>
              <a:t> SnO</a:t>
            </a:r>
            <a:r>
              <a:rPr lang="en-US" baseline="-25000" smtClean="0">
                <a:sym typeface="Wingdings" pitchFamily="2" charset="2"/>
              </a:rPr>
              <a:t>2(s)</a:t>
            </a:r>
            <a:r>
              <a:rPr lang="en-US" smtClean="0">
                <a:sym typeface="Wingdings" pitchFamily="2" charset="2"/>
              </a:rPr>
              <a:t> + </a:t>
            </a:r>
            <a:r>
              <a:rPr lang="en-US" b="1" smtClean="0">
                <a:solidFill>
                  <a:schemeClr val="accent2"/>
                </a:solidFill>
                <a:sym typeface="Wingdings" pitchFamily="2" charset="2"/>
              </a:rPr>
              <a:t>4</a:t>
            </a:r>
            <a:r>
              <a:rPr lang="en-US" smtClean="0">
                <a:sym typeface="Wingdings" pitchFamily="2" charset="2"/>
              </a:rPr>
              <a:t>NO</a:t>
            </a:r>
            <a:r>
              <a:rPr lang="en-US" baseline="-25000" smtClean="0">
                <a:sym typeface="Wingdings" pitchFamily="2" charset="2"/>
              </a:rPr>
              <a:t>2(g)</a:t>
            </a:r>
            <a:r>
              <a:rPr lang="en-US" smtClean="0">
                <a:sym typeface="Wingdings" pitchFamily="2" charset="2"/>
              </a:rPr>
              <a:t> + 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p>
          <a:p>
            <a:r>
              <a:rPr lang="en-US" b="1" smtClean="0"/>
              <a:t>Step 5:  Finish balancing the equation</a:t>
            </a:r>
          </a:p>
          <a:p>
            <a:r>
              <a:rPr lang="en-US" smtClean="0"/>
              <a:t>Sn</a:t>
            </a:r>
            <a:r>
              <a:rPr lang="en-US" baseline="-25000" smtClean="0"/>
              <a:t>(s)</a:t>
            </a:r>
            <a:r>
              <a:rPr lang="en-US" smtClean="0"/>
              <a:t> + </a:t>
            </a:r>
            <a:r>
              <a:rPr lang="en-US" b="1" smtClean="0">
                <a:solidFill>
                  <a:schemeClr val="accent2"/>
                </a:solidFill>
              </a:rPr>
              <a:t>4</a:t>
            </a:r>
            <a:r>
              <a:rPr lang="en-US" smtClean="0"/>
              <a:t>HNO</a:t>
            </a:r>
            <a:r>
              <a:rPr lang="en-US" baseline="-25000" smtClean="0"/>
              <a:t>3(aq)</a:t>
            </a:r>
            <a:r>
              <a:rPr lang="en-US" smtClean="0"/>
              <a:t> </a:t>
            </a:r>
            <a:r>
              <a:rPr lang="en-US" smtClean="0">
                <a:sym typeface="Wingdings" pitchFamily="2" charset="2"/>
              </a:rPr>
              <a:t> SnO</a:t>
            </a:r>
            <a:r>
              <a:rPr lang="en-US" baseline="-25000" smtClean="0">
                <a:sym typeface="Wingdings" pitchFamily="2" charset="2"/>
              </a:rPr>
              <a:t>2(s)</a:t>
            </a:r>
            <a:r>
              <a:rPr lang="en-US" smtClean="0">
                <a:sym typeface="Wingdings" pitchFamily="2" charset="2"/>
              </a:rPr>
              <a:t> + </a:t>
            </a:r>
            <a:r>
              <a:rPr lang="en-US" b="1" smtClean="0">
                <a:solidFill>
                  <a:schemeClr val="accent2"/>
                </a:solidFill>
                <a:sym typeface="Wingdings" pitchFamily="2" charset="2"/>
              </a:rPr>
              <a:t>4</a:t>
            </a:r>
            <a:r>
              <a:rPr lang="en-US" smtClean="0">
                <a:sym typeface="Wingdings" pitchFamily="2" charset="2"/>
              </a:rPr>
              <a:t>NO</a:t>
            </a:r>
            <a:r>
              <a:rPr lang="en-US" baseline="-25000" smtClean="0">
                <a:sym typeface="Wingdings" pitchFamily="2" charset="2"/>
              </a:rPr>
              <a:t>2(g)</a:t>
            </a:r>
            <a:r>
              <a:rPr lang="en-US" smtClean="0">
                <a:sym typeface="Wingdings" pitchFamily="2" charset="2"/>
              </a:rPr>
              <a:t> + </a:t>
            </a:r>
            <a:r>
              <a:rPr lang="en-US" b="1" smtClean="0">
                <a:solidFill>
                  <a:schemeClr val="accent1"/>
                </a:solidFill>
                <a:sym typeface="Wingdings" pitchFamily="2" charset="2"/>
              </a:rPr>
              <a:t>2</a:t>
            </a:r>
            <a:r>
              <a:rPr lang="en-US" smtClean="0">
                <a:sym typeface="Wingdings" pitchFamily="2" charset="2"/>
              </a:rPr>
              <a:t>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p>
          <a:p>
            <a:endParaRPr lang="en-US" b="1"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Example 2</a:t>
            </a:r>
          </a:p>
        </p:txBody>
      </p:sp>
      <p:sp>
        <p:nvSpPr>
          <p:cNvPr id="3" name="Content Placeholder 2"/>
          <p:cNvSpPr>
            <a:spLocks noGrp="1"/>
          </p:cNvSpPr>
          <p:nvPr>
            <p:ph idx="1"/>
          </p:nvPr>
        </p:nvSpPr>
        <p:spPr/>
        <p:txBody>
          <a:bodyPr/>
          <a:lstStyle/>
          <a:p>
            <a:r>
              <a:rPr lang="en-US" smtClean="0"/>
              <a:t>Pb</a:t>
            </a:r>
            <a:r>
              <a:rPr lang="en-US" baseline="-25000" smtClean="0"/>
              <a:t>(s)</a:t>
            </a:r>
            <a:r>
              <a:rPr lang="en-US" smtClean="0"/>
              <a:t> + PbO</a:t>
            </a:r>
            <a:r>
              <a:rPr lang="en-US" baseline="-25000" smtClean="0"/>
              <a:t>2(aq)</a:t>
            </a:r>
            <a:r>
              <a:rPr lang="en-US" smtClean="0"/>
              <a:t>+ H</a:t>
            </a:r>
            <a:r>
              <a:rPr lang="en-US" baseline="-25000" smtClean="0"/>
              <a:t>2</a:t>
            </a:r>
            <a:r>
              <a:rPr lang="en-US" smtClean="0"/>
              <a:t>SO</a:t>
            </a:r>
            <a:r>
              <a:rPr lang="en-US" baseline="-25000" smtClean="0"/>
              <a:t>4(aq)</a:t>
            </a:r>
            <a:r>
              <a:rPr lang="en-US" smtClean="0"/>
              <a:t> </a:t>
            </a:r>
            <a:r>
              <a:rPr lang="en-US" smtClean="0">
                <a:sym typeface="Wingdings" pitchFamily="2" charset="2"/>
              </a:rPr>
              <a:t> PbSO</a:t>
            </a:r>
            <a:r>
              <a:rPr lang="en-US" baseline="-25000" smtClean="0">
                <a:sym typeface="Wingdings" pitchFamily="2" charset="2"/>
              </a:rPr>
              <a:t>4(s)</a:t>
            </a:r>
            <a:r>
              <a:rPr lang="en-US" smtClean="0">
                <a:sym typeface="Wingdings" pitchFamily="2" charset="2"/>
              </a:rPr>
              <a:t>+ 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p>
          <a:p>
            <a:r>
              <a:rPr lang="en-US" b="1" smtClean="0"/>
              <a:t>Step 1:  Assign oxidation numbers</a:t>
            </a:r>
          </a:p>
          <a:p>
            <a:r>
              <a:rPr lang="en-US" smtClean="0"/>
              <a:t>	PbO</a:t>
            </a:r>
            <a:r>
              <a:rPr lang="en-US" baseline="-25000" smtClean="0"/>
              <a:t>2(aq)</a:t>
            </a:r>
            <a:r>
              <a:rPr lang="en-US" smtClean="0"/>
              <a:t>+ H</a:t>
            </a:r>
            <a:r>
              <a:rPr lang="en-US" baseline="-25000" smtClean="0"/>
              <a:t>2</a:t>
            </a:r>
            <a:r>
              <a:rPr lang="en-US" smtClean="0"/>
              <a:t>SO</a:t>
            </a:r>
            <a:r>
              <a:rPr lang="en-US" baseline="-25000" smtClean="0"/>
              <a:t>4(aq)</a:t>
            </a:r>
            <a:r>
              <a:rPr lang="en-US" smtClean="0"/>
              <a:t> </a:t>
            </a:r>
            <a:r>
              <a:rPr lang="en-US" smtClean="0">
                <a:sym typeface="Wingdings" pitchFamily="2" charset="2"/>
              </a:rPr>
              <a:t> PbSO</a:t>
            </a:r>
            <a:r>
              <a:rPr lang="en-US" baseline="-25000" smtClean="0">
                <a:sym typeface="Wingdings" pitchFamily="2" charset="2"/>
              </a:rPr>
              <a:t>4(s)</a:t>
            </a:r>
            <a:r>
              <a:rPr lang="en-US" smtClean="0">
                <a:sym typeface="Wingdings" pitchFamily="2" charset="2"/>
              </a:rPr>
              <a:t>+ 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endParaRPr lang="en-US" sz="2000" smtClean="0"/>
          </a:p>
          <a:p>
            <a:r>
              <a:rPr lang="en-US" sz="2400" smtClean="0">
                <a:solidFill>
                  <a:schemeClr val="tx2"/>
                </a:solidFill>
              </a:rPr>
              <a:t>	+4 </a:t>
            </a:r>
            <a:r>
              <a:rPr lang="en-US" sz="2400" smtClean="0">
                <a:solidFill>
                  <a:schemeClr val="accent2"/>
                </a:solidFill>
              </a:rPr>
              <a:t>-2	</a:t>
            </a:r>
            <a:r>
              <a:rPr lang="en-US" sz="2400" smtClean="0">
                <a:solidFill>
                  <a:schemeClr val="tx2"/>
                </a:solidFill>
              </a:rPr>
              <a:t>+1 </a:t>
            </a:r>
            <a:r>
              <a:rPr lang="en-US" sz="2400" smtClean="0">
                <a:solidFill>
                  <a:schemeClr val="accent1"/>
                </a:solidFill>
              </a:rPr>
              <a:t>+6 </a:t>
            </a:r>
            <a:r>
              <a:rPr lang="en-US" sz="2400" smtClean="0">
                <a:solidFill>
                  <a:schemeClr val="accent2"/>
                </a:solidFill>
              </a:rPr>
              <a:t>-2 	</a:t>
            </a:r>
            <a:r>
              <a:rPr lang="en-US" sz="2400" smtClean="0">
                <a:solidFill>
                  <a:schemeClr val="tx2"/>
                </a:solidFill>
              </a:rPr>
              <a:t>+2 </a:t>
            </a:r>
            <a:r>
              <a:rPr lang="en-US" sz="2400" smtClean="0">
                <a:solidFill>
                  <a:schemeClr val="accent1"/>
                </a:solidFill>
              </a:rPr>
              <a:t>+6 </a:t>
            </a:r>
            <a:r>
              <a:rPr lang="en-US" sz="2400" smtClean="0">
                <a:solidFill>
                  <a:schemeClr val="accent2"/>
                </a:solidFill>
              </a:rPr>
              <a:t>-2 	</a:t>
            </a:r>
            <a:r>
              <a:rPr lang="en-US" sz="2400" smtClean="0">
                <a:solidFill>
                  <a:schemeClr val="tx2"/>
                </a:solidFill>
              </a:rPr>
              <a:t>+1 </a:t>
            </a:r>
            <a:r>
              <a:rPr lang="en-US" sz="2400" smtClean="0">
                <a:solidFill>
                  <a:schemeClr val="accent1"/>
                </a:solidFill>
              </a:rPr>
              <a:t> </a:t>
            </a:r>
            <a:r>
              <a:rPr lang="en-US" sz="2400" smtClean="0">
                <a:solidFill>
                  <a:schemeClr val="accent2"/>
                </a:solidFill>
              </a:rPr>
              <a:t>-2 </a:t>
            </a:r>
          </a:p>
          <a:p>
            <a:endParaRPr lang="en-US" sz="900" smtClean="0"/>
          </a:p>
          <a:p>
            <a:endParaRPr lang="en-US" sz="900" smtClean="0"/>
          </a:p>
          <a:p>
            <a:r>
              <a:rPr lang="en-US" b="1" smtClean="0"/>
              <a:t>Step 2:  Write the two half reactions</a:t>
            </a:r>
          </a:p>
          <a:p>
            <a:r>
              <a:rPr lang="en-US" smtClean="0"/>
              <a:t>			Pb</a:t>
            </a:r>
            <a:r>
              <a:rPr lang="en-US" baseline="30000" smtClean="0"/>
              <a:t>4+</a:t>
            </a:r>
            <a:r>
              <a:rPr lang="en-US" smtClean="0"/>
              <a:t> </a:t>
            </a:r>
            <a:r>
              <a:rPr lang="en-US" smtClean="0">
                <a:sym typeface="Wingdings" pitchFamily="2" charset="2"/>
              </a:rPr>
              <a:t>+ 2 e</a:t>
            </a:r>
            <a:r>
              <a:rPr lang="en-US" baseline="30000" smtClean="0">
                <a:sym typeface="Wingdings" pitchFamily="2" charset="2"/>
              </a:rPr>
              <a:t>- </a:t>
            </a:r>
            <a:r>
              <a:rPr lang="en-US" smtClean="0">
                <a:sym typeface="Wingdings" pitchFamily="2" charset="2"/>
              </a:rPr>
              <a:t> </a:t>
            </a:r>
            <a:r>
              <a:rPr lang="en-US" smtClean="0"/>
              <a:t>Pb</a:t>
            </a:r>
            <a:r>
              <a:rPr lang="en-US" baseline="30000" smtClean="0"/>
              <a:t>2+ 		</a:t>
            </a:r>
            <a:r>
              <a:rPr lang="en-US" smtClean="0">
                <a:sym typeface="Wingdings" pitchFamily="2" charset="2"/>
              </a:rPr>
              <a:t> (reduction)</a:t>
            </a:r>
            <a:endParaRPr lang="en-US" baseline="30000" smtClean="0">
              <a:sym typeface="Wingdings" pitchFamily="2" charset="2"/>
            </a:endParaRPr>
          </a:p>
          <a:p>
            <a:r>
              <a:rPr lang="en-US" smtClean="0"/>
              <a:t>			 Pb </a:t>
            </a:r>
            <a:r>
              <a:rPr lang="en-US" smtClean="0">
                <a:sym typeface="Wingdings" pitchFamily="2" charset="2"/>
              </a:rPr>
              <a:t> </a:t>
            </a:r>
            <a:r>
              <a:rPr lang="en-US" smtClean="0"/>
              <a:t>Pb</a:t>
            </a:r>
            <a:r>
              <a:rPr lang="en-US" baseline="30000" smtClean="0"/>
              <a:t>2+</a:t>
            </a:r>
            <a:r>
              <a:rPr lang="en-US" smtClean="0">
                <a:sym typeface="Wingdings" pitchFamily="2" charset="2"/>
              </a:rPr>
              <a:t> + 2 e</a:t>
            </a:r>
            <a:r>
              <a:rPr lang="en-US" baseline="30000" smtClean="0">
                <a:sym typeface="Wingdings" pitchFamily="2" charset="2"/>
              </a:rPr>
              <a:t>-		</a:t>
            </a:r>
            <a:r>
              <a:rPr lang="en-US" smtClean="0">
                <a:sym typeface="Wingdings" pitchFamily="2" charset="2"/>
              </a:rPr>
              <a:t> (oxidation)</a:t>
            </a:r>
            <a:endParaRPr lang="en-US" baseline="30000" smtClean="0"/>
          </a:p>
          <a:p>
            <a:endParaRPr lang="en-US" b="1"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Example 2 (continued)</a:t>
            </a:r>
          </a:p>
        </p:txBody>
      </p:sp>
      <p:sp>
        <p:nvSpPr>
          <p:cNvPr id="3" name="Content Placeholder 2"/>
          <p:cNvSpPr>
            <a:spLocks noGrp="1"/>
          </p:cNvSpPr>
          <p:nvPr>
            <p:ph idx="1"/>
          </p:nvPr>
        </p:nvSpPr>
        <p:spPr/>
        <p:txBody>
          <a:bodyPr/>
          <a:lstStyle/>
          <a:p>
            <a:r>
              <a:rPr lang="en-US" smtClean="0"/>
              <a:t>Pb</a:t>
            </a:r>
            <a:r>
              <a:rPr lang="en-US" baseline="-25000" smtClean="0"/>
              <a:t>(s)</a:t>
            </a:r>
            <a:r>
              <a:rPr lang="en-US" smtClean="0"/>
              <a:t> + PbO</a:t>
            </a:r>
            <a:r>
              <a:rPr lang="en-US" baseline="-25000" smtClean="0"/>
              <a:t>2(aq)</a:t>
            </a:r>
            <a:r>
              <a:rPr lang="en-US" smtClean="0"/>
              <a:t>+ H</a:t>
            </a:r>
            <a:r>
              <a:rPr lang="en-US" baseline="-25000" smtClean="0"/>
              <a:t>2</a:t>
            </a:r>
            <a:r>
              <a:rPr lang="en-US" smtClean="0"/>
              <a:t>SO</a:t>
            </a:r>
            <a:r>
              <a:rPr lang="en-US" baseline="-25000" smtClean="0"/>
              <a:t>4(aq)</a:t>
            </a:r>
            <a:r>
              <a:rPr lang="en-US" smtClean="0"/>
              <a:t> </a:t>
            </a:r>
            <a:r>
              <a:rPr lang="en-US" smtClean="0">
                <a:sym typeface="Wingdings" pitchFamily="2" charset="2"/>
              </a:rPr>
              <a:t> PbSO</a:t>
            </a:r>
            <a:r>
              <a:rPr lang="en-US" baseline="-25000" smtClean="0">
                <a:sym typeface="Wingdings" pitchFamily="2" charset="2"/>
              </a:rPr>
              <a:t>4(s)</a:t>
            </a:r>
            <a:r>
              <a:rPr lang="en-US" smtClean="0">
                <a:sym typeface="Wingdings" pitchFamily="2" charset="2"/>
              </a:rPr>
              <a:t>+ 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p>
          <a:p>
            <a:r>
              <a:rPr lang="en-US" b="1" smtClean="0"/>
              <a:t>Step 3:  Ensure number e</a:t>
            </a:r>
            <a:r>
              <a:rPr lang="en-US" b="1" baseline="30000" smtClean="0"/>
              <a:t>-</a:t>
            </a:r>
            <a:r>
              <a:rPr lang="en-US" b="1" smtClean="0"/>
              <a:t> lost = number e</a:t>
            </a:r>
            <a:r>
              <a:rPr lang="en-US" b="1" baseline="30000" smtClean="0"/>
              <a:t>-</a:t>
            </a:r>
            <a:r>
              <a:rPr lang="en-US" b="1" smtClean="0"/>
              <a:t> gained</a:t>
            </a:r>
          </a:p>
          <a:p>
            <a:r>
              <a:rPr lang="en-US" smtClean="0"/>
              <a:t>			Pb</a:t>
            </a:r>
            <a:r>
              <a:rPr lang="en-US" baseline="30000" smtClean="0"/>
              <a:t>4+</a:t>
            </a:r>
            <a:r>
              <a:rPr lang="en-US" smtClean="0"/>
              <a:t> </a:t>
            </a:r>
            <a:r>
              <a:rPr lang="en-US" smtClean="0">
                <a:sym typeface="Wingdings" pitchFamily="2" charset="2"/>
              </a:rPr>
              <a:t>+ 2 e</a:t>
            </a:r>
            <a:r>
              <a:rPr lang="en-US" baseline="30000" smtClean="0">
                <a:sym typeface="Wingdings" pitchFamily="2" charset="2"/>
              </a:rPr>
              <a:t>- </a:t>
            </a:r>
            <a:r>
              <a:rPr lang="en-US" smtClean="0">
                <a:sym typeface="Wingdings" pitchFamily="2" charset="2"/>
              </a:rPr>
              <a:t> </a:t>
            </a:r>
            <a:r>
              <a:rPr lang="en-US" smtClean="0"/>
              <a:t>Pb</a:t>
            </a:r>
            <a:r>
              <a:rPr lang="en-US" baseline="30000" smtClean="0"/>
              <a:t>2+		</a:t>
            </a:r>
            <a:r>
              <a:rPr lang="en-US" smtClean="0">
                <a:sym typeface="Wingdings" pitchFamily="2" charset="2"/>
              </a:rPr>
              <a:t> (reduction)</a:t>
            </a:r>
            <a:endParaRPr lang="en-US" baseline="30000" smtClean="0">
              <a:sym typeface="Wingdings" pitchFamily="2" charset="2"/>
            </a:endParaRPr>
          </a:p>
          <a:p>
            <a:r>
              <a:rPr lang="en-US" smtClean="0"/>
              <a:t>			 Pb </a:t>
            </a:r>
            <a:r>
              <a:rPr lang="en-US" smtClean="0">
                <a:sym typeface="Wingdings" pitchFamily="2" charset="2"/>
              </a:rPr>
              <a:t> </a:t>
            </a:r>
            <a:r>
              <a:rPr lang="en-US" smtClean="0"/>
              <a:t>Pb</a:t>
            </a:r>
            <a:r>
              <a:rPr lang="en-US" baseline="30000" smtClean="0"/>
              <a:t>2+</a:t>
            </a:r>
            <a:r>
              <a:rPr lang="en-US" smtClean="0">
                <a:sym typeface="Wingdings" pitchFamily="2" charset="2"/>
              </a:rPr>
              <a:t> + 2 e</a:t>
            </a:r>
            <a:r>
              <a:rPr lang="en-US" baseline="30000" smtClean="0">
                <a:sym typeface="Wingdings" pitchFamily="2" charset="2"/>
              </a:rPr>
              <a:t>-		</a:t>
            </a:r>
            <a:r>
              <a:rPr lang="en-US" smtClean="0">
                <a:sym typeface="Wingdings" pitchFamily="2" charset="2"/>
              </a:rPr>
              <a:t> (oxidation)</a:t>
            </a:r>
            <a:endParaRPr lang="en-US" baseline="30000" smtClean="0"/>
          </a:p>
          <a:p>
            <a:r>
              <a:rPr lang="en-US" b="1" smtClean="0"/>
              <a:t>Step 4:  Transfer coefficients back into equation</a:t>
            </a:r>
          </a:p>
          <a:p>
            <a:r>
              <a:rPr lang="en-US" smtClean="0"/>
              <a:t>There is a Pb</a:t>
            </a:r>
            <a:r>
              <a:rPr lang="en-US" baseline="30000" smtClean="0"/>
              <a:t>2+ </a:t>
            </a:r>
            <a:r>
              <a:rPr lang="en-US" smtClean="0"/>
              <a:t>in both half-reactions, so we need a </a:t>
            </a:r>
            <a:r>
              <a:rPr lang="en-US" b="1" smtClean="0">
                <a:solidFill>
                  <a:schemeClr val="accent1"/>
                </a:solidFill>
              </a:rPr>
              <a:t>2</a:t>
            </a:r>
            <a:r>
              <a:rPr lang="en-US" smtClean="0"/>
              <a:t>.</a:t>
            </a:r>
          </a:p>
          <a:p>
            <a:r>
              <a:rPr lang="en-US" smtClean="0"/>
              <a:t>	Pb</a:t>
            </a:r>
            <a:r>
              <a:rPr lang="en-US" baseline="-25000" smtClean="0"/>
              <a:t>(s)</a:t>
            </a:r>
            <a:r>
              <a:rPr lang="en-US" smtClean="0"/>
              <a:t> + PbO</a:t>
            </a:r>
            <a:r>
              <a:rPr lang="en-US" baseline="-25000" smtClean="0"/>
              <a:t>2(aq)</a:t>
            </a:r>
            <a:r>
              <a:rPr lang="en-US" smtClean="0"/>
              <a:t>+ H</a:t>
            </a:r>
            <a:r>
              <a:rPr lang="en-US" baseline="-25000" smtClean="0"/>
              <a:t>2</a:t>
            </a:r>
            <a:r>
              <a:rPr lang="en-US" smtClean="0"/>
              <a:t>SO</a:t>
            </a:r>
            <a:r>
              <a:rPr lang="en-US" baseline="-25000" smtClean="0"/>
              <a:t>4(aq)</a:t>
            </a:r>
            <a:r>
              <a:rPr lang="en-US" smtClean="0"/>
              <a:t> </a:t>
            </a:r>
            <a:r>
              <a:rPr lang="en-US" smtClean="0">
                <a:sym typeface="Wingdings" pitchFamily="2" charset="2"/>
              </a:rPr>
              <a:t> </a:t>
            </a:r>
            <a:r>
              <a:rPr lang="en-US" b="1" smtClean="0">
                <a:solidFill>
                  <a:schemeClr val="accent1"/>
                </a:solidFill>
                <a:sym typeface="Wingdings" pitchFamily="2" charset="2"/>
              </a:rPr>
              <a:t>2</a:t>
            </a:r>
            <a:r>
              <a:rPr lang="en-US" smtClean="0">
                <a:sym typeface="Wingdings" pitchFamily="2" charset="2"/>
              </a:rPr>
              <a:t>PbSO</a:t>
            </a:r>
            <a:r>
              <a:rPr lang="en-US" baseline="-25000" smtClean="0">
                <a:sym typeface="Wingdings" pitchFamily="2" charset="2"/>
              </a:rPr>
              <a:t>4(s)</a:t>
            </a:r>
            <a:r>
              <a:rPr lang="en-US" smtClean="0">
                <a:sym typeface="Wingdings" pitchFamily="2" charset="2"/>
              </a:rPr>
              <a:t>+ 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p>
          <a:p>
            <a:r>
              <a:rPr lang="en-US" b="1" smtClean="0"/>
              <a:t>Step 5:  Finish balancing the equation</a:t>
            </a:r>
          </a:p>
          <a:p>
            <a:r>
              <a:rPr lang="en-US" smtClean="0"/>
              <a:t>	Pb</a:t>
            </a:r>
            <a:r>
              <a:rPr lang="en-US" baseline="-25000" smtClean="0"/>
              <a:t>(s)</a:t>
            </a:r>
            <a:r>
              <a:rPr lang="en-US" smtClean="0"/>
              <a:t> + PbO</a:t>
            </a:r>
            <a:r>
              <a:rPr lang="en-US" baseline="-25000" smtClean="0"/>
              <a:t>2(aq)</a:t>
            </a:r>
            <a:r>
              <a:rPr lang="en-US" smtClean="0"/>
              <a:t>+ </a:t>
            </a:r>
            <a:r>
              <a:rPr lang="en-US" b="1" smtClean="0">
                <a:solidFill>
                  <a:schemeClr val="accent2"/>
                </a:solidFill>
              </a:rPr>
              <a:t>2</a:t>
            </a:r>
            <a:r>
              <a:rPr lang="en-US" smtClean="0"/>
              <a:t>H</a:t>
            </a:r>
            <a:r>
              <a:rPr lang="en-US" baseline="-25000" smtClean="0"/>
              <a:t>2</a:t>
            </a:r>
            <a:r>
              <a:rPr lang="en-US" smtClean="0"/>
              <a:t>SO</a:t>
            </a:r>
            <a:r>
              <a:rPr lang="en-US" baseline="-25000" smtClean="0"/>
              <a:t>4(aq)</a:t>
            </a:r>
            <a:r>
              <a:rPr lang="en-US" smtClean="0"/>
              <a:t> </a:t>
            </a:r>
            <a:r>
              <a:rPr lang="en-US" smtClean="0">
                <a:sym typeface="Wingdings" pitchFamily="2" charset="2"/>
              </a:rPr>
              <a:t> </a:t>
            </a:r>
            <a:r>
              <a:rPr lang="en-US" b="1" smtClean="0">
                <a:solidFill>
                  <a:schemeClr val="accent1"/>
                </a:solidFill>
                <a:sym typeface="Wingdings" pitchFamily="2" charset="2"/>
              </a:rPr>
              <a:t>2</a:t>
            </a:r>
            <a:r>
              <a:rPr lang="en-US" smtClean="0">
                <a:sym typeface="Wingdings" pitchFamily="2" charset="2"/>
              </a:rPr>
              <a:t>PbSO</a:t>
            </a:r>
            <a:r>
              <a:rPr lang="en-US" baseline="-25000" smtClean="0">
                <a:sym typeface="Wingdings" pitchFamily="2" charset="2"/>
              </a:rPr>
              <a:t>4(s)</a:t>
            </a:r>
            <a:r>
              <a:rPr lang="en-US" smtClean="0">
                <a:sym typeface="Wingdings" pitchFamily="2" charset="2"/>
              </a:rPr>
              <a:t>+ </a:t>
            </a:r>
            <a:r>
              <a:rPr lang="en-US" b="1" smtClean="0">
                <a:solidFill>
                  <a:schemeClr val="accent2"/>
                </a:solidFill>
              </a:rPr>
              <a:t>2</a:t>
            </a:r>
            <a:r>
              <a:rPr lang="en-US" smtClean="0">
                <a:sym typeface="Wingdings" pitchFamily="2" charset="2"/>
              </a:rPr>
              <a:t>H</a:t>
            </a:r>
            <a:r>
              <a:rPr lang="en-US" baseline="-25000" smtClean="0">
                <a:sym typeface="Wingdings" pitchFamily="2" charset="2"/>
              </a:rPr>
              <a:t>2</a:t>
            </a:r>
            <a:r>
              <a:rPr lang="en-US" smtClean="0">
                <a:sym typeface="Wingdings" pitchFamily="2" charset="2"/>
              </a:rPr>
              <a:t>O</a:t>
            </a:r>
            <a:r>
              <a:rPr lang="en-US" baseline="-25000" smtClean="0">
                <a:sym typeface="Wingdings" pitchFamily="2" charset="2"/>
              </a:rPr>
              <a:t>(l)</a:t>
            </a:r>
            <a:endParaRPr lang="en-US" b="1"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nodeType="after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What is the </a:t>
            </a:r>
            <a:r>
              <a:rPr lang="en-US" b="1" dirty="0" smtClean="0"/>
              <a:t>oxidation</a:t>
            </a:r>
            <a:r>
              <a:rPr lang="en-US" dirty="0" smtClean="0"/>
              <a:t> half reaction for the unbalanced reaction</a:t>
            </a:r>
          </a:p>
          <a:p>
            <a:pPr algn="ctr">
              <a:buFont typeface="Arial" charset="0"/>
              <a:buNone/>
              <a:defRPr/>
            </a:pPr>
            <a:r>
              <a:rPr lang="en-US" dirty="0" smtClean="0"/>
              <a:t>Ca</a:t>
            </a:r>
            <a:r>
              <a:rPr lang="en-US" baseline="-25000" dirty="0" smtClean="0"/>
              <a:t>(s)</a:t>
            </a:r>
            <a:r>
              <a:rPr lang="en-US" dirty="0" smtClean="0"/>
              <a:t> + O</a:t>
            </a:r>
            <a:r>
              <a:rPr lang="en-US" baseline="-25000" dirty="0" smtClean="0"/>
              <a:t>2(g)</a:t>
            </a:r>
            <a:r>
              <a:rPr lang="en-US" dirty="0" smtClean="0">
                <a:sym typeface="Symbol"/>
              </a:rPr>
              <a:t></a:t>
            </a:r>
            <a:r>
              <a:rPr lang="en-US" dirty="0" smtClean="0"/>
              <a:t> </a:t>
            </a:r>
            <a:r>
              <a:rPr lang="en-US" dirty="0" err="1" smtClean="0"/>
              <a:t>CaO</a:t>
            </a:r>
            <a:r>
              <a:rPr lang="en-US" baseline="-25000" dirty="0" smtClean="0"/>
              <a:t>(s)</a:t>
            </a:r>
            <a:endParaRPr lang="en-US" dirty="0" smtClean="0"/>
          </a:p>
          <a:p>
            <a:pPr marL="514350" indent="-514350">
              <a:buFont typeface="+mj-lt"/>
              <a:buAutoNum type="alphaLcPeriod"/>
              <a:defRPr/>
            </a:pPr>
            <a:r>
              <a:rPr lang="en-US" dirty="0" smtClean="0"/>
              <a:t> Ca</a:t>
            </a:r>
            <a:r>
              <a:rPr lang="en-US" baseline="30000" dirty="0" smtClean="0"/>
              <a:t>2+</a:t>
            </a:r>
            <a:r>
              <a:rPr lang="en-US" dirty="0" smtClean="0"/>
              <a:t> + 2e</a:t>
            </a:r>
            <a:r>
              <a:rPr lang="en-US" baseline="30000" dirty="0" smtClean="0"/>
              <a:t>-</a:t>
            </a:r>
            <a:r>
              <a:rPr lang="en-US" dirty="0" smtClean="0"/>
              <a:t> </a:t>
            </a:r>
            <a:r>
              <a:rPr lang="en-US" dirty="0" smtClean="0">
                <a:sym typeface="Wingdings" pitchFamily="2" charset="2"/>
              </a:rPr>
              <a:t> Ca</a:t>
            </a:r>
          </a:p>
          <a:p>
            <a:pPr marL="514350" indent="-514350">
              <a:buFont typeface="+mj-lt"/>
              <a:buAutoNum type="alphaLcPeriod"/>
              <a:defRPr/>
            </a:pPr>
            <a:r>
              <a:rPr lang="en-US" dirty="0" smtClean="0"/>
              <a:t>Ca</a:t>
            </a:r>
            <a:r>
              <a:rPr lang="en-US" baseline="30000" dirty="0" smtClean="0"/>
              <a:t>2+</a:t>
            </a:r>
            <a:r>
              <a:rPr lang="en-US" dirty="0" smtClean="0"/>
              <a:t> </a:t>
            </a:r>
            <a:r>
              <a:rPr lang="en-US" dirty="0" smtClean="0">
                <a:sym typeface="Wingdings" pitchFamily="2" charset="2"/>
              </a:rPr>
              <a:t> Ca </a:t>
            </a:r>
            <a:r>
              <a:rPr lang="en-US" dirty="0" smtClean="0"/>
              <a:t>+ 2e</a:t>
            </a:r>
            <a:r>
              <a:rPr lang="en-US" baseline="30000" dirty="0" smtClean="0"/>
              <a:t>-</a:t>
            </a:r>
            <a:r>
              <a:rPr lang="en-US" dirty="0" smtClean="0"/>
              <a:t> </a:t>
            </a:r>
            <a:endParaRPr lang="en-US" dirty="0" smtClean="0">
              <a:sym typeface="Wingdings" pitchFamily="2" charset="2"/>
            </a:endParaRPr>
          </a:p>
          <a:p>
            <a:pPr marL="514350" indent="-514350">
              <a:buFont typeface="+mj-lt"/>
              <a:buAutoNum type="alphaLcPeriod"/>
              <a:defRPr/>
            </a:pPr>
            <a:r>
              <a:rPr lang="en-US" dirty="0" smtClean="0">
                <a:sym typeface="Wingdings" pitchFamily="2" charset="2"/>
              </a:rPr>
              <a:t>Ca + </a:t>
            </a:r>
            <a:r>
              <a:rPr lang="en-US" dirty="0" smtClean="0"/>
              <a:t>2e</a:t>
            </a:r>
            <a:r>
              <a:rPr lang="en-US" baseline="30000" dirty="0" smtClean="0"/>
              <a:t>- </a:t>
            </a:r>
            <a:r>
              <a:rPr lang="en-US" dirty="0" smtClean="0">
                <a:sym typeface="Wingdings" pitchFamily="2" charset="2"/>
              </a:rPr>
              <a:t> </a:t>
            </a:r>
            <a:r>
              <a:rPr lang="en-US" dirty="0" smtClean="0"/>
              <a:t>Ca</a:t>
            </a:r>
            <a:r>
              <a:rPr lang="en-US" baseline="30000" dirty="0" smtClean="0"/>
              <a:t>2+</a:t>
            </a:r>
            <a:r>
              <a:rPr lang="en-US" dirty="0" smtClean="0"/>
              <a:t> </a:t>
            </a:r>
            <a:endParaRPr lang="en-US" dirty="0" smtClean="0">
              <a:sym typeface="Wingdings" pitchFamily="2" charset="2"/>
            </a:endParaRPr>
          </a:p>
          <a:p>
            <a:pPr marL="514350" indent="-514350">
              <a:buFont typeface="+mj-lt"/>
              <a:buAutoNum type="alphaLcPeriod"/>
              <a:defRPr/>
            </a:pPr>
            <a:r>
              <a:rPr lang="en-US" dirty="0" smtClean="0">
                <a:sym typeface="Wingdings" pitchFamily="2" charset="2"/>
              </a:rPr>
              <a:t> Ca  </a:t>
            </a:r>
            <a:r>
              <a:rPr lang="en-US" dirty="0" smtClean="0"/>
              <a:t>Ca</a:t>
            </a:r>
            <a:r>
              <a:rPr lang="en-US" baseline="30000" dirty="0" smtClean="0"/>
              <a:t>2+</a:t>
            </a:r>
            <a:r>
              <a:rPr lang="en-US" dirty="0" smtClean="0"/>
              <a:t> </a:t>
            </a:r>
            <a:r>
              <a:rPr lang="en-US" dirty="0" smtClean="0">
                <a:sym typeface="Wingdings" pitchFamily="2" charset="2"/>
              </a:rPr>
              <a:t>+ </a:t>
            </a:r>
            <a:r>
              <a:rPr lang="en-US" dirty="0" smtClean="0"/>
              <a:t>2e</a:t>
            </a:r>
            <a:r>
              <a:rPr lang="en-US" baseline="30000" dirty="0" smtClean="0"/>
              <a:t>- </a:t>
            </a: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5" end="5"/>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5" end="5"/>
                                            </p:txEl>
                                          </p:spTgt>
                                        </p:tgtEl>
                                        <p:attrNameLst>
                                          <p:attrName>style.fontStyle</p:attrName>
                                        </p:attrNameLst>
                                      </p:cBhvr>
                                      <p:to>
                                        <p:strVal val="normal"/>
                                      </p:to>
                                    </p:set>
                                    <p:set>
                                      <p:cBhvr override="childStyle">
                                        <p:cTn id="9" dur="indefinite"/>
                                        <p:tgtEl>
                                          <p:spTgt spid="3">
                                            <p:txEl>
                                              <p:pRg st="5" end="5"/>
                                            </p:txEl>
                                          </p:spTgt>
                                        </p:tgtEl>
                                        <p:attrNameLst>
                                          <p:attrName>style.fontWeight</p:attrName>
                                        </p:attrNameLst>
                                      </p:cBhvr>
                                      <p:to>
                                        <p:strVal val="bold"/>
                                      </p:to>
                                    </p:set>
                                    <p:set>
                                      <p:cBhvr override="childStyle">
                                        <p:cTn id="10" dur="indefinite"/>
                                        <p:tgtEl>
                                          <p:spTgt spid="3">
                                            <p:txEl>
                                              <p:pRg st="5" end="5"/>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What is the </a:t>
            </a:r>
            <a:r>
              <a:rPr lang="en-US" b="1" dirty="0" smtClean="0"/>
              <a:t>reduction</a:t>
            </a:r>
            <a:r>
              <a:rPr lang="en-US" dirty="0" smtClean="0"/>
              <a:t> half reaction for the unbalanced reaction</a:t>
            </a:r>
          </a:p>
          <a:p>
            <a:pPr algn="ctr">
              <a:buFont typeface="Arial" charset="0"/>
              <a:buNone/>
              <a:defRPr/>
            </a:pPr>
            <a:r>
              <a:rPr lang="en-US" dirty="0" smtClean="0"/>
              <a:t>Ca</a:t>
            </a:r>
            <a:r>
              <a:rPr lang="en-US" baseline="-25000" dirty="0" smtClean="0"/>
              <a:t>(s)</a:t>
            </a:r>
            <a:r>
              <a:rPr lang="en-US" dirty="0" smtClean="0"/>
              <a:t> + O</a:t>
            </a:r>
            <a:r>
              <a:rPr lang="en-US" baseline="-25000" dirty="0" smtClean="0"/>
              <a:t>2(g)</a:t>
            </a:r>
            <a:r>
              <a:rPr lang="en-US" dirty="0" smtClean="0">
                <a:sym typeface="Symbol"/>
              </a:rPr>
              <a:t></a:t>
            </a:r>
            <a:r>
              <a:rPr lang="en-US" dirty="0" smtClean="0"/>
              <a:t> </a:t>
            </a:r>
            <a:r>
              <a:rPr lang="en-US" dirty="0" err="1" smtClean="0"/>
              <a:t>CaO</a:t>
            </a:r>
            <a:r>
              <a:rPr lang="en-US" baseline="-25000" dirty="0" smtClean="0"/>
              <a:t>(s)</a:t>
            </a:r>
            <a:endParaRPr lang="en-US" dirty="0" smtClean="0"/>
          </a:p>
          <a:p>
            <a:pPr marL="514350" indent="-514350">
              <a:buFont typeface="+mj-lt"/>
              <a:buAutoNum type="alphaLcPeriod"/>
              <a:defRPr/>
            </a:pPr>
            <a:r>
              <a:rPr lang="en-US" dirty="0" smtClean="0"/>
              <a:t> 2O</a:t>
            </a:r>
            <a:r>
              <a:rPr lang="en-US" baseline="30000" dirty="0" smtClean="0"/>
              <a:t>2-</a:t>
            </a:r>
            <a:r>
              <a:rPr lang="en-US" dirty="0" smtClean="0"/>
              <a:t> + 4e</a:t>
            </a:r>
            <a:r>
              <a:rPr lang="en-US" baseline="30000" dirty="0" smtClean="0"/>
              <a:t>-</a:t>
            </a:r>
            <a:r>
              <a:rPr lang="en-US" dirty="0" smtClean="0"/>
              <a:t> </a:t>
            </a:r>
            <a:r>
              <a:rPr lang="en-US" dirty="0" smtClean="0">
                <a:sym typeface="Wingdings" pitchFamily="2" charset="2"/>
              </a:rPr>
              <a:t> O</a:t>
            </a:r>
            <a:r>
              <a:rPr lang="en-US" baseline="-25000" dirty="0" smtClean="0">
                <a:sym typeface="Wingdings" pitchFamily="2" charset="2"/>
              </a:rPr>
              <a:t>2</a:t>
            </a:r>
          </a:p>
          <a:p>
            <a:pPr marL="514350" indent="-514350">
              <a:buFont typeface="+mj-lt"/>
              <a:buAutoNum type="alphaLcPeriod"/>
              <a:defRPr/>
            </a:pPr>
            <a:r>
              <a:rPr lang="en-US" dirty="0" smtClean="0"/>
              <a:t>2O</a:t>
            </a:r>
            <a:r>
              <a:rPr lang="en-US" baseline="30000" dirty="0" smtClean="0"/>
              <a:t>2-</a:t>
            </a:r>
            <a:r>
              <a:rPr lang="en-US" dirty="0" smtClean="0"/>
              <a:t> </a:t>
            </a:r>
            <a:r>
              <a:rPr lang="en-US" dirty="0" smtClean="0">
                <a:sym typeface="Wingdings" pitchFamily="2" charset="2"/>
              </a:rPr>
              <a:t> O</a:t>
            </a:r>
            <a:r>
              <a:rPr lang="en-US" baseline="-25000" dirty="0" smtClean="0">
                <a:sym typeface="Wingdings" pitchFamily="2" charset="2"/>
              </a:rPr>
              <a:t>2</a:t>
            </a:r>
            <a:r>
              <a:rPr lang="en-US" dirty="0" smtClean="0">
                <a:sym typeface="Wingdings" pitchFamily="2" charset="2"/>
              </a:rPr>
              <a:t> </a:t>
            </a:r>
            <a:r>
              <a:rPr lang="en-US" dirty="0" smtClean="0"/>
              <a:t>+ 4e</a:t>
            </a:r>
            <a:r>
              <a:rPr lang="en-US" baseline="30000" dirty="0" smtClean="0"/>
              <a:t>-</a:t>
            </a:r>
            <a:r>
              <a:rPr lang="en-US" dirty="0" smtClean="0"/>
              <a:t> </a:t>
            </a:r>
            <a:endParaRPr lang="en-US" dirty="0" smtClean="0">
              <a:sym typeface="Wingdings" pitchFamily="2" charset="2"/>
            </a:endParaRPr>
          </a:p>
          <a:p>
            <a:pPr marL="514350" indent="-514350">
              <a:buFont typeface="+mj-lt"/>
              <a:buAutoNum type="alphaLcPeriod"/>
              <a:defRPr/>
            </a:pPr>
            <a:r>
              <a:rPr lang="en-US" dirty="0" smtClean="0">
                <a:sym typeface="Wingdings" pitchFamily="2" charset="2"/>
              </a:rPr>
              <a:t>O</a:t>
            </a:r>
            <a:r>
              <a:rPr lang="en-US" baseline="-25000" dirty="0" smtClean="0">
                <a:sym typeface="Wingdings" pitchFamily="2" charset="2"/>
              </a:rPr>
              <a:t>2 </a:t>
            </a:r>
            <a:r>
              <a:rPr lang="en-US" dirty="0" smtClean="0">
                <a:sym typeface="Wingdings" pitchFamily="2" charset="2"/>
              </a:rPr>
              <a:t>+ 4</a:t>
            </a:r>
            <a:r>
              <a:rPr lang="en-US" dirty="0" smtClean="0"/>
              <a:t>e</a:t>
            </a:r>
            <a:r>
              <a:rPr lang="en-US" baseline="30000" dirty="0" smtClean="0"/>
              <a:t>- </a:t>
            </a:r>
            <a:r>
              <a:rPr lang="en-US" dirty="0" smtClean="0">
                <a:sym typeface="Wingdings" pitchFamily="2" charset="2"/>
              </a:rPr>
              <a:t> 2O</a:t>
            </a:r>
            <a:r>
              <a:rPr lang="en-US" baseline="30000" dirty="0" smtClean="0"/>
              <a:t>2-</a:t>
            </a:r>
            <a:r>
              <a:rPr lang="en-US" dirty="0" smtClean="0"/>
              <a:t> </a:t>
            </a:r>
          </a:p>
          <a:p>
            <a:pPr marL="514350" indent="-514350">
              <a:buFont typeface="+mj-lt"/>
              <a:buAutoNum type="alphaLcPeriod"/>
              <a:defRPr/>
            </a:pPr>
            <a:r>
              <a:rPr lang="en-US" dirty="0" smtClean="0">
                <a:sym typeface="Wingdings" pitchFamily="2" charset="2"/>
              </a:rPr>
              <a:t>O</a:t>
            </a:r>
            <a:r>
              <a:rPr lang="en-US" baseline="-25000" dirty="0" smtClean="0">
                <a:sym typeface="Wingdings" pitchFamily="2" charset="2"/>
              </a:rPr>
              <a:t>2</a:t>
            </a:r>
            <a:r>
              <a:rPr lang="en-US" dirty="0" smtClean="0">
                <a:sym typeface="Wingdings" pitchFamily="2" charset="2"/>
              </a:rPr>
              <a:t>  2O</a:t>
            </a:r>
            <a:r>
              <a:rPr lang="en-US" baseline="30000" dirty="0" smtClean="0"/>
              <a:t>2-</a:t>
            </a:r>
            <a:r>
              <a:rPr lang="en-US" dirty="0" smtClean="0"/>
              <a:t> </a:t>
            </a:r>
            <a:r>
              <a:rPr lang="en-US" dirty="0" smtClean="0">
                <a:sym typeface="Wingdings" pitchFamily="2" charset="2"/>
              </a:rPr>
              <a:t>+ 4</a:t>
            </a:r>
            <a:r>
              <a:rPr lang="en-US" dirty="0" smtClean="0"/>
              <a:t>e</a:t>
            </a:r>
            <a:r>
              <a:rPr lang="en-US" baseline="30000" dirty="0" smtClean="0"/>
              <a:t>- </a:t>
            </a:r>
            <a:endParaRPr lang="en-US" dirty="0" smtClean="0">
              <a:sym typeface="Wingdings" pitchFamily="2" charset="2"/>
            </a:endParaRPr>
          </a:p>
          <a:p>
            <a:pPr marL="514350" indent="-514350">
              <a:buFont typeface="+mj-lt"/>
              <a:buAutoNum type="alphaLcPeriod"/>
              <a:defRPr/>
            </a:pPr>
            <a:endParaRPr lang="en-US" dirty="0" smtClean="0">
              <a:sym typeface="Wingdings" pitchFamily="2" charset="2"/>
            </a:endParaRP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4" end="4"/>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4" end="4"/>
                                            </p:txEl>
                                          </p:spTgt>
                                        </p:tgtEl>
                                        <p:attrNameLst>
                                          <p:attrName>style.fontStyle</p:attrName>
                                        </p:attrNameLst>
                                      </p:cBhvr>
                                      <p:to>
                                        <p:strVal val="normal"/>
                                      </p:to>
                                    </p:set>
                                    <p:set>
                                      <p:cBhvr override="childStyle">
                                        <p:cTn id="9" dur="indefinite"/>
                                        <p:tgtEl>
                                          <p:spTgt spid="3">
                                            <p:txEl>
                                              <p:pRg st="4" end="4"/>
                                            </p:txEl>
                                          </p:spTgt>
                                        </p:tgtEl>
                                        <p:attrNameLst>
                                          <p:attrName>style.fontWeight</p:attrName>
                                        </p:attrNameLst>
                                      </p:cBhvr>
                                      <p:to>
                                        <p:strVal val="bold"/>
                                      </p:to>
                                    </p:set>
                                    <p:set>
                                      <p:cBhvr override="childStyle">
                                        <p:cTn id="10" dur="indefinite"/>
                                        <p:tgtEl>
                                          <p:spTgt spid="3">
                                            <p:txEl>
                                              <p:pRg st="4" end="4"/>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How many electrons are transferred in the reaction</a:t>
            </a:r>
          </a:p>
          <a:p>
            <a:pPr algn="ctr">
              <a:buFont typeface="Arial" charset="0"/>
              <a:buNone/>
              <a:defRPr/>
            </a:pPr>
            <a:r>
              <a:rPr lang="en-US" dirty="0" smtClean="0"/>
              <a:t>  2 Ca</a:t>
            </a:r>
            <a:r>
              <a:rPr lang="en-US" baseline="-25000" dirty="0" smtClean="0"/>
              <a:t>(s)</a:t>
            </a:r>
            <a:r>
              <a:rPr lang="en-US" dirty="0" smtClean="0"/>
              <a:t> + O</a:t>
            </a:r>
            <a:r>
              <a:rPr lang="en-US" baseline="-25000" dirty="0" smtClean="0"/>
              <a:t>2(g)</a:t>
            </a:r>
            <a:r>
              <a:rPr lang="en-US" dirty="0" smtClean="0">
                <a:sym typeface="Symbol"/>
              </a:rPr>
              <a:t></a:t>
            </a:r>
            <a:r>
              <a:rPr lang="en-US" dirty="0" smtClean="0"/>
              <a:t> 2 </a:t>
            </a:r>
            <a:r>
              <a:rPr lang="en-US" dirty="0" err="1" smtClean="0"/>
              <a:t>CaO</a:t>
            </a:r>
            <a:r>
              <a:rPr lang="en-US" baseline="-25000" dirty="0" smtClean="0"/>
              <a:t>(s)</a:t>
            </a:r>
            <a:endParaRPr lang="en-US" dirty="0" smtClean="0"/>
          </a:p>
          <a:p>
            <a:pPr marL="514350" indent="-514350">
              <a:buFont typeface="+mj-lt"/>
              <a:buAutoNum type="alphaLcPeriod"/>
              <a:defRPr/>
            </a:pPr>
            <a:r>
              <a:rPr lang="en-US" dirty="0" smtClean="0"/>
              <a:t>1</a:t>
            </a:r>
          </a:p>
          <a:p>
            <a:pPr marL="514350" indent="-514350">
              <a:buFont typeface="+mj-lt"/>
              <a:buAutoNum type="alphaLcPeriod"/>
              <a:defRPr/>
            </a:pPr>
            <a:r>
              <a:rPr lang="en-US" dirty="0" smtClean="0"/>
              <a:t>2</a:t>
            </a:r>
          </a:p>
          <a:p>
            <a:pPr marL="514350" indent="-514350">
              <a:buFont typeface="+mj-lt"/>
              <a:buAutoNum type="alphaLcPeriod"/>
              <a:defRPr/>
            </a:pPr>
            <a:r>
              <a:rPr lang="en-US" dirty="0" smtClean="0"/>
              <a:t>3</a:t>
            </a:r>
          </a:p>
          <a:p>
            <a:pPr marL="514350" indent="-514350">
              <a:buFont typeface="+mj-lt"/>
              <a:buAutoNum type="alphaLcPeriod"/>
              <a:defRPr/>
            </a:pPr>
            <a:r>
              <a:rPr lang="en-US" dirty="0" smtClean="0"/>
              <a:t>4</a:t>
            </a:r>
          </a:p>
          <a:p>
            <a:pPr marL="514350" indent="-514350">
              <a:buFont typeface="+mj-lt"/>
              <a:buAutoNum type="alphaLcPeriod"/>
              <a:defRPr/>
            </a:pPr>
            <a:r>
              <a:rPr lang="en-US" dirty="0" smtClean="0"/>
              <a:t>5</a:t>
            </a: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5" end="5"/>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5" end="5"/>
                                            </p:txEl>
                                          </p:spTgt>
                                        </p:tgtEl>
                                        <p:attrNameLst>
                                          <p:attrName>style.fontStyle</p:attrName>
                                        </p:attrNameLst>
                                      </p:cBhvr>
                                      <p:to>
                                        <p:strVal val="normal"/>
                                      </p:to>
                                    </p:set>
                                    <p:set>
                                      <p:cBhvr override="childStyle">
                                        <p:cTn id="9" dur="indefinite"/>
                                        <p:tgtEl>
                                          <p:spTgt spid="3">
                                            <p:txEl>
                                              <p:pRg st="5" end="5"/>
                                            </p:txEl>
                                          </p:spTgt>
                                        </p:tgtEl>
                                        <p:attrNameLst>
                                          <p:attrName>style.fontWeight</p:attrName>
                                        </p:attrNameLst>
                                      </p:cBhvr>
                                      <p:to>
                                        <p:strVal val="bold"/>
                                      </p:to>
                                    </p:set>
                                    <p:set>
                                      <p:cBhvr override="childStyle">
                                        <p:cTn id="10" dur="indefinite"/>
                                        <p:tgtEl>
                                          <p:spTgt spid="3">
                                            <p:txEl>
                                              <p:pRg st="5" end="5"/>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Balancing Ionic Redox Equations</a:t>
            </a:r>
          </a:p>
        </p:txBody>
      </p:sp>
      <p:sp>
        <p:nvSpPr>
          <p:cNvPr id="3" name="Content Placeholder 2"/>
          <p:cNvSpPr>
            <a:spLocks noGrp="1"/>
          </p:cNvSpPr>
          <p:nvPr>
            <p:ph idx="1"/>
          </p:nvPr>
        </p:nvSpPr>
        <p:spPr>
          <a:xfrm>
            <a:off x="457200" y="1600200"/>
            <a:ext cx="8382000" cy="4525963"/>
          </a:xfrm>
        </p:spPr>
        <p:txBody>
          <a:bodyPr/>
          <a:lstStyle/>
          <a:p>
            <a:pPr>
              <a:buFont typeface="Arial" charset="0"/>
              <a:buNone/>
              <a:defRPr/>
            </a:pPr>
            <a:r>
              <a:rPr lang="en-US" b="1" dirty="0" smtClean="0"/>
              <a:t>Ion-Electron Strategy for Balancing </a:t>
            </a:r>
            <a:r>
              <a:rPr lang="en-US" b="1" dirty="0" err="1" smtClean="0"/>
              <a:t>Redox</a:t>
            </a:r>
            <a:r>
              <a:rPr lang="en-US" b="1" dirty="0" smtClean="0"/>
              <a:t> Equations</a:t>
            </a:r>
          </a:p>
          <a:p>
            <a:pPr marL="514350" indent="-514350">
              <a:buFont typeface="+mj-lt"/>
              <a:buAutoNum type="arabicPeriod"/>
              <a:defRPr/>
            </a:pPr>
            <a:r>
              <a:rPr lang="en-US" dirty="0" smtClean="0"/>
              <a:t>Write the two half-reactions that contain the elements being oxidized and reduced. Use entire molecule or ion.</a:t>
            </a:r>
          </a:p>
          <a:p>
            <a:pPr marL="514350" indent="-514350">
              <a:buFont typeface="+mj-lt"/>
              <a:buAutoNum type="arabicPeriod"/>
              <a:defRPr/>
            </a:pPr>
            <a:r>
              <a:rPr lang="en-US" dirty="0" smtClean="0"/>
              <a:t>Balance elements other than oxygen and hydrogen.</a:t>
            </a:r>
          </a:p>
          <a:p>
            <a:pPr marL="514350" indent="-514350">
              <a:buFont typeface="+mj-lt"/>
              <a:buAutoNum type="arabicPeriod" startAt="3"/>
              <a:defRPr/>
            </a:pPr>
            <a:r>
              <a:rPr lang="en-US" dirty="0" smtClean="0"/>
              <a:t>Balance hydrogen and oxygen.</a:t>
            </a:r>
          </a:p>
          <a:p>
            <a:pPr marL="514350" indent="-514350">
              <a:buFont typeface="Arial" charset="0"/>
              <a:buNone/>
              <a:defRPr/>
            </a:pPr>
            <a:r>
              <a:rPr lang="en-US" b="1" dirty="0" smtClean="0">
                <a:solidFill>
                  <a:schemeClr val="tx2"/>
                </a:solidFill>
              </a:rPr>
              <a:t>	Acidic Solutions</a:t>
            </a:r>
            <a:endParaRPr lang="en-US" dirty="0" smtClean="0">
              <a:solidFill>
                <a:schemeClr val="tx2"/>
              </a:solidFill>
            </a:endParaRPr>
          </a:p>
          <a:p>
            <a:pPr marL="514350" indent="-514350">
              <a:buFont typeface="Arial" charset="0"/>
              <a:buNone/>
              <a:defRPr/>
            </a:pPr>
            <a:r>
              <a:rPr lang="en-US" b="1" dirty="0" smtClean="0"/>
              <a:t>	</a:t>
            </a:r>
            <a:r>
              <a:rPr lang="en-US" dirty="0" smtClean="0"/>
              <a:t>a. Add H</a:t>
            </a:r>
            <a:r>
              <a:rPr lang="en-US" baseline="-25000" dirty="0" smtClean="0"/>
              <a:t>2</a:t>
            </a:r>
            <a:r>
              <a:rPr lang="en-US" dirty="0" smtClean="0"/>
              <a:t>O to balance oxygen.</a:t>
            </a:r>
          </a:p>
          <a:p>
            <a:pPr marL="514350" indent="-514350">
              <a:buFont typeface="Arial" charset="0"/>
              <a:buNone/>
              <a:defRPr/>
            </a:pPr>
            <a:r>
              <a:rPr lang="en-US" b="1" dirty="0" smtClean="0"/>
              <a:t>	</a:t>
            </a:r>
            <a:r>
              <a:rPr lang="en-US" dirty="0" smtClean="0"/>
              <a:t>b. Add H</a:t>
            </a:r>
            <a:r>
              <a:rPr lang="en-US" baseline="30000" dirty="0" smtClean="0"/>
              <a:t>+</a:t>
            </a:r>
            <a:r>
              <a:rPr lang="en-US" dirty="0" smtClean="0"/>
              <a:t> to balance hydrogen.</a:t>
            </a:r>
          </a:p>
          <a:p>
            <a:pPr marL="514350" indent="-514350">
              <a:buFont typeface="+mj-lt"/>
              <a:buAutoNum type="arabicPeriod"/>
              <a:defRPr/>
            </a:pP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Ionic Redox Equations (continued)</a:t>
            </a:r>
          </a:p>
        </p:txBody>
      </p:sp>
      <p:sp>
        <p:nvSpPr>
          <p:cNvPr id="3" name="Content Placeholder 2"/>
          <p:cNvSpPr>
            <a:spLocks noGrp="1"/>
          </p:cNvSpPr>
          <p:nvPr>
            <p:ph idx="1"/>
          </p:nvPr>
        </p:nvSpPr>
        <p:spPr/>
        <p:txBody>
          <a:bodyPr/>
          <a:lstStyle/>
          <a:p>
            <a:pPr marL="514350" indent="-514350">
              <a:buFont typeface="+mj-lt"/>
              <a:buAutoNum type="arabicPeriod" startAt="3"/>
              <a:defRPr/>
            </a:pPr>
            <a:r>
              <a:rPr lang="en-US" dirty="0" smtClean="0"/>
              <a:t>Balance hydrogen and oxygen (continued).</a:t>
            </a:r>
          </a:p>
          <a:p>
            <a:pPr marL="514350" indent="-514350">
              <a:buFont typeface="Arial" charset="0"/>
              <a:buNone/>
              <a:defRPr/>
            </a:pPr>
            <a:r>
              <a:rPr lang="en-US" b="1" dirty="0" smtClean="0">
                <a:solidFill>
                  <a:schemeClr val="tx2"/>
                </a:solidFill>
              </a:rPr>
              <a:t>	Basic Solutions</a:t>
            </a:r>
            <a:endParaRPr lang="en-US" dirty="0" smtClean="0">
              <a:solidFill>
                <a:schemeClr val="tx2"/>
              </a:solidFill>
            </a:endParaRPr>
          </a:p>
          <a:p>
            <a:pPr marL="1016000" indent="-514350">
              <a:buFont typeface="+mj-lt"/>
              <a:buAutoNum type="alphaLcPeriod"/>
              <a:defRPr/>
            </a:pPr>
            <a:r>
              <a:rPr lang="en-US" dirty="0" smtClean="0"/>
              <a:t>Balance as if in </a:t>
            </a:r>
            <a:r>
              <a:rPr lang="en-US" dirty="0" err="1" smtClean="0"/>
              <a:t>acid.Then</a:t>
            </a:r>
            <a:r>
              <a:rPr lang="en-US" dirty="0" smtClean="0"/>
              <a:t> add as many OH</a:t>
            </a:r>
            <a:r>
              <a:rPr lang="en-US" baseline="30000" dirty="0" smtClean="0"/>
              <a:t>-</a:t>
            </a:r>
            <a:r>
              <a:rPr lang="en-US" dirty="0" smtClean="0"/>
              <a:t> ions to each side of the equation as there are H</a:t>
            </a:r>
            <a:r>
              <a:rPr lang="en-US" baseline="30000" dirty="0" smtClean="0"/>
              <a:t>+ </a:t>
            </a:r>
            <a:r>
              <a:rPr lang="en-US" dirty="0" smtClean="0"/>
              <a:t>ions in the equation.</a:t>
            </a:r>
          </a:p>
          <a:p>
            <a:pPr marL="1016000" indent="-514350">
              <a:buFont typeface="+mj-lt"/>
              <a:buAutoNum type="alphaLcPeriod"/>
              <a:defRPr/>
            </a:pPr>
            <a:r>
              <a:rPr lang="en-US" dirty="0" smtClean="0"/>
              <a:t>Combine OH</a:t>
            </a:r>
            <a:r>
              <a:rPr lang="en-US" baseline="30000" dirty="0" smtClean="0"/>
              <a:t>-</a:t>
            </a:r>
            <a:r>
              <a:rPr lang="en-US" dirty="0" smtClean="0"/>
              <a:t> with H</a:t>
            </a:r>
            <a:r>
              <a:rPr lang="en-US" baseline="30000" dirty="0" smtClean="0"/>
              <a:t>+</a:t>
            </a:r>
            <a:r>
              <a:rPr lang="en-US" dirty="0" smtClean="0"/>
              <a:t> to form H</a:t>
            </a:r>
            <a:r>
              <a:rPr lang="en-US" baseline="-25000" dirty="0" smtClean="0"/>
              <a:t>2</a:t>
            </a:r>
            <a:r>
              <a:rPr lang="en-US" dirty="0" smtClean="0"/>
              <a:t>O.</a:t>
            </a:r>
          </a:p>
          <a:p>
            <a:pPr marL="1016000" indent="-514350">
              <a:buFont typeface="+mj-lt"/>
              <a:buAutoNum type="alphaLcPeriod"/>
              <a:defRPr/>
            </a:pPr>
            <a:r>
              <a:rPr lang="en-US" dirty="0" smtClean="0"/>
              <a:t>Rewrite the equation, canceling equal numbers of water molecules that appear on opposite side of the equation.</a:t>
            </a:r>
          </a:p>
          <a:p>
            <a:pPr marL="514350" indent="-514350">
              <a:buFont typeface="Arial" charset="0"/>
              <a:buNone/>
              <a:defRPr/>
            </a:pPr>
            <a:r>
              <a:rPr lang="en-US" dirty="0" smtClean="0"/>
              <a:t>	</a:t>
            </a:r>
          </a:p>
          <a:p>
            <a:pPr marL="514350" indent="-514350">
              <a:buFont typeface="Arial" charset="0"/>
              <a:buNone/>
              <a:defRPr/>
            </a:pP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Ionic Redox Equations (continued)</a:t>
            </a:r>
          </a:p>
        </p:txBody>
      </p:sp>
      <p:sp>
        <p:nvSpPr>
          <p:cNvPr id="41987" name="Content Placeholder 2"/>
          <p:cNvSpPr>
            <a:spLocks noGrp="1"/>
          </p:cNvSpPr>
          <p:nvPr>
            <p:ph idx="1"/>
          </p:nvPr>
        </p:nvSpPr>
        <p:spPr/>
        <p:txBody>
          <a:bodyPr/>
          <a:lstStyle/>
          <a:p>
            <a:pPr marL="514350" indent="-514350">
              <a:buFont typeface="Arial" pitchFamily="34" charset="0"/>
              <a:buAutoNum type="arabicPeriod" startAt="4"/>
            </a:pPr>
            <a:r>
              <a:rPr lang="en-US" smtClean="0"/>
              <a:t>Add electrons (e</a:t>
            </a:r>
            <a:r>
              <a:rPr lang="en-US" baseline="30000" smtClean="0"/>
              <a:t>-</a:t>
            </a:r>
            <a:r>
              <a:rPr lang="en-US" smtClean="0"/>
              <a:t>) to each half-reaction to bring them into electrical balance.</a:t>
            </a:r>
          </a:p>
          <a:p>
            <a:pPr marL="514350" indent="-514350">
              <a:buFont typeface="Arial" pitchFamily="34" charset="0"/>
              <a:buAutoNum type="arabicPeriod" startAt="4"/>
            </a:pPr>
            <a:r>
              <a:rPr lang="en-US" smtClean="0"/>
              <a:t>Since the loss and gain of electrons must be equal, multiply each half-reaction by the appropriate number to make the number of electrons the same in each half-reaction.</a:t>
            </a:r>
          </a:p>
          <a:p>
            <a:pPr marL="514350" indent="-514350">
              <a:buFont typeface="Arial" pitchFamily="34" charset="0"/>
              <a:buAutoNum type="arabicPeriod" startAt="4"/>
            </a:pPr>
            <a:r>
              <a:rPr lang="en-US" smtClean="0"/>
              <a:t>Add the two half-reactions together, canceling electrons and any other identical substances that appear on opposite sides of the equation.</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Oxidation Number</a:t>
            </a:r>
          </a:p>
        </p:txBody>
      </p:sp>
      <p:sp>
        <p:nvSpPr>
          <p:cNvPr id="3" name="Content Placeholder 2"/>
          <p:cNvSpPr>
            <a:spLocks noGrp="1"/>
          </p:cNvSpPr>
          <p:nvPr>
            <p:ph idx="1"/>
          </p:nvPr>
        </p:nvSpPr>
        <p:spPr/>
        <p:txBody>
          <a:bodyPr/>
          <a:lstStyle/>
          <a:p>
            <a:r>
              <a:rPr lang="en-US" smtClean="0"/>
              <a:t>The </a:t>
            </a:r>
            <a:r>
              <a:rPr lang="en-US" b="1" smtClean="0"/>
              <a:t>oxidation number</a:t>
            </a:r>
            <a:r>
              <a:rPr lang="en-US" smtClean="0"/>
              <a:t> (oxidation state) is an integer assigned to each element in a particle that allows us to keep track of electrons associated with each atom.</a:t>
            </a:r>
          </a:p>
          <a:p>
            <a:pPr>
              <a:buFont typeface="Arial" pitchFamily="34" charset="0"/>
              <a:buChar char="•"/>
            </a:pPr>
            <a:r>
              <a:rPr lang="en-US" smtClean="0"/>
              <a:t>An oxidation number of 0 means the atom has the same number of electrons assigned to it as there are in the free neutral atom.  (Elements are 0.)</a:t>
            </a:r>
          </a:p>
          <a:p>
            <a:pPr>
              <a:buFont typeface="Arial" pitchFamily="34" charset="0"/>
              <a:buChar char="•"/>
            </a:pPr>
            <a:r>
              <a:rPr lang="en-US" smtClean="0"/>
              <a:t>A positive oxidation number means the atom has fewer electrons assigned to it than in the neutral atom.</a:t>
            </a:r>
          </a:p>
          <a:p>
            <a:pPr>
              <a:buFont typeface="Arial" pitchFamily="34" charset="0"/>
              <a:buChar char="•"/>
            </a:pPr>
            <a:r>
              <a:rPr lang="en-US" smtClean="0"/>
              <a:t>A negative oxidation number means the atoms has more electrons assigned to it than in the neutral atom.</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Example 1 (in acid)</a:t>
            </a:r>
          </a:p>
        </p:txBody>
      </p:sp>
      <p:sp>
        <p:nvSpPr>
          <p:cNvPr id="3" name="Content Placeholder 2"/>
          <p:cNvSpPr>
            <a:spLocks noGrp="1"/>
          </p:cNvSpPr>
          <p:nvPr>
            <p:ph idx="1"/>
          </p:nvPr>
        </p:nvSpPr>
        <p:spPr/>
        <p:txBody>
          <a:bodyPr/>
          <a:lstStyle/>
          <a:p>
            <a:pPr algn="ctr">
              <a:buFont typeface="Arial" charset="0"/>
              <a:buNone/>
              <a:defRPr/>
            </a:pPr>
            <a:r>
              <a:rPr lang="en-US" b="1" dirty="0" smtClean="0"/>
              <a:t>Sn</a:t>
            </a:r>
            <a:r>
              <a:rPr lang="en-US" b="1" baseline="30000" dirty="0" smtClean="0"/>
              <a:t>2+</a:t>
            </a:r>
            <a:r>
              <a:rPr lang="en-US" b="1" baseline="-25000" dirty="0" smtClean="0"/>
              <a:t>(</a:t>
            </a:r>
            <a:r>
              <a:rPr lang="en-US" b="1" baseline="-25000" dirty="0" err="1" smtClean="0"/>
              <a:t>aq</a:t>
            </a:r>
            <a:r>
              <a:rPr lang="en-US" b="1" baseline="-25000" dirty="0" smtClean="0"/>
              <a:t>)</a:t>
            </a:r>
            <a:r>
              <a:rPr lang="en-US" b="1" baseline="30000" dirty="0" smtClean="0"/>
              <a:t> </a:t>
            </a:r>
            <a:r>
              <a:rPr lang="en-US" b="1" dirty="0" smtClean="0"/>
              <a:t>+    IO</a:t>
            </a:r>
            <a:r>
              <a:rPr lang="en-US" b="1" baseline="-25000" dirty="0" smtClean="0"/>
              <a:t>4</a:t>
            </a:r>
            <a:r>
              <a:rPr lang="en-US" b="1" baseline="30000" dirty="0" smtClean="0"/>
              <a:t>-</a:t>
            </a:r>
            <a:r>
              <a:rPr lang="en-US" b="1" baseline="-25000" dirty="0" smtClean="0"/>
              <a:t>(</a:t>
            </a:r>
            <a:r>
              <a:rPr lang="en-US" b="1" baseline="-25000" dirty="0" err="1" smtClean="0"/>
              <a:t>aq</a:t>
            </a:r>
            <a:r>
              <a:rPr lang="en-US" b="1" baseline="-25000" dirty="0" smtClean="0"/>
              <a:t>)</a:t>
            </a:r>
            <a:r>
              <a:rPr lang="en-US" b="1" dirty="0" smtClean="0"/>
              <a:t>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r>
              <a:rPr lang="en-US" b="1" dirty="0" smtClean="0">
                <a:sym typeface="WP MathA" pitchFamily="2" charset="2"/>
              </a:rPr>
              <a:t> +    I</a:t>
            </a:r>
            <a:r>
              <a:rPr lang="en-US" b="1" baseline="30000" dirty="0" smtClean="0">
                <a:sym typeface="WP MathA" pitchFamily="2" charset="2"/>
              </a:rPr>
              <a:t>-</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endParaRPr lang="en-US" b="1" dirty="0" smtClean="0"/>
          </a:p>
          <a:p>
            <a:pPr marL="514350" indent="-514350">
              <a:buFont typeface="+mj-lt"/>
              <a:buAutoNum type="arabicPeriod"/>
              <a:defRPr/>
            </a:pPr>
            <a:r>
              <a:rPr lang="en-US" dirty="0" smtClean="0"/>
              <a:t>Write the two half-reactions</a:t>
            </a:r>
          </a:p>
          <a:p>
            <a:pPr marL="514350" indent="-514350">
              <a:buFont typeface="+mj-lt"/>
              <a:buAutoNum type="arabicPeriod"/>
              <a:defRPr/>
            </a:pPr>
            <a:r>
              <a:rPr lang="en-US" dirty="0" smtClean="0"/>
              <a:t>Balance elements other than oxygen and hydrogen.</a:t>
            </a:r>
          </a:p>
          <a:p>
            <a:pPr marL="514350" indent="-514350">
              <a:buFont typeface="+mj-lt"/>
              <a:buAutoNum type="arabicPeriod"/>
              <a:defRPr/>
            </a:pPr>
            <a:endParaRPr lang="en-US" dirty="0" smtClean="0"/>
          </a:p>
          <a:p>
            <a:pPr marL="514350" indent="-514350">
              <a:buFont typeface="Arial" charset="0"/>
              <a:buNone/>
              <a:defRPr/>
            </a:pPr>
            <a:r>
              <a:rPr lang="en-US" dirty="0" smtClean="0"/>
              <a:t>oxidation: 	</a:t>
            </a:r>
            <a:r>
              <a:rPr lang="en-US" b="1" dirty="0" smtClean="0"/>
              <a:t>Sn</a:t>
            </a:r>
            <a:r>
              <a:rPr lang="en-US" b="1" baseline="30000" dirty="0" smtClean="0"/>
              <a:t>2+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endParaRPr lang="en-US" dirty="0" smtClean="0"/>
          </a:p>
          <a:p>
            <a:pPr marL="514350" indent="-514350">
              <a:buFont typeface="Arial" charset="0"/>
              <a:buNone/>
              <a:defRPr/>
            </a:pPr>
            <a:r>
              <a:rPr lang="en-US" dirty="0" smtClean="0"/>
              <a:t>reduction: 	</a:t>
            </a:r>
            <a:r>
              <a:rPr lang="en-US" b="1" dirty="0" smtClean="0"/>
              <a:t>IO</a:t>
            </a:r>
            <a:r>
              <a:rPr lang="en-US" b="1" baseline="-25000" dirty="0" smtClean="0"/>
              <a:t>4</a:t>
            </a:r>
            <a:r>
              <a:rPr lang="en-US" b="1" baseline="30000" dirty="0" smtClean="0"/>
              <a:t>-</a:t>
            </a:r>
            <a:r>
              <a:rPr lang="en-US" b="1" dirty="0" smtClean="0"/>
              <a:t> </a:t>
            </a:r>
            <a:r>
              <a:rPr lang="en-US" b="1" dirty="0" smtClean="0">
                <a:sym typeface="Wingdings" pitchFamily="2" charset="2"/>
              </a:rPr>
              <a:t></a:t>
            </a:r>
            <a:r>
              <a:rPr lang="en-US" b="1" dirty="0" smtClean="0">
                <a:sym typeface="WP MathA" pitchFamily="2" charset="2"/>
              </a:rPr>
              <a:t>    I</a:t>
            </a:r>
            <a:r>
              <a:rPr lang="en-US" b="1" baseline="30000" dirty="0" smtClean="0">
                <a:sym typeface="WP MathA" pitchFamily="2" charset="2"/>
              </a:rPr>
              <a:t>-</a:t>
            </a:r>
            <a:endParaRPr lang="en-US" b="1" dirty="0" smtClean="0"/>
          </a:p>
          <a:p>
            <a:pPr marL="514350" indent="-514350">
              <a:buFont typeface="Arial" charset="0"/>
              <a:buNone/>
              <a:defRPr/>
            </a:pP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Example 1 (in acid)</a:t>
            </a:r>
          </a:p>
        </p:txBody>
      </p:sp>
      <p:sp>
        <p:nvSpPr>
          <p:cNvPr id="3" name="Content Placeholder 2"/>
          <p:cNvSpPr>
            <a:spLocks noGrp="1"/>
          </p:cNvSpPr>
          <p:nvPr>
            <p:ph idx="1"/>
          </p:nvPr>
        </p:nvSpPr>
        <p:spPr/>
        <p:txBody>
          <a:bodyPr/>
          <a:lstStyle/>
          <a:p>
            <a:pPr algn="ctr">
              <a:buFont typeface="Arial" charset="0"/>
              <a:buNone/>
              <a:defRPr/>
            </a:pPr>
            <a:r>
              <a:rPr lang="en-US" b="1" dirty="0" smtClean="0"/>
              <a:t>Sn</a:t>
            </a:r>
            <a:r>
              <a:rPr lang="en-US" b="1" baseline="30000" dirty="0" smtClean="0"/>
              <a:t>2+</a:t>
            </a:r>
            <a:r>
              <a:rPr lang="en-US" b="1" baseline="-25000" dirty="0" smtClean="0"/>
              <a:t>(</a:t>
            </a:r>
            <a:r>
              <a:rPr lang="en-US" b="1" baseline="-25000" dirty="0" err="1" smtClean="0"/>
              <a:t>aq</a:t>
            </a:r>
            <a:r>
              <a:rPr lang="en-US" b="1" baseline="-25000" dirty="0" smtClean="0"/>
              <a:t>)</a:t>
            </a:r>
            <a:r>
              <a:rPr lang="en-US" b="1" baseline="30000" dirty="0" smtClean="0"/>
              <a:t> </a:t>
            </a:r>
            <a:r>
              <a:rPr lang="en-US" b="1" dirty="0" smtClean="0"/>
              <a:t>+    IO</a:t>
            </a:r>
            <a:r>
              <a:rPr lang="en-US" b="1" baseline="-25000" dirty="0" smtClean="0"/>
              <a:t>4</a:t>
            </a:r>
            <a:r>
              <a:rPr lang="en-US" b="1" baseline="30000" dirty="0" smtClean="0"/>
              <a:t>-</a:t>
            </a:r>
            <a:r>
              <a:rPr lang="en-US" b="1" baseline="-25000" dirty="0" smtClean="0"/>
              <a:t>(</a:t>
            </a:r>
            <a:r>
              <a:rPr lang="en-US" b="1" baseline="-25000" dirty="0" err="1" smtClean="0"/>
              <a:t>aq</a:t>
            </a:r>
            <a:r>
              <a:rPr lang="en-US" b="1" baseline="-25000" dirty="0" smtClean="0"/>
              <a:t>)</a:t>
            </a:r>
            <a:r>
              <a:rPr lang="en-US" b="1" dirty="0" smtClean="0"/>
              <a:t>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r>
              <a:rPr lang="en-US" b="1" dirty="0" smtClean="0">
                <a:sym typeface="WP MathA" pitchFamily="2" charset="2"/>
              </a:rPr>
              <a:t> +    I</a:t>
            </a:r>
            <a:r>
              <a:rPr lang="en-US" b="1" baseline="30000" dirty="0" smtClean="0">
                <a:sym typeface="WP MathA" pitchFamily="2" charset="2"/>
              </a:rPr>
              <a:t>-</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endParaRPr lang="en-US" b="1" dirty="0" smtClean="0"/>
          </a:p>
          <a:p>
            <a:pPr marL="514350" indent="-514350">
              <a:buFont typeface="+mj-lt"/>
              <a:buAutoNum type="arabicPeriod" startAt="3"/>
              <a:defRPr/>
            </a:pPr>
            <a:r>
              <a:rPr lang="en-US" dirty="0" smtClean="0"/>
              <a:t>Balance hydrogen and oxygen.</a:t>
            </a:r>
          </a:p>
          <a:p>
            <a:pPr marL="514350" indent="-514350">
              <a:buFont typeface="Arial" charset="0"/>
              <a:buNone/>
              <a:defRPr/>
            </a:pPr>
            <a:r>
              <a:rPr lang="en-US" b="1" dirty="0" smtClean="0"/>
              <a:t>	</a:t>
            </a:r>
            <a:r>
              <a:rPr lang="en-US" dirty="0" smtClean="0"/>
              <a:t> a. Add </a:t>
            </a:r>
            <a:r>
              <a:rPr lang="en-US" dirty="0" smtClean="0">
                <a:solidFill>
                  <a:schemeClr val="accent1"/>
                </a:solidFill>
              </a:rPr>
              <a:t>H</a:t>
            </a:r>
            <a:r>
              <a:rPr lang="en-US" baseline="-25000" dirty="0" smtClean="0">
                <a:solidFill>
                  <a:schemeClr val="accent1"/>
                </a:solidFill>
              </a:rPr>
              <a:t>2</a:t>
            </a:r>
            <a:r>
              <a:rPr lang="en-US" dirty="0" smtClean="0">
                <a:solidFill>
                  <a:schemeClr val="accent1"/>
                </a:solidFill>
              </a:rPr>
              <a:t>O</a:t>
            </a:r>
            <a:r>
              <a:rPr lang="en-US" dirty="0" smtClean="0"/>
              <a:t> to balance oxygen.</a:t>
            </a:r>
          </a:p>
          <a:p>
            <a:pPr marL="514350" indent="-514350">
              <a:buFont typeface="Arial" charset="0"/>
              <a:buNone/>
              <a:defRPr/>
            </a:pPr>
            <a:r>
              <a:rPr lang="en-US" b="1" dirty="0" smtClean="0"/>
              <a:t>	</a:t>
            </a:r>
            <a:r>
              <a:rPr lang="en-US" dirty="0" smtClean="0"/>
              <a:t>b. Add </a:t>
            </a:r>
            <a:r>
              <a:rPr lang="en-US" dirty="0" smtClean="0">
                <a:solidFill>
                  <a:schemeClr val="accent2"/>
                </a:solidFill>
              </a:rPr>
              <a:t>H</a:t>
            </a:r>
            <a:r>
              <a:rPr lang="en-US" baseline="30000" dirty="0" smtClean="0">
                <a:solidFill>
                  <a:schemeClr val="accent2"/>
                </a:solidFill>
              </a:rPr>
              <a:t>+</a:t>
            </a:r>
            <a:r>
              <a:rPr lang="en-US" dirty="0" smtClean="0">
                <a:solidFill>
                  <a:schemeClr val="accent2"/>
                </a:solidFill>
              </a:rPr>
              <a:t> </a:t>
            </a:r>
            <a:r>
              <a:rPr lang="en-US" dirty="0" smtClean="0"/>
              <a:t>to balance hydrogen.</a:t>
            </a:r>
          </a:p>
          <a:p>
            <a:pPr marL="514350" indent="-514350">
              <a:buFont typeface="Arial" charset="0"/>
              <a:buNone/>
              <a:defRPr/>
            </a:pPr>
            <a:r>
              <a:rPr lang="en-US" dirty="0" smtClean="0"/>
              <a:t>oxidation: 	</a:t>
            </a:r>
            <a:r>
              <a:rPr lang="en-US" b="1" dirty="0" smtClean="0"/>
              <a:t>Sn</a:t>
            </a:r>
            <a:r>
              <a:rPr lang="en-US" b="1" baseline="30000" dirty="0" smtClean="0"/>
              <a:t>2+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endParaRPr lang="en-US" dirty="0" smtClean="0"/>
          </a:p>
          <a:p>
            <a:pPr marL="514350" indent="-514350">
              <a:buFont typeface="Arial" charset="0"/>
              <a:buNone/>
              <a:defRPr/>
            </a:pPr>
            <a:r>
              <a:rPr lang="en-US" dirty="0" smtClean="0"/>
              <a:t>reduction: 	</a:t>
            </a:r>
            <a:r>
              <a:rPr lang="en-US" b="1" dirty="0" smtClean="0"/>
              <a:t>IO</a:t>
            </a:r>
            <a:r>
              <a:rPr lang="en-US" b="1" baseline="-25000" dirty="0" smtClean="0"/>
              <a:t>4</a:t>
            </a:r>
            <a:r>
              <a:rPr lang="en-US" b="1" baseline="30000" dirty="0" smtClean="0"/>
              <a:t>-</a:t>
            </a:r>
            <a:r>
              <a:rPr lang="en-US" b="1" dirty="0" smtClean="0"/>
              <a:t> </a:t>
            </a:r>
            <a:r>
              <a:rPr lang="en-US" b="1" dirty="0" smtClean="0">
                <a:solidFill>
                  <a:schemeClr val="accent2"/>
                </a:solidFill>
              </a:rPr>
              <a:t>          </a:t>
            </a:r>
            <a:r>
              <a:rPr lang="en-US" b="1" dirty="0" smtClean="0">
                <a:sym typeface="Wingdings" pitchFamily="2" charset="2"/>
              </a:rPr>
              <a:t></a:t>
            </a:r>
            <a:r>
              <a:rPr lang="en-US" b="1" dirty="0" smtClean="0">
                <a:sym typeface="WP MathA" pitchFamily="2" charset="2"/>
              </a:rPr>
              <a:t>    I</a:t>
            </a:r>
            <a:r>
              <a:rPr lang="en-US" b="1" baseline="30000" dirty="0" smtClean="0">
                <a:sym typeface="WP MathA" pitchFamily="2" charset="2"/>
              </a:rPr>
              <a:t>-</a:t>
            </a:r>
            <a:endParaRPr lang="en-US" b="1" dirty="0" smtClean="0">
              <a:solidFill>
                <a:schemeClr val="accent1"/>
              </a:solidFill>
            </a:endParaRPr>
          </a:p>
          <a:p>
            <a:pPr marL="514350" indent="-514350">
              <a:buFont typeface="Arial" charset="0"/>
              <a:buNone/>
              <a:defRPr/>
            </a:pP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6" name="TextBox 5"/>
          <p:cNvSpPr txBox="1"/>
          <p:nvPr/>
        </p:nvSpPr>
        <p:spPr>
          <a:xfrm>
            <a:off x="2286000" y="4191000"/>
            <a:ext cx="3963988" cy="523875"/>
          </a:xfrm>
          <a:prstGeom prst="rect">
            <a:avLst/>
          </a:prstGeom>
          <a:solidFill>
            <a:schemeClr val="bg1"/>
          </a:solidFill>
        </p:spPr>
        <p:txBody>
          <a:bodyPr wrap="none">
            <a:spAutoFit/>
          </a:bodyPr>
          <a:lstStyle/>
          <a:p>
            <a:pPr>
              <a:defRPr/>
            </a:pPr>
            <a:r>
              <a:rPr lang="en-US" sz="2800" b="1" dirty="0">
                <a:latin typeface="+mn-lt"/>
              </a:rPr>
              <a:t>IO</a:t>
            </a:r>
            <a:r>
              <a:rPr lang="en-US" sz="2800" b="1" baseline="-25000" dirty="0">
                <a:latin typeface="+mn-lt"/>
              </a:rPr>
              <a:t>4</a:t>
            </a:r>
            <a:r>
              <a:rPr lang="en-US" sz="2800" b="1" baseline="30000" dirty="0">
                <a:latin typeface="+mn-lt"/>
              </a:rPr>
              <a:t>-</a:t>
            </a:r>
            <a:r>
              <a:rPr lang="en-US" sz="2800" b="1" dirty="0">
                <a:latin typeface="+mn-lt"/>
              </a:rPr>
              <a:t>           </a:t>
            </a:r>
            <a:r>
              <a:rPr lang="en-US" sz="2800" b="1" dirty="0">
                <a:latin typeface="+mn-lt"/>
                <a:sym typeface="Wingdings" pitchFamily="2" charset="2"/>
              </a:rPr>
              <a:t></a:t>
            </a:r>
            <a:r>
              <a:rPr lang="en-US" sz="2800" b="1" dirty="0">
                <a:latin typeface="+mn-lt"/>
                <a:sym typeface="WP MathA" pitchFamily="2" charset="2"/>
              </a:rPr>
              <a:t>    I</a:t>
            </a:r>
            <a:r>
              <a:rPr lang="en-US" sz="2800" b="1" baseline="30000" dirty="0">
                <a:latin typeface="+mn-lt"/>
                <a:sym typeface="WP MathA" pitchFamily="2" charset="2"/>
              </a:rPr>
              <a:t>-</a:t>
            </a:r>
            <a:r>
              <a:rPr lang="en-US" sz="2800" dirty="0">
                <a:latin typeface="+mn-lt"/>
              </a:rPr>
              <a:t> </a:t>
            </a:r>
            <a:r>
              <a:rPr lang="en-US" sz="2800" b="1" dirty="0">
                <a:solidFill>
                  <a:schemeClr val="accent1"/>
                </a:solidFill>
                <a:latin typeface="+mn-lt"/>
              </a:rPr>
              <a:t>+ 4H</a:t>
            </a:r>
            <a:r>
              <a:rPr lang="en-US" sz="2800" b="1" baseline="-25000" dirty="0">
                <a:solidFill>
                  <a:schemeClr val="accent1"/>
                </a:solidFill>
                <a:latin typeface="+mn-lt"/>
              </a:rPr>
              <a:t>2</a:t>
            </a:r>
            <a:r>
              <a:rPr lang="en-US" sz="2800" b="1" dirty="0">
                <a:solidFill>
                  <a:schemeClr val="accent1"/>
                </a:solidFill>
                <a:latin typeface="+mn-lt"/>
              </a:rPr>
              <a:t>O</a:t>
            </a:r>
            <a:endParaRPr lang="en-US" sz="2800" dirty="0">
              <a:solidFill>
                <a:schemeClr val="accent1"/>
              </a:solidFill>
              <a:latin typeface="+mn-lt"/>
            </a:endParaRPr>
          </a:p>
        </p:txBody>
      </p:sp>
      <p:sp>
        <p:nvSpPr>
          <p:cNvPr id="7" name="TextBox 6"/>
          <p:cNvSpPr txBox="1"/>
          <p:nvPr/>
        </p:nvSpPr>
        <p:spPr>
          <a:xfrm>
            <a:off x="2286000" y="4191000"/>
            <a:ext cx="3956050" cy="523875"/>
          </a:xfrm>
          <a:prstGeom prst="rect">
            <a:avLst/>
          </a:prstGeom>
          <a:solidFill>
            <a:schemeClr val="bg1"/>
          </a:solidFill>
        </p:spPr>
        <p:txBody>
          <a:bodyPr wrap="none">
            <a:spAutoFit/>
          </a:bodyPr>
          <a:lstStyle/>
          <a:p>
            <a:pPr>
              <a:defRPr/>
            </a:pPr>
            <a:r>
              <a:rPr lang="en-US" sz="2800" b="1" dirty="0">
                <a:latin typeface="+mn-lt"/>
              </a:rPr>
              <a:t>IO</a:t>
            </a:r>
            <a:r>
              <a:rPr lang="en-US" sz="2800" b="1" baseline="-25000" dirty="0">
                <a:latin typeface="+mn-lt"/>
              </a:rPr>
              <a:t>4</a:t>
            </a:r>
            <a:r>
              <a:rPr lang="en-US" sz="2800" b="1" baseline="30000" dirty="0">
                <a:latin typeface="+mn-lt"/>
              </a:rPr>
              <a:t>-</a:t>
            </a:r>
            <a:r>
              <a:rPr lang="en-US" sz="2800" b="1" dirty="0">
                <a:latin typeface="+mn-lt"/>
              </a:rPr>
              <a:t> </a:t>
            </a:r>
            <a:r>
              <a:rPr lang="en-US" sz="2800" b="1" dirty="0">
                <a:solidFill>
                  <a:schemeClr val="accent2"/>
                </a:solidFill>
                <a:latin typeface="+mn-lt"/>
              </a:rPr>
              <a:t>+ 8H</a:t>
            </a:r>
            <a:r>
              <a:rPr lang="en-US" sz="2800" b="1" baseline="30000" dirty="0">
                <a:solidFill>
                  <a:schemeClr val="accent2"/>
                </a:solidFill>
                <a:latin typeface="+mn-lt"/>
              </a:rPr>
              <a:t>+</a:t>
            </a:r>
            <a:r>
              <a:rPr lang="en-US" sz="2800" b="1" dirty="0">
                <a:latin typeface="+mn-lt"/>
                <a:sym typeface="Wingdings" pitchFamily="2" charset="2"/>
              </a:rPr>
              <a:t></a:t>
            </a:r>
            <a:r>
              <a:rPr lang="en-US" sz="2800" b="1" dirty="0">
                <a:latin typeface="+mn-lt"/>
                <a:sym typeface="WP MathA" pitchFamily="2" charset="2"/>
              </a:rPr>
              <a:t>    I</a:t>
            </a:r>
            <a:r>
              <a:rPr lang="en-US" sz="2800" b="1" baseline="30000" dirty="0">
                <a:latin typeface="+mn-lt"/>
                <a:sym typeface="WP MathA" pitchFamily="2" charset="2"/>
              </a:rPr>
              <a:t>-</a:t>
            </a:r>
            <a:r>
              <a:rPr lang="en-US" sz="2800" dirty="0">
                <a:latin typeface="+mn-lt"/>
              </a:rPr>
              <a:t> </a:t>
            </a:r>
            <a:r>
              <a:rPr lang="en-US" sz="2800" b="1" dirty="0">
                <a:solidFill>
                  <a:schemeClr val="accent1"/>
                </a:solidFill>
                <a:latin typeface="+mn-lt"/>
              </a:rPr>
              <a:t>+ 4H</a:t>
            </a:r>
            <a:r>
              <a:rPr lang="en-US" sz="2800" b="1" baseline="-25000" dirty="0">
                <a:solidFill>
                  <a:schemeClr val="accent1"/>
                </a:solidFill>
                <a:latin typeface="+mn-lt"/>
              </a:rPr>
              <a:t>2</a:t>
            </a:r>
            <a:r>
              <a:rPr lang="en-US" sz="2800" b="1" dirty="0">
                <a:solidFill>
                  <a:schemeClr val="accent1"/>
                </a:solidFill>
                <a:latin typeface="+mn-lt"/>
              </a:rPr>
              <a:t>O</a:t>
            </a:r>
            <a:endParaRPr lang="en-US" sz="2800" dirty="0">
              <a:solidFill>
                <a:schemeClr val="accent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smtClean="0"/>
              <a:t>Example 1 (in acid)</a:t>
            </a:r>
          </a:p>
        </p:txBody>
      </p:sp>
      <p:sp>
        <p:nvSpPr>
          <p:cNvPr id="3" name="Content Placeholder 2"/>
          <p:cNvSpPr>
            <a:spLocks noGrp="1"/>
          </p:cNvSpPr>
          <p:nvPr>
            <p:ph idx="1"/>
          </p:nvPr>
        </p:nvSpPr>
        <p:spPr>
          <a:solidFill>
            <a:schemeClr val="bg1"/>
          </a:solidFill>
        </p:spPr>
        <p:txBody>
          <a:bodyPr/>
          <a:lstStyle/>
          <a:p>
            <a:pPr algn="ctr">
              <a:buFont typeface="Arial" charset="0"/>
              <a:buNone/>
              <a:defRPr/>
            </a:pPr>
            <a:r>
              <a:rPr lang="en-US" b="1" dirty="0" smtClean="0"/>
              <a:t>Sn</a:t>
            </a:r>
            <a:r>
              <a:rPr lang="en-US" b="1" baseline="30000" dirty="0" smtClean="0"/>
              <a:t>2+</a:t>
            </a:r>
            <a:r>
              <a:rPr lang="en-US" b="1" baseline="-25000" dirty="0" smtClean="0"/>
              <a:t>(</a:t>
            </a:r>
            <a:r>
              <a:rPr lang="en-US" b="1" baseline="-25000" dirty="0" err="1" smtClean="0"/>
              <a:t>aq</a:t>
            </a:r>
            <a:r>
              <a:rPr lang="en-US" b="1" baseline="-25000" dirty="0" smtClean="0"/>
              <a:t>)</a:t>
            </a:r>
            <a:r>
              <a:rPr lang="en-US" b="1" baseline="30000" dirty="0" smtClean="0"/>
              <a:t> </a:t>
            </a:r>
            <a:r>
              <a:rPr lang="en-US" b="1" dirty="0" smtClean="0"/>
              <a:t>+    IO</a:t>
            </a:r>
            <a:r>
              <a:rPr lang="en-US" b="1" baseline="-25000" dirty="0" smtClean="0"/>
              <a:t>4</a:t>
            </a:r>
            <a:r>
              <a:rPr lang="en-US" b="1" baseline="30000" dirty="0" smtClean="0"/>
              <a:t>-</a:t>
            </a:r>
            <a:r>
              <a:rPr lang="en-US" b="1" baseline="-25000" dirty="0" smtClean="0"/>
              <a:t>(</a:t>
            </a:r>
            <a:r>
              <a:rPr lang="en-US" b="1" baseline="-25000" dirty="0" err="1" smtClean="0"/>
              <a:t>aq</a:t>
            </a:r>
            <a:r>
              <a:rPr lang="en-US" b="1" baseline="-25000" dirty="0" smtClean="0"/>
              <a:t>)</a:t>
            </a:r>
            <a:r>
              <a:rPr lang="en-US" b="1" dirty="0" smtClean="0"/>
              <a:t>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r>
              <a:rPr lang="en-US" b="1" dirty="0" smtClean="0">
                <a:sym typeface="WP MathA" pitchFamily="2" charset="2"/>
              </a:rPr>
              <a:t> +    I</a:t>
            </a:r>
            <a:r>
              <a:rPr lang="en-US" b="1" baseline="30000" dirty="0" smtClean="0">
                <a:sym typeface="WP MathA" pitchFamily="2" charset="2"/>
              </a:rPr>
              <a:t>-</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endParaRPr lang="en-US" b="1" dirty="0" smtClean="0"/>
          </a:p>
          <a:p>
            <a:pPr marL="514350" indent="-514350">
              <a:buFont typeface="+mj-lt"/>
              <a:buAutoNum type="arabicPeriod" startAt="4"/>
              <a:defRPr/>
            </a:pPr>
            <a:r>
              <a:rPr lang="en-US" dirty="0" smtClean="0"/>
              <a:t>Add electrons (e</a:t>
            </a:r>
            <a:r>
              <a:rPr lang="en-US" baseline="30000" dirty="0" smtClean="0"/>
              <a:t>-</a:t>
            </a:r>
            <a:r>
              <a:rPr lang="en-US" dirty="0" smtClean="0"/>
              <a:t>) to each half-reaction to bring them into electrical balance.</a:t>
            </a:r>
          </a:p>
          <a:p>
            <a:pPr marL="514350" indent="-514350">
              <a:buFont typeface="+mj-lt"/>
              <a:buAutoNum type="arabicPeriod" startAt="4"/>
              <a:defRPr/>
            </a:pPr>
            <a:r>
              <a:rPr lang="en-US" dirty="0" smtClean="0"/>
              <a:t>Ensure number e</a:t>
            </a:r>
            <a:r>
              <a:rPr lang="en-US" baseline="30000" dirty="0" smtClean="0"/>
              <a:t>-</a:t>
            </a:r>
            <a:r>
              <a:rPr lang="en-US" dirty="0" smtClean="0"/>
              <a:t> lost = number e</a:t>
            </a:r>
            <a:r>
              <a:rPr lang="en-US" baseline="30000" dirty="0" smtClean="0"/>
              <a:t>-</a:t>
            </a:r>
            <a:r>
              <a:rPr lang="en-US" dirty="0" smtClean="0"/>
              <a:t> gained</a:t>
            </a:r>
          </a:p>
          <a:p>
            <a:pPr marL="514350" indent="-514350">
              <a:buFont typeface="+mj-lt"/>
              <a:buAutoNum type="arabicPeriod" startAt="4"/>
              <a:defRPr/>
            </a:pPr>
            <a:endParaRPr lang="en-US" sz="2200" dirty="0" smtClean="0"/>
          </a:p>
          <a:p>
            <a:pPr marL="514350" indent="-514350">
              <a:buFont typeface="Arial" charset="0"/>
              <a:buNone/>
              <a:defRPr/>
            </a:pPr>
            <a:r>
              <a:rPr lang="en-US" dirty="0" smtClean="0"/>
              <a:t>oxidation: 	</a:t>
            </a:r>
            <a:r>
              <a:rPr lang="en-US" b="1" dirty="0" smtClean="0"/>
              <a:t>Sn</a:t>
            </a:r>
            <a:r>
              <a:rPr lang="en-US" b="1" baseline="30000" dirty="0" smtClean="0"/>
              <a:t>2+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endParaRPr lang="en-US" b="1" dirty="0" smtClean="0">
              <a:solidFill>
                <a:schemeClr val="accent1"/>
              </a:solidFill>
            </a:endParaRPr>
          </a:p>
          <a:p>
            <a:pPr marL="514350" indent="-514350">
              <a:buFont typeface="Arial" charset="0"/>
              <a:buNone/>
              <a:defRPr/>
            </a:pPr>
            <a:r>
              <a:rPr lang="en-US" dirty="0" smtClean="0"/>
              <a:t>reduction: 	</a:t>
            </a:r>
            <a:r>
              <a:rPr lang="en-US" b="1" dirty="0" smtClean="0">
                <a:solidFill>
                  <a:schemeClr val="accent1"/>
                </a:solidFill>
              </a:rPr>
              <a:t> 	</a:t>
            </a:r>
            <a:r>
              <a:rPr lang="en-US" b="1" dirty="0" smtClean="0"/>
              <a:t>IO</a:t>
            </a:r>
            <a:r>
              <a:rPr lang="en-US" b="1" baseline="-25000" dirty="0" smtClean="0"/>
              <a:t>4</a:t>
            </a:r>
            <a:r>
              <a:rPr lang="en-US" b="1" baseline="30000" dirty="0" smtClean="0"/>
              <a:t>-</a:t>
            </a:r>
            <a:r>
              <a:rPr lang="en-US" b="1" dirty="0" smtClean="0"/>
              <a:t> + 8H</a:t>
            </a:r>
            <a:r>
              <a:rPr lang="en-US" b="1" baseline="30000" dirty="0" smtClean="0"/>
              <a:t>+</a:t>
            </a:r>
            <a:r>
              <a:rPr lang="en-US" b="1" dirty="0" smtClean="0">
                <a:sym typeface="Wingdings" pitchFamily="2" charset="2"/>
              </a:rPr>
              <a:t></a:t>
            </a:r>
            <a:r>
              <a:rPr lang="en-US" b="1" dirty="0" smtClean="0">
                <a:sym typeface="WP MathA" pitchFamily="2" charset="2"/>
              </a:rPr>
              <a:t>    I</a:t>
            </a:r>
            <a:r>
              <a:rPr lang="en-US" b="1" baseline="30000" dirty="0" smtClean="0">
                <a:sym typeface="WP MathA" pitchFamily="2" charset="2"/>
              </a:rPr>
              <a:t>-</a:t>
            </a:r>
            <a:r>
              <a:rPr lang="en-US" dirty="0" smtClean="0"/>
              <a:t> </a:t>
            </a:r>
            <a:r>
              <a:rPr lang="en-US" b="1" dirty="0" smtClean="0"/>
              <a:t>+ 4H</a:t>
            </a:r>
            <a:r>
              <a:rPr lang="en-US" b="1" baseline="-25000" dirty="0" smtClean="0"/>
              <a:t>2</a:t>
            </a:r>
            <a:r>
              <a:rPr lang="en-US" b="1" dirty="0" smtClean="0"/>
              <a:t>O</a:t>
            </a:r>
          </a:p>
          <a:p>
            <a:pPr marL="514350" indent="-514350">
              <a:buFont typeface="Arial" charset="0"/>
              <a:buNone/>
              <a:defRPr/>
            </a:pP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6" name="TextBox 5"/>
          <p:cNvSpPr txBox="1"/>
          <p:nvPr/>
        </p:nvSpPr>
        <p:spPr>
          <a:xfrm>
            <a:off x="2286000" y="3962400"/>
            <a:ext cx="3132138" cy="523875"/>
          </a:xfrm>
          <a:prstGeom prst="rect">
            <a:avLst/>
          </a:prstGeom>
          <a:solidFill>
            <a:schemeClr val="bg1"/>
          </a:solidFill>
        </p:spPr>
        <p:txBody>
          <a:bodyPr wrap="none">
            <a:spAutoFit/>
          </a:bodyPr>
          <a:lstStyle/>
          <a:p>
            <a:pPr>
              <a:defRPr/>
            </a:pPr>
            <a:r>
              <a:rPr lang="en-US" sz="2800" b="1" dirty="0">
                <a:latin typeface="+mn-lt"/>
              </a:rPr>
              <a:t>Sn</a:t>
            </a:r>
            <a:r>
              <a:rPr lang="en-US" sz="2800" b="1" baseline="30000" dirty="0">
                <a:latin typeface="+mn-lt"/>
              </a:rPr>
              <a:t>2+ </a:t>
            </a:r>
            <a:r>
              <a:rPr lang="en-US" sz="2800" b="1" dirty="0">
                <a:latin typeface="+mn-lt"/>
                <a:sym typeface="Wingdings" pitchFamily="2" charset="2"/>
              </a:rPr>
              <a:t></a:t>
            </a:r>
            <a:r>
              <a:rPr lang="en-US" sz="2800" b="1" dirty="0">
                <a:latin typeface="+mn-lt"/>
                <a:sym typeface="WP MathA" pitchFamily="2" charset="2"/>
              </a:rPr>
              <a:t>    Sn</a:t>
            </a:r>
            <a:r>
              <a:rPr lang="en-US" sz="2800" b="1" baseline="30000" dirty="0">
                <a:latin typeface="+mn-lt"/>
                <a:sym typeface="WP MathA" pitchFamily="2" charset="2"/>
              </a:rPr>
              <a:t>4+ </a:t>
            </a:r>
            <a:r>
              <a:rPr lang="en-US" sz="2800" b="1" dirty="0">
                <a:solidFill>
                  <a:schemeClr val="accent1"/>
                </a:solidFill>
                <a:latin typeface="+mn-lt"/>
              </a:rPr>
              <a:t>+ 2 e</a:t>
            </a:r>
            <a:r>
              <a:rPr lang="en-US" sz="2800" b="1" baseline="30000" dirty="0">
                <a:solidFill>
                  <a:schemeClr val="accent1"/>
                </a:solidFill>
                <a:latin typeface="+mn-lt"/>
              </a:rPr>
              <a:t>-</a:t>
            </a:r>
            <a:endParaRPr lang="en-US" sz="2800" dirty="0">
              <a:latin typeface="+mn-lt"/>
            </a:endParaRPr>
          </a:p>
        </p:txBody>
      </p:sp>
      <p:sp>
        <p:nvSpPr>
          <p:cNvPr id="7" name="TextBox 6"/>
          <p:cNvSpPr txBox="1"/>
          <p:nvPr/>
        </p:nvSpPr>
        <p:spPr>
          <a:xfrm>
            <a:off x="2265363" y="4495800"/>
            <a:ext cx="5049837" cy="523875"/>
          </a:xfrm>
          <a:prstGeom prst="rect">
            <a:avLst/>
          </a:prstGeom>
          <a:solidFill>
            <a:schemeClr val="bg1"/>
          </a:solidFill>
        </p:spPr>
        <p:txBody>
          <a:bodyPr wrap="none">
            <a:spAutoFit/>
          </a:bodyPr>
          <a:lstStyle/>
          <a:p>
            <a:pPr>
              <a:defRPr/>
            </a:pPr>
            <a:r>
              <a:rPr lang="en-US" sz="2800" b="1" dirty="0">
                <a:solidFill>
                  <a:schemeClr val="accent1"/>
                </a:solidFill>
                <a:latin typeface="+mn-lt"/>
              </a:rPr>
              <a:t>8 e</a:t>
            </a:r>
            <a:r>
              <a:rPr lang="en-US" sz="2800" b="1" baseline="30000" dirty="0">
                <a:solidFill>
                  <a:schemeClr val="accent1"/>
                </a:solidFill>
                <a:latin typeface="+mn-lt"/>
              </a:rPr>
              <a:t>- </a:t>
            </a:r>
            <a:r>
              <a:rPr lang="en-US" sz="2800" b="1" dirty="0">
                <a:solidFill>
                  <a:schemeClr val="accent1"/>
                </a:solidFill>
                <a:latin typeface="+mn-lt"/>
              </a:rPr>
              <a:t> + </a:t>
            </a:r>
            <a:r>
              <a:rPr lang="en-US" sz="2800" b="1" dirty="0">
                <a:latin typeface="+mn-lt"/>
              </a:rPr>
              <a:t>IO</a:t>
            </a:r>
            <a:r>
              <a:rPr lang="en-US" sz="2800" b="1" baseline="-25000" dirty="0">
                <a:latin typeface="+mn-lt"/>
              </a:rPr>
              <a:t>4</a:t>
            </a:r>
            <a:r>
              <a:rPr lang="en-US" sz="2800" b="1" baseline="30000" dirty="0">
                <a:latin typeface="+mn-lt"/>
              </a:rPr>
              <a:t>-</a:t>
            </a:r>
            <a:r>
              <a:rPr lang="en-US" sz="2800" b="1" dirty="0">
                <a:latin typeface="+mn-lt"/>
              </a:rPr>
              <a:t> + 8H</a:t>
            </a:r>
            <a:r>
              <a:rPr lang="en-US" sz="2800" b="1" baseline="30000" dirty="0">
                <a:latin typeface="+mn-lt"/>
              </a:rPr>
              <a:t>+</a:t>
            </a:r>
            <a:r>
              <a:rPr lang="en-US" sz="2800" b="1" dirty="0">
                <a:latin typeface="+mn-lt"/>
                <a:sym typeface="Wingdings" pitchFamily="2" charset="2"/>
              </a:rPr>
              <a:t></a:t>
            </a:r>
            <a:r>
              <a:rPr lang="en-US" sz="2800" b="1" dirty="0">
                <a:latin typeface="+mn-lt"/>
                <a:sym typeface="WP MathA" pitchFamily="2" charset="2"/>
              </a:rPr>
              <a:t>    I</a:t>
            </a:r>
            <a:r>
              <a:rPr lang="en-US" sz="2800" b="1" baseline="30000" dirty="0">
                <a:latin typeface="+mn-lt"/>
                <a:sym typeface="WP MathA" pitchFamily="2" charset="2"/>
              </a:rPr>
              <a:t>-</a:t>
            </a:r>
            <a:r>
              <a:rPr lang="en-US" sz="2800" dirty="0">
                <a:latin typeface="+mn-lt"/>
              </a:rPr>
              <a:t> </a:t>
            </a:r>
            <a:r>
              <a:rPr lang="en-US" sz="2800" b="1" dirty="0">
                <a:latin typeface="+mn-lt"/>
              </a:rPr>
              <a:t>+ 4H</a:t>
            </a:r>
            <a:r>
              <a:rPr lang="en-US" sz="2800" b="1" baseline="-25000" dirty="0">
                <a:latin typeface="+mn-lt"/>
              </a:rPr>
              <a:t>2</a:t>
            </a:r>
            <a:r>
              <a:rPr lang="en-US" sz="2800" b="1" dirty="0">
                <a:latin typeface="+mn-lt"/>
              </a:rPr>
              <a:t>O</a:t>
            </a:r>
            <a:endParaRPr lang="en-US" sz="2800" dirty="0">
              <a:latin typeface="+mn-lt"/>
            </a:endParaRPr>
          </a:p>
        </p:txBody>
      </p:sp>
      <p:sp>
        <p:nvSpPr>
          <p:cNvPr id="8" name="TextBox 7"/>
          <p:cNvSpPr txBox="1"/>
          <p:nvPr/>
        </p:nvSpPr>
        <p:spPr>
          <a:xfrm>
            <a:off x="2098675" y="3971925"/>
            <a:ext cx="3311525" cy="523875"/>
          </a:xfrm>
          <a:prstGeom prst="rect">
            <a:avLst/>
          </a:prstGeom>
          <a:solidFill>
            <a:schemeClr val="bg1"/>
          </a:solidFill>
        </p:spPr>
        <p:txBody>
          <a:bodyPr wrap="none">
            <a:spAutoFit/>
          </a:bodyPr>
          <a:lstStyle/>
          <a:p>
            <a:pPr>
              <a:defRPr/>
            </a:pPr>
            <a:r>
              <a:rPr lang="en-US" sz="2800" b="1" dirty="0">
                <a:solidFill>
                  <a:schemeClr val="accent2"/>
                </a:solidFill>
                <a:latin typeface="+mn-lt"/>
              </a:rPr>
              <a:t>4</a:t>
            </a:r>
            <a:r>
              <a:rPr lang="en-US" sz="2800" b="1" dirty="0">
                <a:latin typeface="+mn-lt"/>
              </a:rPr>
              <a:t>Sn</a:t>
            </a:r>
            <a:r>
              <a:rPr lang="en-US" sz="2800" b="1" baseline="30000" dirty="0">
                <a:latin typeface="+mn-lt"/>
              </a:rPr>
              <a:t>2+ </a:t>
            </a:r>
            <a:r>
              <a:rPr lang="en-US" sz="2800" b="1" dirty="0">
                <a:latin typeface="+mn-lt"/>
                <a:sym typeface="Wingdings" pitchFamily="2" charset="2"/>
              </a:rPr>
              <a:t></a:t>
            </a:r>
            <a:r>
              <a:rPr lang="en-US" sz="2800" b="1" dirty="0">
                <a:latin typeface="+mn-lt"/>
                <a:sym typeface="WP MathA" pitchFamily="2" charset="2"/>
              </a:rPr>
              <a:t>  </a:t>
            </a:r>
            <a:r>
              <a:rPr lang="en-US" sz="2800" b="1" dirty="0">
                <a:solidFill>
                  <a:schemeClr val="accent2"/>
                </a:solidFill>
                <a:latin typeface="+mn-lt"/>
                <a:sym typeface="WP MathA" pitchFamily="2" charset="2"/>
              </a:rPr>
              <a:t>4</a:t>
            </a:r>
            <a:r>
              <a:rPr lang="en-US" sz="2800" b="1" dirty="0">
                <a:latin typeface="+mn-lt"/>
                <a:sym typeface="WP MathA" pitchFamily="2" charset="2"/>
              </a:rPr>
              <a:t>Sn</a:t>
            </a:r>
            <a:r>
              <a:rPr lang="en-US" sz="2800" b="1" baseline="30000" dirty="0">
                <a:latin typeface="+mn-lt"/>
                <a:sym typeface="WP MathA" pitchFamily="2" charset="2"/>
              </a:rPr>
              <a:t>4+ </a:t>
            </a:r>
            <a:r>
              <a:rPr lang="en-US" sz="2800" b="1" dirty="0">
                <a:latin typeface="+mn-lt"/>
              </a:rPr>
              <a:t>+ </a:t>
            </a:r>
            <a:r>
              <a:rPr lang="en-US" sz="2800" b="1" dirty="0">
                <a:solidFill>
                  <a:schemeClr val="accent2"/>
                </a:solidFill>
                <a:latin typeface="+mn-lt"/>
              </a:rPr>
              <a:t>8</a:t>
            </a:r>
            <a:r>
              <a:rPr lang="en-US" sz="2800" b="1" dirty="0">
                <a:latin typeface="+mn-lt"/>
              </a:rPr>
              <a:t> e</a:t>
            </a:r>
            <a:r>
              <a:rPr lang="en-US" sz="2800" b="1" baseline="30000" dirty="0">
                <a:latin typeface="+mn-lt"/>
              </a:rPr>
              <a:t>-</a:t>
            </a:r>
            <a:endParaRPr lang="en-US" sz="28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smtClean="0"/>
              <a:t>Example 1 (in acid)</a:t>
            </a:r>
          </a:p>
        </p:txBody>
      </p:sp>
      <p:sp>
        <p:nvSpPr>
          <p:cNvPr id="3" name="Content Placeholder 2"/>
          <p:cNvSpPr>
            <a:spLocks noGrp="1"/>
          </p:cNvSpPr>
          <p:nvPr>
            <p:ph idx="1"/>
          </p:nvPr>
        </p:nvSpPr>
        <p:spPr>
          <a:solidFill>
            <a:schemeClr val="bg1"/>
          </a:solidFill>
        </p:spPr>
        <p:txBody>
          <a:bodyPr/>
          <a:lstStyle/>
          <a:p>
            <a:pPr algn="ctr">
              <a:buFont typeface="Arial" charset="0"/>
              <a:buNone/>
              <a:defRPr/>
            </a:pPr>
            <a:r>
              <a:rPr lang="en-US" b="1" dirty="0" smtClean="0"/>
              <a:t>Sn</a:t>
            </a:r>
            <a:r>
              <a:rPr lang="en-US" b="1" baseline="30000" dirty="0" smtClean="0"/>
              <a:t>2+</a:t>
            </a:r>
            <a:r>
              <a:rPr lang="en-US" b="1" baseline="-25000" dirty="0" smtClean="0"/>
              <a:t>(</a:t>
            </a:r>
            <a:r>
              <a:rPr lang="en-US" b="1" baseline="-25000" dirty="0" err="1" smtClean="0"/>
              <a:t>aq</a:t>
            </a:r>
            <a:r>
              <a:rPr lang="en-US" b="1" baseline="-25000" dirty="0" smtClean="0"/>
              <a:t>)</a:t>
            </a:r>
            <a:r>
              <a:rPr lang="en-US" b="1" baseline="30000" dirty="0" smtClean="0"/>
              <a:t> </a:t>
            </a:r>
            <a:r>
              <a:rPr lang="en-US" b="1" dirty="0" smtClean="0"/>
              <a:t>+    IO</a:t>
            </a:r>
            <a:r>
              <a:rPr lang="en-US" b="1" baseline="-25000" dirty="0" smtClean="0"/>
              <a:t>4</a:t>
            </a:r>
            <a:r>
              <a:rPr lang="en-US" b="1" baseline="30000" dirty="0" smtClean="0"/>
              <a:t>-</a:t>
            </a:r>
            <a:r>
              <a:rPr lang="en-US" b="1" baseline="-25000" dirty="0" smtClean="0"/>
              <a:t>(</a:t>
            </a:r>
            <a:r>
              <a:rPr lang="en-US" b="1" baseline="-25000" dirty="0" err="1" smtClean="0"/>
              <a:t>aq</a:t>
            </a:r>
            <a:r>
              <a:rPr lang="en-US" b="1" baseline="-25000" dirty="0" smtClean="0"/>
              <a:t>)</a:t>
            </a:r>
            <a:r>
              <a:rPr lang="en-US" b="1" dirty="0" smtClean="0"/>
              <a:t>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r>
              <a:rPr lang="en-US" b="1" dirty="0" smtClean="0">
                <a:sym typeface="WP MathA" pitchFamily="2" charset="2"/>
              </a:rPr>
              <a:t> +    I</a:t>
            </a:r>
            <a:r>
              <a:rPr lang="en-US" b="1" baseline="30000" dirty="0" smtClean="0">
                <a:sym typeface="WP MathA" pitchFamily="2" charset="2"/>
              </a:rPr>
              <a:t>-</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endParaRPr lang="en-US" b="1" dirty="0" smtClean="0"/>
          </a:p>
          <a:p>
            <a:pPr marL="514350" indent="-514350">
              <a:buFont typeface="+mj-lt"/>
              <a:buAutoNum type="arabicPeriod" startAt="6"/>
              <a:defRPr/>
            </a:pPr>
            <a:r>
              <a:rPr lang="en-US" dirty="0" smtClean="0"/>
              <a:t>Add the two equations together, combining like terms.</a:t>
            </a:r>
          </a:p>
          <a:p>
            <a:pPr marL="514350" indent="-514350">
              <a:buFont typeface="+mj-lt"/>
              <a:buAutoNum type="arabicPeriod" startAt="6"/>
              <a:defRPr/>
            </a:pPr>
            <a:endParaRPr lang="en-US" sz="2200" dirty="0" smtClean="0"/>
          </a:p>
          <a:p>
            <a:pPr marL="514350" indent="-514350">
              <a:buFont typeface="Arial" charset="0"/>
              <a:buNone/>
              <a:defRPr/>
            </a:pPr>
            <a:endParaRPr lang="en-US" sz="2200" dirty="0" smtClean="0"/>
          </a:p>
          <a:p>
            <a:pPr marL="514350" indent="-514350">
              <a:buFont typeface="Arial" charset="0"/>
              <a:buNone/>
              <a:defRPr/>
            </a:pPr>
            <a:r>
              <a:rPr lang="en-US" dirty="0" smtClean="0"/>
              <a:t>oxidation: 	</a:t>
            </a:r>
            <a:r>
              <a:rPr lang="en-US" b="1" dirty="0" smtClean="0"/>
              <a:t>Sn</a:t>
            </a:r>
            <a:r>
              <a:rPr lang="en-US" b="1" baseline="30000" dirty="0" smtClean="0"/>
              <a:t>2+ </a:t>
            </a:r>
            <a:r>
              <a:rPr lang="en-US" b="1" dirty="0" smtClean="0">
                <a:sym typeface="Wingdings" pitchFamily="2" charset="2"/>
              </a:rPr>
              <a:t></a:t>
            </a:r>
            <a:r>
              <a:rPr lang="en-US" b="1" dirty="0" smtClean="0">
                <a:sym typeface="WP MathA" pitchFamily="2" charset="2"/>
              </a:rPr>
              <a:t>    Sn</a:t>
            </a:r>
            <a:r>
              <a:rPr lang="en-US" b="1" baseline="30000" dirty="0" smtClean="0">
                <a:sym typeface="WP MathA" pitchFamily="2" charset="2"/>
              </a:rPr>
              <a:t>4+</a:t>
            </a:r>
            <a:endParaRPr lang="en-US" b="1" dirty="0" smtClean="0">
              <a:solidFill>
                <a:schemeClr val="accent1"/>
              </a:solidFill>
            </a:endParaRPr>
          </a:p>
          <a:p>
            <a:pPr marL="514350" indent="-514350">
              <a:buFont typeface="Arial" charset="0"/>
              <a:buNone/>
              <a:defRPr/>
            </a:pPr>
            <a:r>
              <a:rPr lang="en-US" dirty="0" smtClean="0"/>
              <a:t>reduction: 	</a:t>
            </a:r>
            <a:r>
              <a:rPr lang="en-US" b="1" dirty="0" smtClean="0">
                <a:solidFill>
                  <a:schemeClr val="accent1"/>
                </a:solidFill>
              </a:rPr>
              <a:t> 	</a:t>
            </a:r>
            <a:r>
              <a:rPr lang="en-US" b="1" dirty="0" smtClean="0"/>
              <a:t>IO</a:t>
            </a:r>
            <a:r>
              <a:rPr lang="en-US" b="1" baseline="-25000" dirty="0" smtClean="0"/>
              <a:t>4</a:t>
            </a:r>
            <a:r>
              <a:rPr lang="en-US" b="1" baseline="30000" dirty="0" smtClean="0"/>
              <a:t>-</a:t>
            </a:r>
            <a:r>
              <a:rPr lang="en-US" b="1" dirty="0" smtClean="0"/>
              <a:t> + 8H</a:t>
            </a:r>
            <a:r>
              <a:rPr lang="en-US" b="1" baseline="30000" dirty="0" smtClean="0"/>
              <a:t>+</a:t>
            </a:r>
            <a:r>
              <a:rPr lang="en-US" b="1" dirty="0" smtClean="0">
                <a:sym typeface="Wingdings" pitchFamily="2" charset="2"/>
              </a:rPr>
              <a:t></a:t>
            </a:r>
            <a:r>
              <a:rPr lang="en-US" b="1" dirty="0" smtClean="0">
                <a:sym typeface="WP MathA" pitchFamily="2" charset="2"/>
              </a:rPr>
              <a:t>    I</a:t>
            </a:r>
            <a:r>
              <a:rPr lang="en-US" b="1" baseline="30000" dirty="0" smtClean="0">
                <a:sym typeface="WP MathA" pitchFamily="2" charset="2"/>
              </a:rPr>
              <a:t>-</a:t>
            </a:r>
            <a:r>
              <a:rPr lang="en-US" dirty="0" smtClean="0"/>
              <a:t> </a:t>
            </a:r>
            <a:r>
              <a:rPr lang="en-US" b="1" dirty="0" smtClean="0"/>
              <a:t>+ 4H</a:t>
            </a:r>
            <a:r>
              <a:rPr lang="en-US" b="1" baseline="-25000" dirty="0" smtClean="0"/>
              <a:t>2</a:t>
            </a:r>
            <a:r>
              <a:rPr lang="en-US" b="1" dirty="0" smtClean="0"/>
              <a:t>O</a:t>
            </a:r>
          </a:p>
          <a:p>
            <a:pPr marL="514350" indent="-514350">
              <a:buFont typeface="Arial" charset="0"/>
              <a:buNone/>
              <a:defRPr/>
            </a:pPr>
            <a:endParaRPr lang="en-US" dirty="0" smtClean="0"/>
          </a:p>
          <a:p>
            <a:pPr marL="514350" indent="-514350">
              <a:buFont typeface="Arial" charset="0"/>
              <a:buNone/>
              <a:defRPr/>
            </a:pP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6" name="TextBox 5"/>
          <p:cNvSpPr txBox="1"/>
          <p:nvPr/>
        </p:nvSpPr>
        <p:spPr>
          <a:xfrm>
            <a:off x="2286000" y="3962400"/>
            <a:ext cx="3132138" cy="523875"/>
          </a:xfrm>
          <a:prstGeom prst="rect">
            <a:avLst/>
          </a:prstGeom>
          <a:solidFill>
            <a:schemeClr val="bg1"/>
          </a:solidFill>
        </p:spPr>
        <p:txBody>
          <a:bodyPr wrap="none">
            <a:spAutoFit/>
          </a:bodyPr>
          <a:lstStyle/>
          <a:p>
            <a:pPr>
              <a:defRPr/>
            </a:pPr>
            <a:r>
              <a:rPr lang="en-US" sz="2800" b="1" dirty="0">
                <a:latin typeface="+mn-lt"/>
              </a:rPr>
              <a:t>Sn</a:t>
            </a:r>
            <a:r>
              <a:rPr lang="en-US" sz="2800" b="1" baseline="30000" dirty="0">
                <a:latin typeface="+mn-lt"/>
              </a:rPr>
              <a:t>2+ </a:t>
            </a:r>
            <a:r>
              <a:rPr lang="en-US" sz="2800" b="1" dirty="0">
                <a:latin typeface="+mn-lt"/>
                <a:sym typeface="Wingdings" pitchFamily="2" charset="2"/>
              </a:rPr>
              <a:t></a:t>
            </a:r>
            <a:r>
              <a:rPr lang="en-US" sz="2800" b="1" dirty="0">
                <a:latin typeface="+mn-lt"/>
                <a:sym typeface="WP MathA" pitchFamily="2" charset="2"/>
              </a:rPr>
              <a:t>    Sn</a:t>
            </a:r>
            <a:r>
              <a:rPr lang="en-US" sz="2800" b="1" baseline="30000" dirty="0">
                <a:latin typeface="+mn-lt"/>
                <a:sym typeface="WP MathA" pitchFamily="2" charset="2"/>
              </a:rPr>
              <a:t>4+ </a:t>
            </a:r>
            <a:r>
              <a:rPr lang="en-US" sz="2800" b="1" dirty="0">
                <a:solidFill>
                  <a:schemeClr val="accent1"/>
                </a:solidFill>
                <a:latin typeface="+mn-lt"/>
              </a:rPr>
              <a:t>+ 2 e</a:t>
            </a:r>
            <a:r>
              <a:rPr lang="en-US" sz="2800" b="1" baseline="30000" dirty="0">
                <a:solidFill>
                  <a:schemeClr val="accent1"/>
                </a:solidFill>
                <a:latin typeface="+mn-lt"/>
              </a:rPr>
              <a:t>-</a:t>
            </a:r>
            <a:endParaRPr lang="en-US" sz="2800" dirty="0">
              <a:latin typeface="+mn-lt"/>
            </a:endParaRPr>
          </a:p>
        </p:txBody>
      </p:sp>
      <p:sp>
        <p:nvSpPr>
          <p:cNvPr id="7" name="TextBox 6"/>
          <p:cNvSpPr txBox="1"/>
          <p:nvPr/>
        </p:nvSpPr>
        <p:spPr>
          <a:xfrm>
            <a:off x="2265363" y="4495800"/>
            <a:ext cx="4848225" cy="523875"/>
          </a:xfrm>
          <a:prstGeom prst="rect">
            <a:avLst/>
          </a:prstGeom>
          <a:solidFill>
            <a:schemeClr val="bg1"/>
          </a:solidFill>
        </p:spPr>
        <p:txBody>
          <a:bodyPr wrap="none">
            <a:spAutoFit/>
          </a:bodyPr>
          <a:lstStyle/>
          <a:p>
            <a:pPr>
              <a:defRPr/>
            </a:pPr>
            <a:r>
              <a:rPr lang="en-US" sz="2800" b="1" dirty="0">
                <a:latin typeface="+mn-lt"/>
              </a:rPr>
              <a:t>8 e</a:t>
            </a:r>
            <a:r>
              <a:rPr lang="en-US" sz="2800" b="1" baseline="30000" dirty="0">
                <a:latin typeface="+mn-lt"/>
              </a:rPr>
              <a:t>- </a:t>
            </a:r>
            <a:r>
              <a:rPr lang="en-US" sz="2800" b="1" dirty="0">
                <a:latin typeface="+mn-lt"/>
              </a:rPr>
              <a:t> + IO</a:t>
            </a:r>
            <a:r>
              <a:rPr lang="en-US" sz="2800" b="1" baseline="-25000" dirty="0">
                <a:latin typeface="+mn-lt"/>
              </a:rPr>
              <a:t>4</a:t>
            </a:r>
            <a:r>
              <a:rPr lang="en-US" sz="2800" b="1" baseline="30000" dirty="0">
                <a:latin typeface="+mn-lt"/>
              </a:rPr>
              <a:t>-</a:t>
            </a:r>
            <a:r>
              <a:rPr lang="en-US" sz="2800" b="1" dirty="0">
                <a:latin typeface="+mn-lt"/>
              </a:rPr>
              <a:t> + 8H</a:t>
            </a:r>
            <a:r>
              <a:rPr lang="en-US" sz="2800" b="1" baseline="30000" dirty="0">
                <a:latin typeface="+mn-lt"/>
              </a:rPr>
              <a:t>+  </a:t>
            </a:r>
            <a:r>
              <a:rPr lang="en-US" sz="2800" b="1" dirty="0">
                <a:latin typeface="+mn-lt"/>
                <a:sym typeface="Wingdings" pitchFamily="2" charset="2"/>
              </a:rPr>
              <a:t></a:t>
            </a:r>
            <a:r>
              <a:rPr lang="en-US" sz="2800" b="1" dirty="0">
                <a:latin typeface="+mn-lt"/>
                <a:sym typeface="WP MathA" pitchFamily="2" charset="2"/>
              </a:rPr>
              <a:t>  I</a:t>
            </a:r>
            <a:r>
              <a:rPr lang="en-US" sz="2800" b="1" baseline="30000" dirty="0">
                <a:latin typeface="+mn-lt"/>
                <a:sym typeface="WP MathA" pitchFamily="2" charset="2"/>
              </a:rPr>
              <a:t>-</a:t>
            </a:r>
            <a:r>
              <a:rPr lang="en-US" sz="2800" dirty="0">
                <a:latin typeface="+mn-lt"/>
              </a:rPr>
              <a:t> </a:t>
            </a:r>
            <a:r>
              <a:rPr lang="en-US" sz="2800" b="1" dirty="0">
                <a:latin typeface="+mn-lt"/>
              </a:rPr>
              <a:t>+ 4H</a:t>
            </a:r>
            <a:r>
              <a:rPr lang="en-US" sz="2800" b="1" baseline="-25000" dirty="0">
                <a:latin typeface="+mn-lt"/>
              </a:rPr>
              <a:t>2</a:t>
            </a:r>
            <a:r>
              <a:rPr lang="en-US" sz="2800" b="1" dirty="0">
                <a:latin typeface="+mn-lt"/>
              </a:rPr>
              <a:t>O</a:t>
            </a:r>
            <a:endParaRPr lang="en-US" sz="2800" dirty="0">
              <a:latin typeface="+mn-lt"/>
            </a:endParaRPr>
          </a:p>
        </p:txBody>
      </p:sp>
      <p:sp>
        <p:nvSpPr>
          <p:cNvPr id="8" name="TextBox 7"/>
          <p:cNvSpPr txBox="1"/>
          <p:nvPr/>
        </p:nvSpPr>
        <p:spPr>
          <a:xfrm>
            <a:off x="2098675" y="3971925"/>
            <a:ext cx="3311525" cy="523875"/>
          </a:xfrm>
          <a:prstGeom prst="rect">
            <a:avLst/>
          </a:prstGeom>
          <a:solidFill>
            <a:schemeClr val="bg1"/>
          </a:solidFill>
        </p:spPr>
        <p:txBody>
          <a:bodyPr wrap="none">
            <a:spAutoFit/>
          </a:bodyPr>
          <a:lstStyle/>
          <a:p>
            <a:pPr>
              <a:defRPr/>
            </a:pPr>
            <a:r>
              <a:rPr lang="en-US" sz="2800" b="1" dirty="0">
                <a:latin typeface="+mn-lt"/>
              </a:rPr>
              <a:t>4Sn</a:t>
            </a:r>
            <a:r>
              <a:rPr lang="en-US" sz="2800" b="1" baseline="30000" dirty="0">
                <a:latin typeface="+mn-lt"/>
              </a:rPr>
              <a:t>2+ </a:t>
            </a:r>
            <a:r>
              <a:rPr lang="en-US" sz="2800" b="1" dirty="0">
                <a:latin typeface="+mn-lt"/>
                <a:sym typeface="Wingdings" pitchFamily="2" charset="2"/>
              </a:rPr>
              <a:t></a:t>
            </a:r>
            <a:r>
              <a:rPr lang="en-US" sz="2800" b="1" dirty="0">
                <a:latin typeface="+mn-lt"/>
                <a:sym typeface="WP MathA" pitchFamily="2" charset="2"/>
              </a:rPr>
              <a:t>  4Sn</a:t>
            </a:r>
            <a:r>
              <a:rPr lang="en-US" sz="2800" b="1" baseline="30000" dirty="0">
                <a:latin typeface="+mn-lt"/>
                <a:sym typeface="WP MathA" pitchFamily="2" charset="2"/>
              </a:rPr>
              <a:t>4+ </a:t>
            </a:r>
            <a:r>
              <a:rPr lang="en-US" sz="2800" b="1" dirty="0">
                <a:latin typeface="+mn-lt"/>
              </a:rPr>
              <a:t>+ 8 e</a:t>
            </a:r>
            <a:r>
              <a:rPr lang="en-US" sz="2800" b="1" baseline="30000" dirty="0">
                <a:latin typeface="+mn-lt"/>
              </a:rPr>
              <a:t>-</a:t>
            </a:r>
            <a:endParaRPr lang="en-US" sz="2800" dirty="0">
              <a:latin typeface="+mn-lt"/>
            </a:endParaRPr>
          </a:p>
        </p:txBody>
      </p:sp>
      <p:cxnSp>
        <p:nvCxnSpPr>
          <p:cNvPr id="10" name="Straight Connector 9"/>
          <p:cNvCxnSpPr/>
          <p:nvPr/>
        </p:nvCxnSpPr>
        <p:spPr>
          <a:xfrm>
            <a:off x="2286000" y="5105400"/>
            <a:ext cx="48768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28600" y="5257800"/>
            <a:ext cx="9050338" cy="523875"/>
          </a:xfrm>
          <a:prstGeom prst="rect">
            <a:avLst/>
          </a:prstGeom>
          <a:noFill/>
        </p:spPr>
        <p:txBody>
          <a:bodyPr wrap="none">
            <a:spAutoFit/>
          </a:bodyPr>
          <a:lstStyle/>
          <a:p>
            <a:pPr>
              <a:defRPr/>
            </a:pPr>
            <a:r>
              <a:rPr lang="en-US" sz="2800" b="1" dirty="0">
                <a:latin typeface="+mn-lt"/>
              </a:rPr>
              <a:t>4Sn</a:t>
            </a:r>
            <a:r>
              <a:rPr lang="en-US" sz="2800" b="1" baseline="30000" dirty="0">
                <a:latin typeface="+mn-lt"/>
              </a:rPr>
              <a:t>2+</a:t>
            </a:r>
            <a:r>
              <a:rPr lang="en-US" sz="2800" b="1" baseline="-25000" dirty="0">
                <a:latin typeface="+mn-lt"/>
              </a:rPr>
              <a:t>(</a:t>
            </a:r>
            <a:r>
              <a:rPr lang="en-US" sz="2800" b="1" baseline="-25000" dirty="0" err="1">
                <a:latin typeface="+mn-lt"/>
              </a:rPr>
              <a:t>aq</a:t>
            </a:r>
            <a:r>
              <a:rPr lang="en-US" sz="2800" b="1" baseline="-25000" dirty="0">
                <a:latin typeface="+mn-lt"/>
              </a:rPr>
              <a:t>)</a:t>
            </a:r>
            <a:r>
              <a:rPr lang="en-US" sz="2800" b="1" baseline="30000" dirty="0">
                <a:latin typeface="+mn-lt"/>
              </a:rPr>
              <a:t> </a:t>
            </a:r>
            <a:r>
              <a:rPr lang="en-US" sz="2800" b="1" dirty="0">
                <a:latin typeface="+mn-lt"/>
              </a:rPr>
              <a:t>+  IO</a:t>
            </a:r>
            <a:r>
              <a:rPr lang="en-US" sz="2800" b="1" baseline="-25000" dirty="0">
                <a:latin typeface="+mn-lt"/>
              </a:rPr>
              <a:t>4</a:t>
            </a:r>
            <a:r>
              <a:rPr lang="en-US" sz="2800" b="1" baseline="30000" dirty="0">
                <a:latin typeface="+mn-lt"/>
              </a:rPr>
              <a:t>-</a:t>
            </a:r>
            <a:r>
              <a:rPr lang="en-US" sz="2800" b="1" baseline="-25000" dirty="0">
                <a:latin typeface="+mn-lt"/>
              </a:rPr>
              <a:t>(</a:t>
            </a:r>
            <a:r>
              <a:rPr lang="en-US" sz="2800" b="1" baseline="-25000" dirty="0" err="1">
                <a:latin typeface="+mn-lt"/>
              </a:rPr>
              <a:t>aq</a:t>
            </a:r>
            <a:r>
              <a:rPr lang="en-US" sz="2800" b="1" baseline="-25000" dirty="0">
                <a:latin typeface="+mn-lt"/>
              </a:rPr>
              <a:t>)</a:t>
            </a:r>
            <a:r>
              <a:rPr lang="en-US" sz="2800" b="1" dirty="0">
                <a:latin typeface="+mn-lt"/>
              </a:rPr>
              <a:t> + 8H</a:t>
            </a:r>
            <a:r>
              <a:rPr lang="en-US" sz="2800" b="1" baseline="30000" dirty="0">
                <a:latin typeface="+mn-lt"/>
              </a:rPr>
              <a:t>+</a:t>
            </a:r>
            <a:r>
              <a:rPr lang="en-US" sz="2800" b="1" baseline="-25000" dirty="0"/>
              <a:t> (</a:t>
            </a:r>
            <a:r>
              <a:rPr lang="en-US" sz="2800" b="1" baseline="-25000" dirty="0" err="1"/>
              <a:t>aq</a:t>
            </a:r>
            <a:r>
              <a:rPr lang="en-US" sz="2800" b="1" baseline="-25000" dirty="0"/>
              <a:t>)</a:t>
            </a:r>
            <a:r>
              <a:rPr lang="en-US" sz="2800" b="1" baseline="30000" dirty="0">
                <a:latin typeface="+mn-lt"/>
              </a:rPr>
              <a:t> </a:t>
            </a:r>
            <a:r>
              <a:rPr lang="en-US" sz="2800" b="1" dirty="0">
                <a:latin typeface="+mn-lt"/>
                <a:sym typeface="Wingdings" pitchFamily="2" charset="2"/>
              </a:rPr>
              <a:t></a:t>
            </a:r>
            <a:r>
              <a:rPr lang="en-US" sz="2800" b="1" dirty="0">
                <a:latin typeface="+mn-lt"/>
                <a:sym typeface="WP MathA" pitchFamily="2" charset="2"/>
              </a:rPr>
              <a:t>  </a:t>
            </a:r>
            <a:r>
              <a:rPr lang="en-US" sz="2800" b="1" dirty="0">
                <a:latin typeface="Arial" charset="0"/>
              </a:rPr>
              <a:t>4</a:t>
            </a:r>
            <a:r>
              <a:rPr lang="en-US" sz="2800" b="1" dirty="0">
                <a:latin typeface="+mn-lt"/>
                <a:sym typeface="WP MathA" pitchFamily="2" charset="2"/>
              </a:rPr>
              <a:t>Sn</a:t>
            </a:r>
            <a:r>
              <a:rPr lang="en-US" sz="2800" b="1" baseline="30000" dirty="0">
                <a:latin typeface="+mn-lt"/>
                <a:sym typeface="WP MathA" pitchFamily="2" charset="2"/>
              </a:rPr>
              <a:t>4+</a:t>
            </a:r>
            <a:r>
              <a:rPr lang="en-US" sz="2800" b="1" baseline="-25000" dirty="0">
                <a:latin typeface="+mn-lt"/>
                <a:sym typeface="WP MathA" pitchFamily="2" charset="2"/>
              </a:rPr>
              <a:t>(</a:t>
            </a:r>
            <a:r>
              <a:rPr lang="en-US" sz="2800" b="1" baseline="-25000" dirty="0" err="1">
                <a:latin typeface="+mn-lt"/>
                <a:sym typeface="WP MathA" pitchFamily="2" charset="2"/>
              </a:rPr>
              <a:t>aq</a:t>
            </a:r>
            <a:r>
              <a:rPr lang="en-US" sz="2800" b="1" baseline="-25000" dirty="0">
                <a:latin typeface="+mn-lt"/>
                <a:sym typeface="WP MathA" pitchFamily="2" charset="2"/>
              </a:rPr>
              <a:t>)</a:t>
            </a:r>
            <a:r>
              <a:rPr lang="en-US" sz="2800" b="1" dirty="0">
                <a:latin typeface="+mn-lt"/>
                <a:sym typeface="WP MathA" pitchFamily="2" charset="2"/>
              </a:rPr>
              <a:t> +  I</a:t>
            </a:r>
            <a:r>
              <a:rPr lang="en-US" sz="2800" b="1" baseline="30000" dirty="0">
                <a:latin typeface="+mn-lt"/>
                <a:sym typeface="WP MathA" pitchFamily="2" charset="2"/>
              </a:rPr>
              <a:t>-</a:t>
            </a:r>
            <a:r>
              <a:rPr lang="en-US" sz="2800" b="1" baseline="-25000" dirty="0">
                <a:latin typeface="+mn-lt"/>
                <a:sym typeface="WP MathA" pitchFamily="2" charset="2"/>
              </a:rPr>
              <a:t>(</a:t>
            </a:r>
            <a:r>
              <a:rPr lang="en-US" sz="2800" b="1" baseline="-25000" dirty="0" err="1">
                <a:latin typeface="+mn-lt"/>
                <a:sym typeface="WP MathA" pitchFamily="2" charset="2"/>
              </a:rPr>
              <a:t>aq</a:t>
            </a:r>
            <a:r>
              <a:rPr lang="en-US" sz="2800" b="1" baseline="-25000" dirty="0">
                <a:latin typeface="+mn-lt"/>
                <a:sym typeface="WP MathA" pitchFamily="2" charset="2"/>
              </a:rPr>
              <a:t>) </a:t>
            </a:r>
            <a:r>
              <a:rPr lang="en-US" sz="2800" b="1" dirty="0">
                <a:latin typeface="+mn-lt"/>
              </a:rPr>
              <a:t>+ 4H</a:t>
            </a:r>
            <a:r>
              <a:rPr lang="en-US" sz="2800" b="1" baseline="-25000" dirty="0">
                <a:latin typeface="+mn-lt"/>
              </a:rPr>
              <a:t>2</a:t>
            </a:r>
            <a:r>
              <a:rPr lang="en-US" sz="2800" b="1" dirty="0">
                <a:latin typeface="+mn-lt"/>
              </a:rPr>
              <a:t>O</a:t>
            </a:r>
            <a:r>
              <a:rPr lang="en-US" sz="2800" b="1" baseline="-25000" dirty="0"/>
              <a:t> (l)</a:t>
            </a:r>
            <a:endParaRPr lang="en-US" sz="2800" dirty="0">
              <a:latin typeface="+mn-lt"/>
            </a:endParaRPr>
          </a:p>
        </p:txBody>
      </p:sp>
      <p:cxnSp>
        <p:nvCxnSpPr>
          <p:cNvPr id="13" name="Straight Connector 12"/>
          <p:cNvCxnSpPr/>
          <p:nvPr/>
        </p:nvCxnSpPr>
        <p:spPr>
          <a:xfrm flipV="1">
            <a:off x="4724400" y="4038600"/>
            <a:ext cx="533400" cy="38100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2286000" y="4572000"/>
            <a:ext cx="533400" cy="38100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Which of these is a correctly balanced </a:t>
            </a:r>
            <a:r>
              <a:rPr lang="en-US" b="1" dirty="0" smtClean="0"/>
              <a:t>reduction</a:t>
            </a:r>
            <a:r>
              <a:rPr lang="en-US" dirty="0" smtClean="0"/>
              <a:t> half-reaction in acid for the following reaction?</a:t>
            </a:r>
          </a:p>
          <a:p>
            <a:pPr algn="ctr">
              <a:buFont typeface="Arial" charset="0"/>
              <a:buNone/>
              <a:defRPr/>
            </a:pPr>
            <a:r>
              <a:rPr lang="en-US" dirty="0" smtClean="0"/>
              <a:t>H</a:t>
            </a:r>
            <a:r>
              <a:rPr lang="en-US" baseline="-25000" dirty="0" smtClean="0"/>
              <a:t>2</a:t>
            </a:r>
            <a:r>
              <a:rPr lang="en-US" dirty="0" smtClean="0"/>
              <a:t>O</a:t>
            </a:r>
            <a:r>
              <a:rPr lang="en-US" baseline="-25000" dirty="0" smtClean="0"/>
              <a:t>2(</a:t>
            </a:r>
            <a:r>
              <a:rPr lang="en-US" baseline="-25000" dirty="0" err="1" smtClean="0"/>
              <a:t>aq</a:t>
            </a:r>
            <a:r>
              <a:rPr lang="en-US" baseline="-25000" dirty="0" smtClean="0"/>
              <a:t>)</a:t>
            </a:r>
            <a:r>
              <a:rPr lang="en-US" dirty="0" smtClean="0"/>
              <a:t> + Cr</a:t>
            </a:r>
            <a:r>
              <a:rPr lang="en-US" baseline="-25000" dirty="0" smtClean="0"/>
              <a:t>2</a:t>
            </a:r>
            <a:r>
              <a:rPr lang="en-US" dirty="0" smtClean="0"/>
              <a:t>O</a:t>
            </a:r>
            <a:r>
              <a:rPr lang="en-US" baseline="-25000" dirty="0" smtClean="0"/>
              <a:t>7</a:t>
            </a:r>
            <a:r>
              <a:rPr lang="en-US" baseline="30000" dirty="0" smtClean="0"/>
              <a:t>2-</a:t>
            </a:r>
            <a:r>
              <a:rPr lang="en-US" baseline="-25000" dirty="0" smtClean="0"/>
              <a:t> (</a:t>
            </a:r>
            <a:r>
              <a:rPr lang="en-US" baseline="-25000" dirty="0" err="1" smtClean="0"/>
              <a:t>aq</a:t>
            </a:r>
            <a:r>
              <a:rPr lang="en-US" baseline="-25000" dirty="0" smtClean="0"/>
              <a:t>)</a:t>
            </a:r>
            <a:r>
              <a:rPr lang="en-US" baseline="30000" dirty="0" smtClean="0"/>
              <a:t> </a:t>
            </a:r>
            <a:r>
              <a:rPr lang="en-US" dirty="0" smtClean="0">
                <a:sym typeface="Wingdings" pitchFamily="2" charset="2"/>
              </a:rPr>
              <a:t></a:t>
            </a:r>
            <a:r>
              <a:rPr lang="en-US" dirty="0" smtClean="0">
                <a:sym typeface="WP MathA" pitchFamily="2" charset="2"/>
              </a:rPr>
              <a:t> </a:t>
            </a:r>
            <a:r>
              <a:rPr lang="en-US" dirty="0" smtClean="0"/>
              <a:t>Cr</a:t>
            </a:r>
            <a:r>
              <a:rPr lang="en-US" baseline="30000" dirty="0" smtClean="0"/>
              <a:t>3+</a:t>
            </a:r>
            <a:r>
              <a:rPr lang="en-US" baseline="-25000" dirty="0" smtClean="0"/>
              <a:t>(</a:t>
            </a:r>
            <a:r>
              <a:rPr lang="en-US" baseline="-25000" dirty="0" err="1" smtClean="0"/>
              <a:t>aq</a:t>
            </a:r>
            <a:r>
              <a:rPr lang="en-US" baseline="-25000" dirty="0" smtClean="0"/>
              <a:t>)</a:t>
            </a:r>
            <a:r>
              <a:rPr lang="en-US" dirty="0" smtClean="0"/>
              <a:t> + O</a:t>
            </a:r>
            <a:r>
              <a:rPr lang="en-US" baseline="-25000" dirty="0" smtClean="0"/>
              <a:t>2(g)</a:t>
            </a:r>
          </a:p>
          <a:p>
            <a:pPr marL="514350" indent="-514350">
              <a:buFont typeface="+mj-lt"/>
              <a:buAutoNum type="alphaLcPeriod"/>
              <a:defRPr/>
            </a:pPr>
            <a:r>
              <a:rPr lang="en-US" dirty="0" smtClean="0"/>
              <a:t>Cr</a:t>
            </a:r>
            <a:r>
              <a:rPr lang="en-US" baseline="-25000" dirty="0" smtClean="0"/>
              <a:t>2</a:t>
            </a:r>
            <a:r>
              <a:rPr lang="en-US" dirty="0" smtClean="0"/>
              <a:t>O</a:t>
            </a:r>
            <a:r>
              <a:rPr lang="en-US" baseline="-25000" dirty="0" smtClean="0"/>
              <a:t>7</a:t>
            </a:r>
            <a:r>
              <a:rPr lang="en-US" baseline="30000" dirty="0" smtClean="0"/>
              <a:t>2-</a:t>
            </a:r>
            <a:r>
              <a:rPr lang="en-US" baseline="-25000" dirty="0" smtClean="0"/>
              <a:t>(</a:t>
            </a:r>
            <a:r>
              <a:rPr lang="en-US" baseline="-25000" dirty="0" err="1" smtClean="0"/>
              <a:t>aq</a:t>
            </a:r>
            <a:r>
              <a:rPr lang="en-US" baseline="-25000" dirty="0" smtClean="0"/>
              <a:t>)</a:t>
            </a:r>
            <a:r>
              <a:rPr lang="en-US" baseline="30000" dirty="0" smtClean="0"/>
              <a:t> </a:t>
            </a:r>
            <a:r>
              <a:rPr lang="en-US" dirty="0" smtClean="0"/>
              <a:t> + 14H</a:t>
            </a:r>
            <a:r>
              <a:rPr lang="en-US" baseline="30000" dirty="0" smtClean="0"/>
              <a:t>+</a:t>
            </a:r>
            <a:r>
              <a:rPr lang="en-US" b="1" baseline="-25000" dirty="0" smtClean="0"/>
              <a:t> </a:t>
            </a:r>
            <a:r>
              <a:rPr lang="en-US" baseline="-25000" dirty="0" smtClean="0"/>
              <a:t>(</a:t>
            </a:r>
            <a:r>
              <a:rPr lang="en-US" baseline="-25000" dirty="0" err="1" smtClean="0"/>
              <a:t>aq</a:t>
            </a:r>
            <a:r>
              <a:rPr lang="en-US" baseline="-25000" dirty="0" smtClean="0"/>
              <a:t>)</a:t>
            </a:r>
            <a:r>
              <a:rPr lang="en-US" dirty="0" smtClean="0"/>
              <a:t> </a:t>
            </a:r>
            <a:r>
              <a:rPr lang="en-US" dirty="0" smtClean="0">
                <a:sym typeface="Wingdings" pitchFamily="2" charset="2"/>
              </a:rPr>
              <a:t></a:t>
            </a:r>
            <a:r>
              <a:rPr lang="en-US" dirty="0" smtClean="0">
                <a:sym typeface="WP MathA" pitchFamily="2" charset="2"/>
              </a:rPr>
              <a:t> </a:t>
            </a:r>
            <a:r>
              <a:rPr lang="en-US" dirty="0" smtClean="0"/>
              <a:t>Cr</a:t>
            </a:r>
            <a:r>
              <a:rPr lang="en-US" baseline="30000" dirty="0" smtClean="0"/>
              <a:t>3+</a:t>
            </a:r>
            <a:r>
              <a:rPr lang="en-US" baseline="-25000" dirty="0" smtClean="0"/>
              <a:t>(</a:t>
            </a:r>
            <a:r>
              <a:rPr lang="en-US" baseline="-25000" dirty="0" err="1" smtClean="0"/>
              <a:t>aq</a:t>
            </a:r>
            <a:r>
              <a:rPr lang="en-US" baseline="-25000" dirty="0" smtClean="0"/>
              <a:t>) </a:t>
            </a:r>
            <a:r>
              <a:rPr lang="en-US" dirty="0" smtClean="0"/>
              <a:t>+ 7H</a:t>
            </a:r>
            <a:r>
              <a:rPr lang="en-US" baseline="-25000" dirty="0" smtClean="0"/>
              <a:t>2</a:t>
            </a:r>
            <a:r>
              <a:rPr lang="en-US" dirty="0" smtClean="0"/>
              <a:t>O</a:t>
            </a:r>
            <a:r>
              <a:rPr lang="en-US" baseline="-25000" dirty="0" smtClean="0"/>
              <a:t>(l)</a:t>
            </a:r>
            <a:r>
              <a:rPr lang="en-US" dirty="0" smtClean="0"/>
              <a:t> + 9e</a:t>
            </a:r>
            <a:r>
              <a:rPr lang="en-US" baseline="30000" dirty="0" smtClean="0"/>
              <a:t>-</a:t>
            </a:r>
            <a:r>
              <a:rPr lang="en-US" dirty="0" smtClean="0"/>
              <a:t> </a:t>
            </a:r>
          </a:p>
          <a:p>
            <a:pPr marL="514350" indent="-514350">
              <a:buFont typeface="+mj-lt"/>
              <a:buAutoNum type="alphaLcPeriod"/>
              <a:defRPr/>
            </a:pPr>
            <a:r>
              <a:rPr lang="en-US" dirty="0" smtClean="0"/>
              <a:t>Cr</a:t>
            </a:r>
            <a:r>
              <a:rPr lang="en-US" baseline="-25000" dirty="0" smtClean="0"/>
              <a:t>2</a:t>
            </a:r>
            <a:r>
              <a:rPr lang="en-US" dirty="0" smtClean="0"/>
              <a:t>O</a:t>
            </a:r>
            <a:r>
              <a:rPr lang="en-US" baseline="-25000" dirty="0" smtClean="0"/>
              <a:t>7</a:t>
            </a:r>
            <a:r>
              <a:rPr lang="en-US" baseline="30000" dirty="0" smtClean="0"/>
              <a:t>2-</a:t>
            </a:r>
            <a:r>
              <a:rPr lang="en-US" baseline="-25000" dirty="0" smtClean="0"/>
              <a:t>(</a:t>
            </a:r>
            <a:r>
              <a:rPr lang="en-US" baseline="-25000" dirty="0" err="1" smtClean="0"/>
              <a:t>aq</a:t>
            </a:r>
            <a:r>
              <a:rPr lang="en-US" baseline="-25000" dirty="0" smtClean="0"/>
              <a:t>)</a:t>
            </a:r>
            <a:r>
              <a:rPr lang="en-US" baseline="30000" dirty="0" smtClean="0"/>
              <a:t> </a:t>
            </a:r>
            <a:r>
              <a:rPr lang="en-US" dirty="0" smtClean="0"/>
              <a:t> + 14H</a:t>
            </a:r>
            <a:r>
              <a:rPr lang="en-US" baseline="30000" dirty="0" smtClean="0"/>
              <a:t>+</a:t>
            </a:r>
            <a:r>
              <a:rPr lang="en-US" b="1" baseline="-25000" dirty="0" smtClean="0"/>
              <a:t> </a:t>
            </a:r>
            <a:r>
              <a:rPr lang="en-US" baseline="-25000" dirty="0" smtClean="0"/>
              <a:t>(</a:t>
            </a:r>
            <a:r>
              <a:rPr lang="en-US" baseline="-25000" dirty="0" err="1" smtClean="0"/>
              <a:t>aq</a:t>
            </a:r>
            <a:r>
              <a:rPr lang="en-US" baseline="-25000" dirty="0" smtClean="0"/>
              <a:t>)  </a:t>
            </a:r>
            <a:r>
              <a:rPr lang="en-US" dirty="0" smtClean="0">
                <a:sym typeface="Wingdings" pitchFamily="2" charset="2"/>
              </a:rPr>
              <a:t></a:t>
            </a:r>
            <a:r>
              <a:rPr lang="en-US" dirty="0" smtClean="0">
                <a:sym typeface="WP MathA" pitchFamily="2" charset="2"/>
              </a:rPr>
              <a:t> 2</a:t>
            </a:r>
            <a:r>
              <a:rPr lang="en-US" dirty="0" smtClean="0"/>
              <a:t>Cr</a:t>
            </a:r>
            <a:r>
              <a:rPr lang="en-US" baseline="30000" dirty="0" smtClean="0"/>
              <a:t>3+</a:t>
            </a:r>
            <a:r>
              <a:rPr lang="en-US" baseline="-25000" dirty="0" smtClean="0"/>
              <a:t>(</a:t>
            </a:r>
            <a:r>
              <a:rPr lang="en-US" baseline="-25000" dirty="0" err="1" smtClean="0"/>
              <a:t>aq</a:t>
            </a:r>
            <a:r>
              <a:rPr lang="en-US" baseline="-25000" dirty="0" smtClean="0"/>
              <a:t>) </a:t>
            </a:r>
            <a:r>
              <a:rPr lang="en-US" dirty="0" smtClean="0"/>
              <a:t>+ 7H</a:t>
            </a:r>
            <a:r>
              <a:rPr lang="en-US" baseline="-25000" dirty="0" smtClean="0"/>
              <a:t>2</a:t>
            </a:r>
            <a:r>
              <a:rPr lang="en-US" dirty="0" smtClean="0"/>
              <a:t>O</a:t>
            </a:r>
            <a:r>
              <a:rPr lang="en-US" baseline="-25000" dirty="0" smtClean="0"/>
              <a:t>(l)</a:t>
            </a:r>
            <a:r>
              <a:rPr lang="en-US" dirty="0" smtClean="0"/>
              <a:t> + 6e</a:t>
            </a:r>
            <a:r>
              <a:rPr lang="en-US" baseline="30000" dirty="0" smtClean="0"/>
              <a:t>-</a:t>
            </a:r>
            <a:r>
              <a:rPr lang="en-US" dirty="0" smtClean="0"/>
              <a:t> </a:t>
            </a:r>
          </a:p>
          <a:p>
            <a:pPr marL="514350" indent="-514350">
              <a:buFont typeface="+mj-lt"/>
              <a:buAutoNum type="alphaLcPeriod"/>
              <a:defRPr/>
            </a:pPr>
            <a:r>
              <a:rPr lang="en-US" dirty="0" smtClean="0"/>
              <a:t>Cr</a:t>
            </a:r>
            <a:r>
              <a:rPr lang="en-US" baseline="-25000" dirty="0" smtClean="0"/>
              <a:t>2</a:t>
            </a:r>
            <a:r>
              <a:rPr lang="en-US" dirty="0" smtClean="0"/>
              <a:t>O</a:t>
            </a:r>
            <a:r>
              <a:rPr lang="en-US" baseline="-25000" dirty="0" smtClean="0"/>
              <a:t>7</a:t>
            </a:r>
            <a:r>
              <a:rPr lang="en-US" baseline="30000" dirty="0" smtClean="0"/>
              <a:t>2-</a:t>
            </a:r>
            <a:r>
              <a:rPr lang="en-US" baseline="-25000" dirty="0" smtClean="0"/>
              <a:t>(</a:t>
            </a:r>
            <a:r>
              <a:rPr lang="en-US" baseline="-25000" dirty="0" err="1" smtClean="0"/>
              <a:t>aq</a:t>
            </a:r>
            <a:r>
              <a:rPr lang="en-US" baseline="-25000" dirty="0" smtClean="0"/>
              <a:t>)</a:t>
            </a:r>
            <a:r>
              <a:rPr lang="en-US" baseline="30000" dirty="0" smtClean="0"/>
              <a:t> </a:t>
            </a:r>
            <a:r>
              <a:rPr lang="en-US" dirty="0" smtClean="0"/>
              <a:t> + 14H</a:t>
            </a:r>
            <a:r>
              <a:rPr lang="en-US" baseline="30000" dirty="0" smtClean="0"/>
              <a:t>+</a:t>
            </a:r>
            <a:r>
              <a:rPr lang="en-US" b="1" baseline="-25000" dirty="0" smtClean="0"/>
              <a:t> </a:t>
            </a:r>
            <a:r>
              <a:rPr lang="en-US" baseline="-25000" dirty="0" smtClean="0"/>
              <a:t>(</a:t>
            </a:r>
            <a:r>
              <a:rPr lang="en-US" baseline="-25000" dirty="0" err="1" smtClean="0"/>
              <a:t>aq</a:t>
            </a:r>
            <a:r>
              <a:rPr lang="en-US" baseline="-25000" dirty="0" smtClean="0"/>
              <a:t>)</a:t>
            </a:r>
            <a:r>
              <a:rPr lang="en-US" dirty="0" smtClean="0"/>
              <a:t> + 9e</a:t>
            </a:r>
            <a:r>
              <a:rPr lang="en-US" baseline="30000" dirty="0" smtClean="0"/>
              <a:t>-</a:t>
            </a:r>
            <a:r>
              <a:rPr lang="en-US" dirty="0" smtClean="0"/>
              <a:t> </a:t>
            </a:r>
            <a:r>
              <a:rPr lang="en-US" dirty="0" smtClean="0">
                <a:sym typeface="Wingdings" pitchFamily="2" charset="2"/>
              </a:rPr>
              <a:t></a:t>
            </a:r>
            <a:r>
              <a:rPr lang="en-US" dirty="0" smtClean="0">
                <a:sym typeface="WP MathA" pitchFamily="2" charset="2"/>
              </a:rPr>
              <a:t> </a:t>
            </a:r>
            <a:r>
              <a:rPr lang="en-US" dirty="0" smtClean="0"/>
              <a:t>Cr</a:t>
            </a:r>
            <a:r>
              <a:rPr lang="en-US" baseline="30000" dirty="0" smtClean="0"/>
              <a:t>3+</a:t>
            </a:r>
            <a:r>
              <a:rPr lang="en-US" baseline="-25000" dirty="0" smtClean="0"/>
              <a:t>(</a:t>
            </a:r>
            <a:r>
              <a:rPr lang="en-US" baseline="-25000" dirty="0" err="1" smtClean="0"/>
              <a:t>aq</a:t>
            </a:r>
            <a:r>
              <a:rPr lang="en-US" baseline="-25000" dirty="0" smtClean="0"/>
              <a:t>) </a:t>
            </a:r>
            <a:r>
              <a:rPr lang="en-US" dirty="0" smtClean="0"/>
              <a:t>+ 7H</a:t>
            </a:r>
            <a:r>
              <a:rPr lang="en-US" baseline="-25000" dirty="0" smtClean="0"/>
              <a:t>2</a:t>
            </a:r>
            <a:r>
              <a:rPr lang="en-US" dirty="0" smtClean="0"/>
              <a:t>O</a:t>
            </a:r>
            <a:r>
              <a:rPr lang="en-US" baseline="-25000" dirty="0" smtClean="0"/>
              <a:t>(l)</a:t>
            </a:r>
          </a:p>
          <a:p>
            <a:pPr marL="514350" indent="-514350">
              <a:buFont typeface="+mj-lt"/>
              <a:buAutoNum type="alphaLcPeriod"/>
              <a:defRPr/>
            </a:pPr>
            <a:r>
              <a:rPr lang="en-US" dirty="0" smtClean="0"/>
              <a:t>Cr</a:t>
            </a:r>
            <a:r>
              <a:rPr lang="en-US" baseline="-25000" dirty="0" smtClean="0"/>
              <a:t>2</a:t>
            </a:r>
            <a:r>
              <a:rPr lang="en-US" dirty="0" smtClean="0"/>
              <a:t>O</a:t>
            </a:r>
            <a:r>
              <a:rPr lang="en-US" baseline="-25000" dirty="0" smtClean="0"/>
              <a:t>7</a:t>
            </a:r>
            <a:r>
              <a:rPr lang="en-US" baseline="30000" dirty="0" smtClean="0"/>
              <a:t>2-</a:t>
            </a:r>
            <a:r>
              <a:rPr lang="en-US" baseline="-25000" dirty="0" smtClean="0"/>
              <a:t>(</a:t>
            </a:r>
            <a:r>
              <a:rPr lang="en-US" baseline="-25000" dirty="0" err="1" smtClean="0"/>
              <a:t>aq</a:t>
            </a:r>
            <a:r>
              <a:rPr lang="en-US" baseline="-25000" dirty="0" smtClean="0"/>
              <a:t>)</a:t>
            </a:r>
            <a:r>
              <a:rPr lang="en-US" baseline="30000" dirty="0" smtClean="0"/>
              <a:t> </a:t>
            </a:r>
            <a:r>
              <a:rPr lang="en-US" dirty="0" smtClean="0"/>
              <a:t> + 14H</a:t>
            </a:r>
            <a:r>
              <a:rPr lang="en-US" baseline="30000" dirty="0" smtClean="0"/>
              <a:t>+</a:t>
            </a:r>
            <a:r>
              <a:rPr lang="en-US" b="1" baseline="-25000" dirty="0" smtClean="0"/>
              <a:t> </a:t>
            </a:r>
            <a:r>
              <a:rPr lang="en-US" baseline="-25000" dirty="0" smtClean="0"/>
              <a:t>(</a:t>
            </a:r>
            <a:r>
              <a:rPr lang="en-US" baseline="-25000" dirty="0" err="1" smtClean="0"/>
              <a:t>aq</a:t>
            </a:r>
            <a:r>
              <a:rPr lang="en-US" baseline="-25000" dirty="0" smtClean="0"/>
              <a:t>)</a:t>
            </a:r>
            <a:r>
              <a:rPr lang="en-US" dirty="0" smtClean="0"/>
              <a:t> + 6e</a:t>
            </a:r>
            <a:r>
              <a:rPr lang="en-US" baseline="30000" dirty="0" smtClean="0"/>
              <a:t>-</a:t>
            </a:r>
            <a:r>
              <a:rPr lang="en-US" dirty="0" smtClean="0"/>
              <a:t> </a:t>
            </a:r>
            <a:r>
              <a:rPr lang="en-US" dirty="0" smtClean="0">
                <a:sym typeface="Wingdings" pitchFamily="2" charset="2"/>
              </a:rPr>
              <a:t></a:t>
            </a:r>
            <a:r>
              <a:rPr lang="en-US" dirty="0" smtClean="0">
                <a:sym typeface="WP MathA" pitchFamily="2" charset="2"/>
              </a:rPr>
              <a:t> 2</a:t>
            </a:r>
            <a:r>
              <a:rPr lang="en-US" dirty="0" smtClean="0"/>
              <a:t>Cr</a:t>
            </a:r>
            <a:r>
              <a:rPr lang="en-US" baseline="30000" dirty="0" smtClean="0"/>
              <a:t>3+</a:t>
            </a:r>
            <a:r>
              <a:rPr lang="en-US" baseline="-25000" dirty="0" smtClean="0"/>
              <a:t>(</a:t>
            </a:r>
            <a:r>
              <a:rPr lang="en-US" baseline="-25000" dirty="0" err="1" smtClean="0"/>
              <a:t>aq</a:t>
            </a:r>
            <a:r>
              <a:rPr lang="en-US" baseline="-25000" dirty="0" smtClean="0"/>
              <a:t>) </a:t>
            </a:r>
            <a:r>
              <a:rPr lang="en-US" dirty="0" smtClean="0"/>
              <a:t>+ 7H</a:t>
            </a:r>
            <a:r>
              <a:rPr lang="en-US" baseline="-25000" dirty="0" smtClean="0"/>
              <a:t>2</a:t>
            </a:r>
            <a:r>
              <a:rPr lang="en-US" dirty="0" smtClean="0"/>
              <a:t>O</a:t>
            </a:r>
            <a:r>
              <a:rPr lang="en-US" baseline="-25000" dirty="0" smtClean="0"/>
              <a:t>(l)</a:t>
            </a:r>
            <a:endParaRPr lang="en-US" dirty="0" smtClean="0"/>
          </a:p>
          <a:p>
            <a:pPr marL="514350" indent="-514350">
              <a:buFont typeface="+mj-lt"/>
              <a:buAutoNum type="alphaLcPeriod"/>
              <a:defRPr/>
            </a:pPr>
            <a:endParaRPr lang="en-US" dirty="0" smtClean="0"/>
          </a:p>
          <a:p>
            <a:pPr marL="514350" indent="-514350">
              <a:buFont typeface="+mj-lt"/>
              <a:buAutoNum type="alphaLcPeriod"/>
              <a:defRPr/>
            </a:pP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5" end="5"/>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5" end="5"/>
                                            </p:txEl>
                                          </p:spTgt>
                                        </p:tgtEl>
                                        <p:attrNameLst>
                                          <p:attrName>style.fontStyle</p:attrName>
                                        </p:attrNameLst>
                                      </p:cBhvr>
                                      <p:to>
                                        <p:strVal val="normal"/>
                                      </p:to>
                                    </p:set>
                                    <p:set>
                                      <p:cBhvr override="childStyle">
                                        <p:cTn id="9" dur="indefinite"/>
                                        <p:tgtEl>
                                          <p:spTgt spid="3">
                                            <p:txEl>
                                              <p:pRg st="5" end="5"/>
                                            </p:txEl>
                                          </p:spTgt>
                                        </p:tgtEl>
                                        <p:attrNameLst>
                                          <p:attrName>style.fontWeight</p:attrName>
                                        </p:attrNameLst>
                                      </p:cBhvr>
                                      <p:to>
                                        <p:strVal val="bold"/>
                                      </p:to>
                                    </p:set>
                                    <p:set>
                                      <p:cBhvr override="childStyle">
                                        <p:cTn id="10" dur="indefinite"/>
                                        <p:tgtEl>
                                          <p:spTgt spid="3">
                                            <p:txEl>
                                              <p:pRg st="5" end="5"/>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Which of these is a correctly balanced </a:t>
            </a:r>
            <a:r>
              <a:rPr lang="en-US" b="1" dirty="0" smtClean="0"/>
              <a:t>oxidation</a:t>
            </a:r>
            <a:r>
              <a:rPr lang="en-US" dirty="0" smtClean="0"/>
              <a:t> half-reaction in acid for the following reaction?</a:t>
            </a:r>
          </a:p>
          <a:p>
            <a:pPr algn="ctr">
              <a:buFont typeface="Arial" charset="0"/>
              <a:buNone/>
              <a:defRPr/>
            </a:pPr>
            <a:r>
              <a:rPr lang="en-US" dirty="0" smtClean="0"/>
              <a:t>H</a:t>
            </a:r>
            <a:r>
              <a:rPr lang="en-US" baseline="-25000" dirty="0" smtClean="0"/>
              <a:t>2</a:t>
            </a:r>
            <a:r>
              <a:rPr lang="en-US" dirty="0" smtClean="0"/>
              <a:t>O</a:t>
            </a:r>
            <a:r>
              <a:rPr lang="en-US" baseline="-25000" dirty="0" smtClean="0"/>
              <a:t>2(</a:t>
            </a:r>
            <a:r>
              <a:rPr lang="en-US" baseline="-25000" dirty="0" err="1" smtClean="0"/>
              <a:t>aq</a:t>
            </a:r>
            <a:r>
              <a:rPr lang="en-US" baseline="-25000" dirty="0" smtClean="0"/>
              <a:t>)</a:t>
            </a:r>
            <a:r>
              <a:rPr lang="en-US" dirty="0" smtClean="0"/>
              <a:t> + Cr</a:t>
            </a:r>
            <a:r>
              <a:rPr lang="en-US" baseline="-25000" dirty="0" smtClean="0"/>
              <a:t>2</a:t>
            </a:r>
            <a:r>
              <a:rPr lang="en-US" dirty="0" smtClean="0"/>
              <a:t>O</a:t>
            </a:r>
            <a:r>
              <a:rPr lang="en-US" baseline="-25000" dirty="0" smtClean="0"/>
              <a:t>7</a:t>
            </a:r>
            <a:r>
              <a:rPr lang="en-US" baseline="30000" dirty="0" smtClean="0"/>
              <a:t>2-</a:t>
            </a:r>
            <a:r>
              <a:rPr lang="en-US" baseline="-25000" dirty="0" smtClean="0"/>
              <a:t> (</a:t>
            </a:r>
            <a:r>
              <a:rPr lang="en-US" baseline="-25000" dirty="0" err="1" smtClean="0"/>
              <a:t>aq</a:t>
            </a:r>
            <a:r>
              <a:rPr lang="en-US" baseline="-25000" dirty="0" smtClean="0"/>
              <a:t>)</a:t>
            </a:r>
            <a:r>
              <a:rPr lang="en-US" baseline="30000" dirty="0" smtClean="0"/>
              <a:t> </a:t>
            </a:r>
            <a:r>
              <a:rPr lang="en-US" dirty="0" smtClean="0">
                <a:sym typeface="Wingdings" pitchFamily="2" charset="2"/>
              </a:rPr>
              <a:t></a:t>
            </a:r>
            <a:r>
              <a:rPr lang="en-US" dirty="0" smtClean="0">
                <a:sym typeface="WP MathA" pitchFamily="2" charset="2"/>
              </a:rPr>
              <a:t> </a:t>
            </a:r>
            <a:r>
              <a:rPr lang="en-US" dirty="0" smtClean="0"/>
              <a:t>Cr</a:t>
            </a:r>
            <a:r>
              <a:rPr lang="en-US" baseline="30000" dirty="0" smtClean="0"/>
              <a:t>3+</a:t>
            </a:r>
            <a:r>
              <a:rPr lang="en-US" baseline="-25000" dirty="0" smtClean="0"/>
              <a:t>(</a:t>
            </a:r>
            <a:r>
              <a:rPr lang="en-US" baseline="-25000" dirty="0" err="1" smtClean="0"/>
              <a:t>aq</a:t>
            </a:r>
            <a:r>
              <a:rPr lang="en-US" baseline="-25000" dirty="0" smtClean="0"/>
              <a:t>)</a:t>
            </a:r>
            <a:r>
              <a:rPr lang="en-US" dirty="0" smtClean="0"/>
              <a:t> + O</a:t>
            </a:r>
            <a:r>
              <a:rPr lang="en-US" baseline="-25000" dirty="0" smtClean="0"/>
              <a:t>2(g)</a:t>
            </a:r>
          </a:p>
          <a:p>
            <a:pPr marL="0" indent="0">
              <a:buFont typeface="+mj-lt"/>
              <a:buAutoNum type="alphaLcPeriod"/>
              <a:defRPr/>
            </a:pPr>
            <a:r>
              <a:rPr lang="en-US" baseline="-25000" dirty="0" smtClean="0"/>
              <a:t> </a:t>
            </a:r>
            <a:r>
              <a:rPr lang="en-US" dirty="0" smtClean="0"/>
              <a:t>H</a:t>
            </a:r>
            <a:r>
              <a:rPr lang="en-US" baseline="-25000" dirty="0" smtClean="0"/>
              <a:t>2</a:t>
            </a:r>
            <a:r>
              <a:rPr lang="en-US" dirty="0" smtClean="0"/>
              <a:t>O</a:t>
            </a:r>
            <a:r>
              <a:rPr lang="en-US" baseline="-25000" dirty="0" smtClean="0"/>
              <a:t>2(</a:t>
            </a:r>
            <a:r>
              <a:rPr lang="en-US" baseline="-25000" dirty="0" err="1" smtClean="0"/>
              <a:t>aq</a:t>
            </a:r>
            <a:r>
              <a:rPr lang="en-US" baseline="-25000" dirty="0" smtClean="0"/>
              <a:t>)</a:t>
            </a:r>
            <a:r>
              <a:rPr lang="en-US" dirty="0" smtClean="0"/>
              <a:t> </a:t>
            </a:r>
            <a:r>
              <a:rPr lang="en-US" dirty="0" smtClean="0">
                <a:sym typeface="Wingdings" pitchFamily="2" charset="2"/>
              </a:rPr>
              <a:t></a:t>
            </a:r>
            <a:r>
              <a:rPr lang="en-US" dirty="0" smtClean="0">
                <a:sym typeface="WP MathA" pitchFamily="2" charset="2"/>
              </a:rPr>
              <a:t> </a:t>
            </a:r>
            <a:r>
              <a:rPr lang="en-US" dirty="0" smtClean="0"/>
              <a:t>O</a:t>
            </a:r>
            <a:r>
              <a:rPr lang="en-US" baseline="-25000" dirty="0" smtClean="0"/>
              <a:t>2(g)</a:t>
            </a:r>
            <a:r>
              <a:rPr lang="en-US" dirty="0" smtClean="0"/>
              <a:t> + 2H</a:t>
            </a:r>
            <a:r>
              <a:rPr lang="en-US" baseline="30000" dirty="0" smtClean="0"/>
              <a:t>+</a:t>
            </a:r>
            <a:r>
              <a:rPr lang="en-US" baseline="-25000" dirty="0" smtClean="0"/>
              <a:t> (</a:t>
            </a:r>
            <a:r>
              <a:rPr lang="en-US" baseline="-25000" dirty="0" err="1" smtClean="0"/>
              <a:t>aq</a:t>
            </a:r>
            <a:r>
              <a:rPr lang="en-US" baseline="-25000" dirty="0" smtClean="0"/>
              <a:t>)</a:t>
            </a:r>
            <a:r>
              <a:rPr lang="en-US" dirty="0" smtClean="0"/>
              <a:t> + 1e</a:t>
            </a:r>
            <a:r>
              <a:rPr lang="en-US" baseline="30000" dirty="0" smtClean="0"/>
              <a:t>-</a:t>
            </a:r>
            <a:r>
              <a:rPr lang="en-US" dirty="0" smtClean="0"/>
              <a:t> </a:t>
            </a:r>
            <a:endParaRPr lang="en-US" baseline="-25000" dirty="0" smtClean="0"/>
          </a:p>
          <a:p>
            <a:pPr marL="0" indent="0">
              <a:buFont typeface="+mj-lt"/>
              <a:buAutoNum type="alphaLcPeriod"/>
              <a:defRPr/>
            </a:pPr>
            <a:r>
              <a:rPr lang="en-US" baseline="-25000" dirty="0" smtClean="0"/>
              <a:t> </a:t>
            </a:r>
            <a:r>
              <a:rPr lang="en-US" dirty="0" smtClean="0"/>
              <a:t>H</a:t>
            </a:r>
            <a:r>
              <a:rPr lang="en-US" baseline="-25000" dirty="0" smtClean="0"/>
              <a:t>2</a:t>
            </a:r>
            <a:r>
              <a:rPr lang="en-US" dirty="0" smtClean="0"/>
              <a:t>O</a:t>
            </a:r>
            <a:r>
              <a:rPr lang="en-US" baseline="-25000" dirty="0" smtClean="0"/>
              <a:t>2(</a:t>
            </a:r>
            <a:r>
              <a:rPr lang="en-US" baseline="-25000" dirty="0" err="1" smtClean="0"/>
              <a:t>aq</a:t>
            </a:r>
            <a:r>
              <a:rPr lang="en-US" baseline="-25000" dirty="0" smtClean="0"/>
              <a:t>)</a:t>
            </a:r>
            <a:r>
              <a:rPr lang="en-US" dirty="0" smtClean="0"/>
              <a:t> </a:t>
            </a:r>
            <a:r>
              <a:rPr lang="en-US" dirty="0" smtClean="0">
                <a:sym typeface="Wingdings" pitchFamily="2" charset="2"/>
              </a:rPr>
              <a:t></a:t>
            </a:r>
            <a:r>
              <a:rPr lang="en-US" dirty="0" smtClean="0">
                <a:sym typeface="WP MathA" pitchFamily="2" charset="2"/>
              </a:rPr>
              <a:t> </a:t>
            </a:r>
            <a:r>
              <a:rPr lang="en-US" dirty="0" smtClean="0"/>
              <a:t>O</a:t>
            </a:r>
            <a:r>
              <a:rPr lang="en-US" baseline="-25000" dirty="0" smtClean="0"/>
              <a:t>2(g)</a:t>
            </a:r>
            <a:r>
              <a:rPr lang="en-US" dirty="0" smtClean="0"/>
              <a:t> + 2H</a:t>
            </a:r>
            <a:r>
              <a:rPr lang="en-US" baseline="30000" dirty="0" smtClean="0"/>
              <a:t>+</a:t>
            </a:r>
            <a:r>
              <a:rPr lang="en-US" baseline="-25000" dirty="0" smtClean="0"/>
              <a:t> (</a:t>
            </a:r>
            <a:r>
              <a:rPr lang="en-US" baseline="-25000" dirty="0" err="1" smtClean="0"/>
              <a:t>aq</a:t>
            </a:r>
            <a:r>
              <a:rPr lang="en-US" baseline="-25000" dirty="0" smtClean="0"/>
              <a:t>)</a:t>
            </a:r>
            <a:r>
              <a:rPr lang="en-US" dirty="0" smtClean="0"/>
              <a:t> + 2e</a:t>
            </a:r>
            <a:r>
              <a:rPr lang="en-US" baseline="30000" dirty="0" smtClean="0"/>
              <a:t>-</a:t>
            </a:r>
            <a:r>
              <a:rPr lang="en-US" dirty="0" smtClean="0"/>
              <a:t> </a:t>
            </a:r>
            <a:endParaRPr lang="en-US" baseline="-25000" dirty="0" smtClean="0"/>
          </a:p>
          <a:p>
            <a:pPr marL="0" indent="0">
              <a:buFont typeface="+mj-lt"/>
              <a:buAutoNum type="alphaLcPeriod"/>
              <a:defRPr/>
            </a:pPr>
            <a:r>
              <a:rPr lang="en-US" dirty="0" smtClean="0"/>
              <a:t> H</a:t>
            </a:r>
            <a:r>
              <a:rPr lang="en-US" baseline="-25000" dirty="0" smtClean="0"/>
              <a:t>2</a:t>
            </a:r>
            <a:r>
              <a:rPr lang="en-US" dirty="0" smtClean="0"/>
              <a:t>O</a:t>
            </a:r>
            <a:r>
              <a:rPr lang="en-US" baseline="-25000" dirty="0" smtClean="0"/>
              <a:t>2(</a:t>
            </a:r>
            <a:r>
              <a:rPr lang="en-US" baseline="-25000" dirty="0" err="1" smtClean="0"/>
              <a:t>aq</a:t>
            </a:r>
            <a:r>
              <a:rPr lang="en-US" baseline="-25000" dirty="0" smtClean="0"/>
              <a:t>)</a:t>
            </a:r>
            <a:r>
              <a:rPr lang="en-US" dirty="0" smtClean="0"/>
              <a:t> + 1e</a:t>
            </a:r>
            <a:r>
              <a:rPr lang="en-US" baseline="30000" dirty="0" smtClean="0"/>
              <a:t>-</a:t>
            </a:r>
            <a:r>
              <a:rPr lang="en-US" dirty="0" smtClean="0"/>
              <a:t> </a:t>
            </a:r>
            <a:r>
              <a:rPr lang="en-US" dirty="0" smtClean="0">
                <a:sym typeface="Wingdings" pitchFamily="2" charset="2"/>
              </a:rPr>
              <a:t></a:t>
            </a:r>
            <a:r>
              <a:rPr lang="en-US" dirty="0" smtClean="0">
                <a:sym typeface="WP MathA" pitchFamily="2" charset="2"/>
              </a:rPr>
              <a:t> </a:t>
            </a:r>
            <a:r>
              <a:rPr lang="en-US" dirty="0" smtClean="0"/>
              <a:t>O</a:t>
            </a:r>
            <a:r>
              <a:rPr lang="en-US" baseline="-25000" dirty="0" smtClean="0"/>
              <a:t>2(g)</a:t>
            </a:r>
            <a:r>
              <a:rPr lang="en-US" dirty="0" smtClean="0"/>
              <a:t> + 2H</a:t>
            </a:r>
            <a:r>
              <a:rPr lang="en-US" baseline="30000" dirty="0" smtClean="0"/>
              <a:t>+</a:t>
            </a:r>
            <a:r>
              <a:rPr lang="en-US" baseline="-25000" dirty="0" smtClean="0"/>
              <a:t> (</a:t>
            </a:r>
            <a:r>
              <a:rPr lang="en-US" baseline="-25000" dirty="0" err="1" smtClean="0"/>
              <a:t>aq</a:t>
            </a:r>
            <a:r>
              <a:rPr lang="en-US" baseline="-25000" dirty="0" smtClean="0"/>
              <a:t>)</a:t>
            </a:r>
          </a:p>
          <a:p>
            <a:pPr marL="0" indent="0">
              <a:buFont typeface="+mj-lt"/>
              <a:buAutoNum type="alphaLcPeriod"/>
              <a:defRPr/>
            </a:pPr>
            <a:r>
              <a:rPr lang="en-US" baseline="-25000" dirty="0" smtClean="0"/>
              <a:t> </a:t>
            </a:r>
            <a:r>
              <a:rPr lang="en-US" dirty="0" smtClean="0"/>
              <a:t>H</a:t>
            </a:r>
            <a:r>
              <a:rPr lang="en-US" baseline="-25000" dirty="0" smtClean="0"/>
              <a:t>2</a:t>
            </a:r>
            <a:r>
              <a:rPr lang="en-US" dirty="0" smtClean="0"/>
              <a:t>O</a:t>
            </a:r>
            <a:r>
              <a:rPr lang="en-US" baseline="-25000" dirty="0" smtClean="0"/>
              <a:t>2(</a:t>
            </a:r>
            <a:r>
              <a:rPr lang="en-US" baseline="-25000" dirty="0" err="1" smtClean="0"/>
              <a:t>aq</a:t>
            </a:r>
            <a:r>
              <a:rPr lang="en-US" baseline="-25000" dirty="0" smtClean="0"/>
              <a:t>)</a:t>
            </a:r>
            <a:r>
              <a:rPr lang="en-US" dirty="0" smtClean="0"/>
              <a:t> + 2e</a:t>
            </a:r>
            <a:r>
              <a:rPr lang="en-US" baseline="30000" dirty="0" smtClean="0"/>
              <a:t>-</a:t>
            </a:r>
            <a:r>
              <a:rPr lang="en-US" dirty="0" smtClean="0"/>
              <a:t> </a:t>
            </a:r>
            <a:r>
              <a:rPr lang="en-US" dirty="0" smtClean="0">
                <a:sym typeface="Wingdings" pitchFamily="2" charset="2"/>
              </a:rPr>
              <a:t></a:t>
            </a:r>
            <a:r>
              <a:rPr lang="en-US" dirty="0" smtClean="0">
                <a:sym typeface="WP MathA" pitchFamily="2" charset="2"/>
              </a:rPr>
              <a:t> </a:t>
            </a:r>
            <a:r>
              <a:rPr lang="en-US" dirty="0" smtClean="0"/>
              <a:t>O</a:t>
            </a:r>
            <a:r>
              <a:rPr lang="en-US" baseline="-25000" dirty="0" smtClean="0"/>
              <a:t>2(g)</a:t>
            </a:r>
            <a:r>
              <a:rPr lang="en-US" dirty="0" smtClean="0"/>
              <a:t> + 2H</a:t>
            </a:r>
            <a:r>
              <a:rPr lang="en-US" baseline="30000" dirty="0" smtClean="0"/>
              <a:t>+</a:t>
            </a:r>
            <a:r>
              <a:rPr lang="en-US" baseline="-25000" dirty="0" smtClean="0"/>
              <a:t> (</a:t>
            </a:r>
            <a:r>
              <a:rPr lang="en-US" baseline="-25000" dirty="0" err="1" smtClean="0"/>
              <a:t>aq</a:t>
            </a:r>
            <a:r>
              <a:rPr lang="en-US" baseline="-25000" dirty="0" smtClean="0"/>
              <a:t>)</a:t>
            </a:r>
          </a:p>
          <a:p>
            <a:pPr marL="514350" indent="-514350">
              <a:buFont typeface="Arial" charset="0"/>
              <a:buNone/>
              <a:defRPr/>
            </a:pPr>
            <a:endParaRPr lang="en-US" dirty="0" smtClean="0"/>
          </a:p>
          <a:p>
            <a:pPr marL="514350" indent="-514350">
              <a:buFont typeface="+mj-lt"/>
              <a:buAutoNum type="alphaLcPeriod"/>
              <a:defRPr/>
            </a:pPr>
            <a:endParaRPr lang="en-US" dirty="0" smtClean="0"/>
          </a:p>
          <a:p>
            <a:pPr marL="514350" indent="-514350">
              <a:buFont typeface="+mj-lt"/>
              <a:buAutoNum type="alphaLcPeriod"/>
              <a:defRPr/>
            </a:pP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3" end="3"/>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3" end="3"/>
                                            </p:txEl>
                                          </p:spTgt>
                                        </p:tgtEl>
                                        <p:attrNameLst>
                                          <p:attrName>style.fontStyle</p:attrName>
                                        </p:attrNameLst>
                                      </p:cBhvr>
                                      <p:to>
                                        <p:strVal val="normal"/>
                                      </p:to>
                                    </p:set>
                                    <p:set>
                                      <p:cBhvr override="childStyle">
                                        <p:cTn id="9" dur="indefinite"/>
                                        <p:tgtEl>
                                          <p:spTgt spid="3">
                                            <p:txEl>
                                              <p:pRg st="3" end="3"/>
                                            </p:txEl>
                                          </p:spTgt>
                                        </p:tgtEl>
                                        <p:attrNameLst>
                                          <p:attrName>style.fontWeight</p:attrName>
                                        </p:attrNameLst>
                                      </p:cBhvr>
                                      <p:to>
                                        <p:strVal val="bold"/>
                                      </p:to>
                                    </p:set>
                                    <p:set>
                                      <p:cBhvr override="childStyle">
                                        <p:cTn id="10" dur="indefinite"/>
                                        <p:tgtEl>
                                          <p:spTgt spid="3">
                                            <p:txEl>
                                              <p:pRg st="3" end="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smtClean="0"/>
              <a:t>Example 2 (in base)</a:t>
            </a:r>
          </a:p>
        </p:txBody>
      </p:sp>
      <p:sp>
        <p:nvSpPr>
          <p:cNvPr id="3" name="Content Placeholder 2"/>
          <p:cNvSpPr>
            <a:spLocks noGrp="1"/>
          </p:cNvSpPr>
          <p:nvPr>
            <p:ph idx="1"/>
          </p:nvPr>
        </p:nvSpPr>
        <p:spPr/>
        <p:txBody>
          <a:bodyPr/>
          <a:lstStyle/>
          <a:p>
            <a:pPr algn="ctr">
              <a:buFont typeface="Arial" charset="0"/>
              <a:buNone/>
              <a:defRPr/>
            </a:pPr>
            <a:r>
              <a:rPr lang="en-US" b="1" dirty="0" smtClean="0"/>
              <a:t>Zn</a:t>
            </a:r>
            <a:r>
              <a:rPr lang="en-US" b="1" baseline="-25000" dirty="0" smtClean="0"/>
              <a:t>(s)</a:t>
            </a:r>
            <a:r>
              <a:rPr lang="en-US" b="1" dirty="0" smtClean="0"/>
              <a:t> +</a:t>
            </a:r>
            <a:r>
              <a:rPr lang="en-US" b="1" baseline="-25000" dirty="0" smtClean="0"/>
              <a:t> </a:t>
            </a:r>
            <a:r>
              <a:rPr lang="en-US" b="1" dirty="0" smtClean="0"/>
              <a:t>NO</a:t>
            </a:r>
            <a:r>
              <a:rPr lang="en-US" b="1" baseline="-25000" dirty="0" smtClean="0"/>
              <a:t>3</a:t>
            </a:r>
            <a:r>
              <a:rPr lang="en-US" b="1" baseline="30000" dirty="0" smtClean="0"/>
              <a:t>-</a:t>
            </a:r>
            <a:r>
              <a:rPr lang="en-US" b="1" baseline="-25000" dirty="0" smtClean="0"/>
              <a:t>(</a:t>
            </a:r>
            <a:r>
              <a:rPr lang="en-US" b="1" baseline="-25000" dirty="0" err="1" smtClean="0"/>
              <a:t>aq</a:t>
            </a:r>
            <a:r>
              <a:rPr lang="en-US" b="1" baseline="-25000" dirty="0" smtClean="0"/>
              <a:t>) </a:t>
            </a:r>
            <a:r>
              <a:rPr lang="en-US" b="1" dirty="0" smtClean="0">
                <a:sym typeface="Wingdings" pitchFamily="2" charset="2"/>
              </a:rPr>
              <a:t></a:t>
            </a:r>
            <a:r>
              <a:rPr lang="en-US" b="1" dirty="0" smtClean="0">
                <a:sym typeface="WP MathA" pitchFamily="2" charset="2"/>
              </a:rPr>
              <a:t> NH</a:t>
            </a:r>
            <a:r>
              <a:rPr lang="en-US" b="1" baseline="-25000" dirty="0" smtClean="0">
                <a:sym typeface="WP MathA" pitchFamily="2" charset="2"/>
              </a:rPr>
              <a:t>3(</a:t>
            </a:r>
            <a:r>
              <a:rPr lang="en-US" b="1" baseline="-25000" dirty="0" err="1" smtClean="0">
                <a:sym typeface="WP MathA" pitchFamily="2" charset="2"/>
              </a:rPr>
              <a:t>aq</a:t>
            </a:r>
            <a:r>
              <a:rPr lang="en-US" b="1" baseline="-25000" dirty="0" smtClean="0">
                <a:sym typeface="WP MathA" pitchFamily="2" charset="2"/>
              </a:rPr>
              <a:t>) </a:t>
            </a:r>
            <a:r>
              <a:rPr lang="en-US" b="1" dirty="0" smtClean="0">
                <a:sym typeface="WP MathA" pitchFamily="2" charset="2"/>
              </a:rPr>
              <a:t>+ Zn(OH)</a:t>
            </a:r>
            <a:r>
              <a:rPr lang="en-US" b="1" baseline="-25000" dirty="0" smtClean="0">
                <a:sym typeface="WP MathA" pitchFamily="2" charset="2"/>
              </a:rPr>
              <a:t>4</a:t>
            </a:r>
            <a:r>
              <a:rPr lang="en-US" b="1" baseline="30000" dirty="0" smtClean="0">
                <a:sym typeface="WP MathA" pitchFamily="2" charset="2"/>
              </a:rPr>
              <a:t>2-</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p>
          <a:p>
            <a:pPr marL="514350" indent="-514350">
              <a:buFont typeface="+mj-lt"/>
              <a:buAutoNum type="arabicPeriod"/>
              <a:defRPr/>
            </a:pPr>
            <a:r>
              <a:rPr lang="en-US" dirty="0" smtClean="0"/>
              <a:t>Write the two half-reactions</a:t>
            </a:r>
          </a:p>
          <a:p>
            <a:pPr marL="514350" indent="-514350">
              <a:buFont typeface="+mj-lt"/>
              <a:buAutoNum type="arabicPeriod"/>
              <a:defRPr/>
            </a:pPr>
            <a:r>
              <a:rPr lang="en-US" dirty="0" smtClean="0"/>
              <a:t>Balance elements other than oxygen and hydrogen.</a:t>
            </a:r>
          </a:p>
          <a:p>
            <a:pPr marL="514350" indent="-514350">
              <a:buFont typeface="Arial" charset="0"/>
              <a:buNone/>
              <a:defRPr/>
            </a:pPr>
            <a:endParaRPr lang="en-US" dirty="0" smtClean="0"/>
          </a:p>
          <a:p>
            <a:pPr marL="514350" indent="-514350">
              <a:buFont typeface="Arial" charset="0"/>
              <a:buNone/>
              <a:defRPr/>
            </a:pPr>
            <a:r>
              <a:rPr lang="en-US" dirty="0" smtClean="0"/>
              <a:t>oxidation: 	</a:t>
            </a:r>
          </a:p>
          <a:p>
            <a:pPr marL="514350" indent="-514350">
              <a:buFont typeface="Arial" charset="0"/>
              <a:buNone/>
              <a:defRPr/>
            </a:pPr>
            <a:r>
              <a:rPr lang="en-US" dirty="0" smtClean="0"/>
              <a:t>reduction: 	</a:t>
            </a:r>
            <a:endParaRPr lang="en-US" b="1" baseline="-25000" dirty="0" smtClean="0">
              <a:sym typeface="WP MathA" pitchFamily="2" charset="2"/>
            </a:endParaRPr>
          </a:p>
          <a:p>
            <a:pPr marL="514350" indent="-514350">
              <a:buFont typeface="Arial" charset="0"/>
              <a:buNone/>
              <a:defRPr/>
            </a:pPr>
            <a:endParaRPr lang="en-US" b="1" dirty="0" smtClean="0"/>
          </a:p>
          <a:p>
            <a:pPr marL="514350" indent="-514350">
              <a:buFont typeface="Arial" charset="0"/>
              <a:buNone/>
              <a:defRPr/>
            </a:pP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7" name="TextBox 6"/>
          <p:cNvSpPr txBox="1"/>
          <p:nvPr/>
        </p:nvSpPr>
        <p:spPr>
          <a:xfrm>
            <a:off x="2209800" y="3733800"/>
            <a:ext cx="3073400" cy="523875"/>
          </a:xfrm>
          <a:prstGeom prst="rect">
            <a:avLst/>
          </a:prstGeom>
          <a:noFill/>
        </p:spPr>
        <p:txBody>
          <a:bodyPr wrap="none">
            <a:spAutoFit/>
          </a:bodyPr>
          <a:lstStyle/>
          <a:p>
            <a:pPr>
              <a:defRPr/>
            </a:pPr>
            <a:r>
              <a:rPr lang="en-US" sz="2800" b="1" dirty="0">
                <a:latin typeface="+mn-lt"/>
              </a:rPr>
              <a:t>Zn     </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a:t>
            </a:r>
            <a:endParaRPr lang="en-US" sz="2800" dirty="0">
              <a:latin typeface="+mn-lt"/>
            </a:endParaRPr>
          </a:p>
        </p:txBody>
      </p:sp>
      <p:sp>
        <p:nvSpPr>
          <p:cNvPr id="8" name="TextBox 7"/>
          <p:cNvSpPr txBox="1"/>
          <p:nvPr/>
        </p:nvSpPr>
        <p:spPr>
          <a:xfrm>
            <a:off x="2209800" y="4200525"/>
            <a:ext cx="2203450"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Arial" charset="0"/>
              <a:buNone/>
              <a:defRPr/>
            </a:pPr>
            <a:r>
              <a:rPr lang="en-US" b="1" dirty="0" smtClean="0"/>
              <a:t>Zn</a:t>
            </a:r>
            <a:r>
              <a:rPr lang="en-US" b="1" baseline="-25000" dirty="0" smtClean="0"/>
              <a:t>(s)</a:t>
            </a:r>
            <a:r>
              <a:rPr lang="en-US" b="1" dirty="0" smtClean="0"/>
              <a:t> +</a:t>
            </a:r>
            <a:r>
              <a:rPr lang="en-US" b="1" baseline="-25000" dirty="0" smtClean="0"/>
              <a:t> </a:t>
            </a:r>
            <a:r>
              <a:rPr lang="en-US" b="1" dirty="0" smtClean="0"/>
              <a:t>NO</a:t>
            </a:r>
            <a:r>
              <a:rPr lang="en-US" b="1" baseline="-25000" dirty="0" smtClean="0"/>
              <a:t>3</a:t>
            </a:r>
            <a:r>
              <a:rPr lang="en-US" b="1" baseline="30000" dirty="0" smtClean="0"/>
              <a:t>-</a:t>
            </a:r>
            <a:r>
              <a:rPr lang="en-US" b="1" baseline="-25000" dirty="0" smtClean="0"/>
              <a:t>(</a:t>
            </a:r>
            <a:r>
              <a:rPr lang="en-US" b="1" baseline="-25000" dirty="0" err="1" smtClean="0"/>
              <a:t>aq</a:t>
            </a:r>
            <a:r>
              <a:rPr lang="en-US" b="1" baseline="-25000" dirty="0" smtClean="0"/>
              <a:t>) </a:t>
            </a:r>
            <a:r>
              <a:rPr lang="en-US" b="1" dirty="0" smtClean="0">
                <a:sym typeface="Wingdings" pitchFamily="2" charset="2"/>
              </a:rPr>
              <a:t></a:t>
            </a:r>
            <a:r>
              <a:rPr lang="en-US" b="1" dirty="0" smtClean="0">
                <a:sym typeface="WP MathA" pitchFamily="2" charset="2"/>
              </a:rPr>
              <a:t> NH</a:t>
            </a:r>
            <a:r>
              <a:rPr lang="en-US" b="1" baseline="-25000" dirty="0" smtClean="0">
                <a:sym typeface="WP MathA" pitchFamily="2" charset="2"/>
              </a:rPr>
              <a:t>3(</a:t>
            </a:r>
            <a:r>
              <a:rPr lang="en-US" b="1" baseline="-25000" dirty="0" err="1" smtClean="0">
                <a:sym typeface="WP MathA" pitchFamily="2" charset="2"/>
              </a:rPr>
              <a:t>aq</a:t>
            </a:r>
            <a:r>
              <a:rPr lang="en-US" b="1" baseline="-25000" dirty="0" smtClean="0">
                <a:sym typeface="WP MathA" pitchFamily="2" charset="2"/>
              </a:rPr>
              <a:t>) </a:t>
            </a:r>
            <a:r>
              <a:rPr lang="en-US" b="1" dirty="0" smtClean="0">
                <a:sym typeface="WP MathA" pitchFamily="2" charset="2"/>
              </a:rPr>
              <a:t>+ Zn(OH)</a:t>
            </a:r>
            <a:r>
              <a:rPr lang="en-US" b="1" baseline="-25000" dirty="0" smtClean="0">
                <a:sym typeface="WP MathA" pitchFamily="2" charset="2"/>
              </a:rPr>
              <a:t>4</a:t>
            </a:r>
            <a:r>
              <a:rPr lang="en-US" b="1" baseline="30000" dirty="0" smtClean="0">
                <a:sym typeface="WP MathA" pitchFamily="2" charset="2"/>
              </a:rPr>
              <a:t>2-</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p>
          <a:p>
            <a:pPr marL="514350" indent="-514350">
              <a:buFont typeface="+mj-lt"/>
              <a:buAutoNum type="arabicPeriod" startAt="3"/>
              <a:defRPr/>
            </a:pPr>
            <a:r>
              <a:rPr lang="en-US" dirty="0" smtClean="0"/>
              <a:t>Balance hydrogen and oxygen.</a:t>
            </a:r>
          </a:p>
          <a:p>
            <a:pPr marL="514350" indent="-514350">
              <a:buFont typeface="+mj-lt"/>
              <a:buAutoNum type="alphaLcPeriod"/>
              <a:defRPr/>
            </a:pPr>
            <a:r>
              <a:rPr lang="en-US" dirty="0" smtClean="0"/>
              <a:t>Add </a:t>
            </a:r>
            <a:r>
              <a:rPr lang="en-US" dirty="0" smtClean="0">
                <a:solidFill>
                  <a:schemeClr val="accent1"/>
                </a:solidFill>
              </a:rPr>
              <a:t>H</a:t>
            </a:r>
            <a:r>
              <a:rPr lang="en-US" baseline="-25000" dirty="0" smtClean="0">
                <a:solidFill>
                  <a:schemeClr val="accent1"/>
                </a:solidFill>
              </a:rPr>
              <a:t>2</a:t>
            </a:r>
            <a:r>
              <a:rPr lang="en-US" dirty="0" smtClean="0">
                <a:solidFill>
                  <a:schemeClr val="accent1"/>
                </a:solidFill>
              </a:rPr>
              <a:t>O</a:t>
            </a:r>
            <a:r>
              <a:rPr lang="en-US" dirty="0" smtClean="0"/>
              <a:t> to balance oxygen.</a:t>
            </a:r>
          </a:p>
          <a:p>
            <a:pPr marL="514350" indent="-514350">
              <a:buFont typeface="+mj-lt"/>
              <a:buAutoNum type="alphaLcPeriod"/>
              <a:defRPr/>
            </a:pPr>
            <a:r>
              <a:rPr lang="en-US" dirty="0" smtClean="0"/>
              <a:t>Add </a:t>
            </a:r>
            <a:r>
              <a:rPr lang="en-US" dirty="0" smtClean="0">
                <a:solidFill>
                  <a:schemeClr val="accent2"/>
                </a:solidFill>
              </a:rPr>
              <a:t>H</a:t>
            </a:r>
            <a:r>
              <a:rPr lang="en-US" baseline="30000" dirty="0" smtClean="0">
                <a:solidFill>
                  <a:schemeClr val="accent2"/>
                </a:solidFill>
              </a:rPr>
              <a:t>+</a:t>
            </a:r>
            <a:r>
              <a:rPr lang="en-US" dirty="0" smtClean="0">
                <a:solidFill>
                  <a:schemeClr val="accent2"/>
                </a:solidFill>
              </a:rPr>
              <a:t> </a:t>
            </a:r>
            <a:r>
              <a:rPr lang="en-US" dirty="0" smtClean="0"/>
              <a:t>to balance hydrogen.</a:t>
            </a:r>
          </a:p>
          <a:p>
            <a:pPr marL="514350" indent="-514350">
              <a:buFont typeface="+mj-lt"/>
              <a:buAutoNum type="alphaLcPeriod"/>
              <a:defRPr/>
            </a:pPr>
            <a:r>
              <a:rPr lang="en-US" dirty="0" smtClean="0"/>
              <a:t>Add </a:t>
            </a:r>
            <a:r>
              <a:rPr lang="en-US" dirty="0" smtClean="0">
                <a:solidFill>
                  <a:srgbClr val="1D754D"/>
                </a:solidFill>
              </a:rPr>
              <a:t>OH</a:t>
            </a:r>
            <a:r>
              <a:rPr lang="en-US" baseline="30000" dirty="0" smtClean="0">
                <a:solidFill>
                  <a:srgbClr val="1D754D"/>
                </a:solidFill>
              </a:rPr>
              <a:t>- </a:t>
            </a:r>
            <a:r>
              <a:rPr lang="en-US" dirty="0" smtClean="0"/>
              <a:t> to neutralize H</a:t>
            </a:r>
            <a:r>
              <a:rPr lang="en-US" baseline="30000" dirty="0" smtClean="0"/>
              <a:t>+</a:t>
            </a:r>
            <a:r>
              <a:rPr lang="en-US" dirty="0" smtClean="0"/>
              <a:t>. </a:t>
            </a:r>
          </a:p>
          <a:p>
            <a:pPr marL="514350" indent="-514350">
              <a:buFont typeface="+mj-lt"/>
              <a:buAutoNum type="alphaLcPeriod"/>
              <a:defRPr/>
            </a:pPr>
            <a:r>
              <a:rPr lang="en-US" dirty="0" smtClean="0"/>
              <a:t>Combine OH</a:t>
            </a:r>
            <a:r>
              <a:rPr lang="en-US" baseline="30000" dirty="0" smtClean="0"/>
              <a:t>-</a:t>
            </a:r>
            <a:r>
              <a:rPr lang="en-US" dirty="0" smtClean="0"/>
              <a:t> with H</a:t>
            </a:r>
            <a:r>
              <a:rPr lang="en-US" baseline="30000" dirty="0" smtClean="0"/>
              <a:t>+</a:t>
            </a:r>
            <a:r>
              <a:rPr lang="en-US" dirty="0" smtClean="0"/>
              <a:t> to form H</a:t>
            </a:r>
            <a:r>
              <a:rPr lang="en-US" baseline="-25000" dirty="0" smtClean="0"/>
              <a:t>2</a:t>
            </a:r>
            <a:r>
              <a:rPr lang="en-US" dirty="0" smtClean="0"/>
              <a:t>O and simplify.</a:t>
            </a:r>
          </a:p>
          <a:p>
            <a:pPr marL="514350" indent="-514350">
              <a:buFont typeface="Arial" charset="0"/>
              <a:buNone/>
              <a:defRPr/>
            </a:pPr>
            <a:r>
              <a:rPr lang="en-US" dirty="0" smtClean="0"/>
              <a:t>oxidation: 	</a:t>
            </a:r>
          </a:p>
          <a:p>
            <a:pPr marL="514350" indent="-514350">
              <a:buFont typeface="Arial" charset="0"/>
              <a:buNone/>
              <a:defRPr/>
            </a:pPr>
            <a:r>
              <a:rPr lang="en-US" dirty="0" smtClean="0"/>
              <a:t>reduction: 	</a:t>
            </a:r>
          </a:p>
        </p:txBody>
      </p:sp>
      <p:sp>
        <p:nvSpPr>
          <p:cNvPr id="7" name="TextBox 6"/>
          <p:cNvSpPr txBox="1"/>
          <p:nvPr/>
        </p:nvSpPr>
        <p:spPr>
          <a:xfrm>
            <a:off x="2209800" y="5181600"/>
            <a:ext cx="2914650"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a:t>
            </a:r>
          </a:p>
        </p:txBody>
      </p:sp>
      <p:sp>
        <p:nvSpPr>
          <p:cNvPr id="50180" name="Title 1"/>
          <p:cNvSpPr>
            <a:spLocks noGrp="1"/>
          </p:cNvSpPr>
          <p:nvPr>
            <p:ph type="title"/>
          </p:nvPr>
        </p:nvSpPr>
        <p:spPr/>
        <p:txBody>
          <a:bodyPr/>
          <a:lstStyle/>
          <a:p>
            <a:r>
              <a:rPr lang="en-US" smtClean="0"/>
              <a:t>Example 2 (in base)</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12" name="TextBox 11"/>
          <p:cNvSpPr txBox="1"/>
          <p:nvPr/>
        </p:nvSpPr>
        <p:spPr>
          <a:xfrm>
            <a:off x="2203450" y="4724400"/>
            <a:ext cx="3881438" cy="523875"/>
          </a:xfrm>
          <a:prstGeom prst="rect">
            <a:avLst/>
          </a:prstGeom>
          <a:solidFill>
            <a:schemeClr val="bg1"/>
          </a:solidFill>
        </p:spPr>
        <p:txBody>
          <a:bodyPr wrap="none">
            <a:spAutoFit/>
          </a:bodyPr>
          <a:lstStyle/>
          <a:p>
            <a:pPr>
              <a:defRPr/>
            </a:pPr>
            <a:r>
              <a:rPr lang="en-US" sz="2800" b="1" dirty="0">
                <a:latin typeface="+mn-lt"/>
              </a:rPr>
              <a:t>Zn              </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a:t>
            </a:r>
            <a:endParaRPr lang="en-US" sz="2800" dirty="0">
              <a:latin typeface="+mn-lt"/>
            </a:endParaRPr>
          </a:p>
        </p:txBody>
      </p:sp>
      <p:sp>
        <p:nvSpPr>
          <p:cNvPr id="13" name="TextBox 12"/>
          <p:cNvSpPr txBox="1"/>
          <p:nvPr/>
        </p:nvSpPr>
        <p:spPr>
          <a:xfrm>
            <a:off x="2203450" y="4724400"/>
            <a:ext cx="4044950" cy="523875"/>
          </a:xfrm>
          <a:prstGeom prst="rect">
            <a:avLst/>
          </a:prstGeom>
          <a:solidFill>
            <a:schemeClr val="bg1"/>
          </a:solidFill>
        </p:spPr>
        <p:txBody>
          <a:bodyPr wrap="none">
            <a:spAutoFit/>
          </a:bodyPr>
          <a:lstStyle/>
          <a:p>
            <a:pPr>
              <a:defRPr/>
            </a:pPr>
            <a:r>
              <a:rPr lang="en-US" sz="2800" b="1" dirty="0">
                <a:latin typeface="+mn-lt"/>
              </a:rPr>
              <a:t>Zn </a:t>
            </a:r>
            <a:r>
              <a:rPr lang="en-US" sz="2800" b="1" dirty="0">
                <a:solidFill>
                  <a:schemeClr val="accent1"/>
                </a:solidFill>
                <a:latin typeface="+mn-lt"/>
              </a:rPr>
              <a:t>+ 4H</a:t>
            </a:r>
            <a:r>
              <a:rPr lang="en-US" sz="2800" b="1" baseline="-25000" dirty="0">
                <a:solidFill>
                  <a:schemeClr val="accent1"/>
                </a:solidFill>
                <a:latin typeface="+mn-lt"/>
              </a:rPr>
              <a:t>2</a:t>
            </a:r>
            <a:r>
              <a:rPr lang="en-US" sz="2800" b="1" dirty="0">
                <a:solidFill>
                  <a:schemeClr val="accent1"/>
                </a:solidFill>
                <a:latin typeface="+mn-lt"/>
              </a:rPr>
              <a:t>O</a:t>
            </a:r>
            <a:r>
              <a:rPr lang="en-US" sz="2800" b="1" baseline="-25000" dirty="0">
                <a:solidFill>
                  <a:schemeClr val="accent1"/>
                </a:solidFill>
                <a:latin typeface="+mn-lt"/>
              </a:rPr>
              <a:t> </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a:t>
            </a:r>
            <a:endParaRPr lang="en-US" sz="2800" dirty="0">
              <a:latin typeface="+mn-lt"/>
            </a:endParaRPr>
          </a:p>
        </p:txBody>
      </p:sp>
      <p:sp>
        <p:nvSpPr>
          <p:cNvPr id="14" name="TextBox 13"/>
          <p:cNvSpPr txBox="1"/>
          <p:nvPr/>
        </p:nvSpPr>
        <p:spPr>
          <a:xfrm>
            <a:off x="2203450" y="4724400"/>
            <a:ext cx="5124450" cy="523875"/>
          </a:xfrm>
          <a:prstGeom prst="rect">
            <a:avLst/>
          </a:prstGeom>
          <a:solidFill>
            <a:schemeClr val="bg1"/>
          </a:solidFill>
        </p:spPr>
        <p:txBody>
          <a:bodyPr wrap="none">
            <a:spAutoFit/>
          </a:bodyPr>
          <a:lstStyle/>
          <a:p>
            <a:pPr>
              <a:defRPr/>
            </a:pPr>
            <a:r>
              <a:rPr lang="en-US" sz="2800" b="1" dirty="0">
                <a:latin typeface="+mn-lt"/>
              </a:rPr>
              <a:t>Zn </a:t>
            </a:r>
            <a:r>
              <a:rPr lang="en-US" sz="2800" b="1" dirty="0">
                <a:solidFill>
                  <a:schemeClr val="accent1"/>
                </a:solidFill>
                <a:latin typeface="+mn-lt"/>
              </a:rPr>
              <a:t>+ 4H</a:t>
            </a:r>
            <a:r>
              <a:rPr lang="en-US" sz="2800" b="1" baseline="-25000" dirty="0">
                <a:solidFill>
                  <a:schemeClr val="accent1"/>
                </a:solidFill>
                <a:latin typeface="+mn-lt"/>
              </a:rPr>
              <a:t>2</a:t>
            </a:r>
            <a:r>
              <a:rPr lang="en-US" sz="2800" b="1" dirty="0">
                <a:solidFill>
                  <a:schemeClr val="accent1"/>
                </a:solidFill>
                <a:latin typeface="+mn-lt"/>
              </a:rPr>
              <a:t>O</a:t>
            </a:r>
            <a:r>
              <a:rPr lang="en-US" sz="2800" b="1" baseline="-25000" dirty="0">
                <a:solidFill>
                  <a:schemeClr val="accent1"/>
                </a:solidFill>
                <a:latin typeface="+mn-lt"/>
              </a:rPr>
              <a:t> </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 </a:t>
            </a:r>
            <a:r>
              <a:rPr lang="en-US" sz="2800" dirty="0">
                <a:latin typeface="Arial" charset="0"/>
              </a:rPr>
              <a:t> </a:t>
            </a:r>
            <a:r>
              <a:rPr lang="en-US" sz="2800" b="1" dirty="0">
                <a:solidFill>
                  <a:schemeClr val="accent2"/>
                </a:solidFill>
                <a:latin typeface="+mn-lt"/>
              </a:rPr>
              <a:t>+ 4H</a:t>
            </a:r>
            <a:r>
              <a:rPr lang="en-US" sz="2800" b="1" baseline="30000" dirty="0">
                <a:solidFill>
                  <a:schemeClr val="accent2"/>
                </a:solidFill>
                <a:latin typeface="+mn-lt"/>
              </a:rPr>
              <a:t>+</a:t>
            </a:r>
            <a:r>
              <a:rPr lang="en-US" sz="2800" b="1" dirty="0">
                <a:solidFill>
                  <a:schemeClr val="accent2"/>
                </a:solidFill>
                <a:latin typeface="+mn-lt"/>
              </a:rPr>
              <a:t> </a:t>
            </a:r>
            <a:r>
              <a:rPr lang="en-US" sz="2800" b="1" baseline="30000" dirty="0">
                <a:solidFill>
                  <a:schemeClr val="accent2"/>
                </a:solidFill>
                <a:latin typeface="+mn-lt"/>
                <a:sym typeface="WP MathA" pitchFamily="2" charset="2"/>
              </a:rPr>
              <a:t> </a:t>
            </a:r>
            <a:endParaRPr lang="en-US" sz="2800" b="1" dirty="0">
              <a:solidFill>
                <a:schemeClr val="accent2"/>
              </a:solidFill>
              <a:latin typeface="+mn-lt"/>
            </a:endParaRPr>
          </a:p>
        </p:txBody>
      </p:sp>
      <p:sp>
        <p:nvSpPr>
          <p:cNvPr id="15" name="TextBox 14"/>
          <p:cNvSpPr txBox="1"/>
          <p:nvPr/>
        </p:nvSpPr>
        <p:spPr>
          <a:xfrm>
            <a:off x="2203450" y="4724400"/>
            <a:ext cx="6858000" cy="523875"/>
          </a:xfrm>
          <a:prstGeom prst="rect">
            <a:avLst/>
          </a:prstGeom>
          <a:solidFill>
            <a:schemeClr val="bg1"/>
          </a:solidFill>
        </p:spPr>
        <p:txBody>
          <a:bodyPr>
            <a:spAutoFit/>
          </a:bodyPr>
          <a:lstStyle/>
          <a:p>
            <a:pPr>
              <a:defRPr/>
            </a:pPr>
            <a:r>
              <a:rPr lang="en-US" sz="2800" b="1" dirty="0">
                <a:latin typeface="+mn-lt"/>
              </a:rPr>
              <a:t>Zn </a:t>
            </a:r>
            <a:r>
              <a:rPr lang="en-US" sz="2800" b="1" dirty="0">
                <a:solidFill>
                  <a:schemeClr val="accent1"/>
                </a:solidFill>
                <a:latin typeface="+mn-lt"/>
              </a:rPr>
              <a:t>+ 4H</a:t>
            </a:r>
            <a:r>
              <a:rPr lang="en-US" sz="2800" b="1" baseline="-25000" dirty="0">
                <a:solidFill>
                  <a:schemeClr val="accent1"/>
                </a:solidFill>
                <a:latin typeface="+mn-lt"/>
              </a:rPr>
              <a:t>2</a:t>
            </a:r>
            <a:r>
              <a:rPr lang="en-US" sz="2800" b="1" dirty="0">
                <a:solidFill>
                  <a:schemeClr val="accent1"/>
                </a:solidFill>
                <a:latin typeface="+mn-lt"/>
              </a:rPr>
              <a:t>O</a:t>
            </a:r>
            <a:r>
              <a:rPr lang="en-US" sz="2800" b="1" baseline="-25000" dirty="0">
                <a:solidFill>
                  <a:schemeClr val="accent1"/>
                </a:solidFill>
                <a:latin typeface="+mn-lt"/>
              </a:rPr>
              <a:t> </a:t>
            </a:r>
            <a:r>
              <a:rPr lang="en-US" sz="2800" b="1" dirty="0">
                <a:solidFill>
                  <a:srgbClr val="1D754D"/>
                </a:solidFill>
                <a:latin typeface="+mn-lt"/>
              </a:rPr>
              <a:t>+ 4OH</a:t>
            </a:r>
            <a:r>
              <a:rPr lang="en-US" sz="2800" b="1" baseline="30000" dirty="0">
                <a:solidFill>
                  <a:srgbClr val="1D754D"/>
                </a:solidFill>
                <a:latin typeface="+mn-lt"/>
              </a:rPr>
              <a:t>-</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 </a:t>
            </a:r>
            <a:r>
              <a:rPr lang="en-US" sz="2800" dirty="0">
                <a:latin typeface="+mn-lt"/>
              </a:rPr>
              <a:t> </a:t>
            </a:r>
            <a:r>
              <a:rPr lang="en-US" sz="2800" b="1" dirty="0">
                <a:solidFill>
                  <a:srgbClr val="1D754D"/>
                </a:solidFill>
                <a:latin typeface="+mn-lt"/>
              </a:rPr>
              <a:t>+ 4H</a:t>
            </a:r>
            <a:r>
              <a:rPr lang="en-US" sz="2800" b="1" baseline="-25000" dirty="0">
                <a:solidFill>
                  <a:srgbClr val="1D754D"/>
                </a:solidFill>
                <a:latin typeface="+mn-lt"/>
              </a:rPr>
              <a:t>2</a:t>
            </a:r>
            <a:r>
              <a:rPr lang="en-US" sz="2800" b="1" dirty="0">
                <a:solidFill>
                  <a:srgbClr val="1D754D"/>
                </a:solidFill>
                <a:latin typeface="+mn-lt"/>
              </a:rPr>
              <a:t>O</a:t>
            </a:r>
          </a:p>
        </p:txBody>
      </p:sp>
      <p:sp>
        <p:nvSpPr>
          <p:cNvPr id="16" name="TextBox 15"/>
          <p:cNvSpPr txBox="1"/>
          <p:nvPr/>
        </p:nvSpPr>
        <p:spPr>
          <a:xfrm>
            <a:off x="2203450" y="4724400"/>
            <a:ext cx="6858000" cy="523875"/>
          </a:xfrm>
          <a:prstGeom prst="rect">
            <a:avLst/>
          </a:prstGeom>
          <a:solidFill>
            <a:schemeClr val="bg1"/>
          </a:solidFill>
        </p:spPr>
        <p:txBody>
          <a:bodyPr>
            <a:spAutoFit/>
          </a:bodyPr>
          <a:lstStyle/>
          <a:p>
            <a:pPr>
              <a:defRPr/>
            </a:pPr>
            <a:r>
              <a:rPr lang="en-US" sz="2800" b="1" dirty="0">
                <a:latin typeface="+mn-lt"/>
              </a:rPr>
              <a:t>Zn </a:t>
            </a:r>
            <a:r>
              <a:rPr lang="en-US" sz="2800" b="1" dirty="0">
                <a:solidFill>
                  <a:srgbClr val="1D754D"/>
                </a:solidFill>
                <a:latin typeface="+mn-lt"/>
              </a:rPr>
              <a:t>+ 4OH</a:t>
            </a:r>
            <a:r>
              <a:rPr lang="en-US" sz="2800" b="1" baseline="30000" dirty="0">
                <a:solidFill>
                  <a:srgbClr val="1D754D"/>
                </a:solidFill>
                <a:latin typeface="+mn-lt"/>
              </a:rPr>
              <a:t>-</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a:t>
            </a:r>
            <a:endParaRPr lang="en-US" sz="2800" b="1" dirty="0">
              <a:solidFill>
                <a:srgbClr val="1D754D"/>
              </a:solidFill>
              <a:latin typeface="+mn-lt"/>
            </a:endParaRPr>
          </a:p>
        </p:txBody>
      </p:sp>
      <p:sp>
        <p:nvSpPr>
          <p:cNvPr id="17" name="TextBox 16"/>
          <p:cNvSpPr txBox="1"/>
          <p:nvPr/>
        </p:nvSpPr>
        <p:spPr>
          <a:xfrm>
            <a:off x="2209800" y="5181600"/>
            <a:ext cx="4305300"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 </a:t>
            </a:r>
            <a:r>
              <a:rPr lang="en-US" sz="2800" b="1" dirty="0">
                <a:solidFill>
                  <a:schemeClr val="accent1"/>
                </a:solidFill>
                <a:latin typeface="+mn-lt"/>
              </a:rPr>
              <a:t>+ 3 H</a:t>
            </a:r>
            <a:r>
              <a:rPr lang="en-US" sz="2800" b="1" baseline="-25000" dirty="0">
                <a:solidFill>
                  <a:schemeClr val="accent1"/>
                </a:solidFill>
                <a:latin typeface="+mn-lt"/>
              </a:rPr>
              <a:t>2</a:t>
            </a:r>
            <a:r>
              <a:rPr lang="en-US" sz="2800" b="1" dirty="0">
                <a:solidFill>
                  <a:schemeClr val="accent1"/>
                </a:solidFill>
                <a:latin typeface="+mn-lt"/>
              </a:rPr>
              <a:t>O </a:t>
            </a:r>
            <a:endParaRPr lang="en-US" sz="2800" b="1" baseline="-25000" dirty="0">
              <a:solidFill>
                <a:schemeClr val="accent1"/>
              </a:solidFill>
              <a:latin typeface="+mn-lt"/>
              <a:sym typeface="WP MathA" pitchFamily="2" charset="2"/>
            </a:endParaRPr>
          </a:p>
        </p:txBody>
      </p:sp>
      <p:sp>
        <p:nvSpPr>
          <p:cNvPr id="18" name="TextBox 17"/>
          <p:cNvSpPr txBox="1"/>
          <p:nvPr/>
        </p:nvSpPr>
        <p:spPr>
          <a:xfrm>
            <a:off x="2209800" y="5181600"/>
            <a:ext cx="4514850"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solidFill>
                  <a:schemeClr val="accent2"/>
                </a:solidFill>
                <a:latin typeface="+mn-lt"/>
              </a:rPr>
              <a:t>+ 9 H</a:t>
            </a:r>
            <a:r>
              <a:rPr lang="en-US" sz="2800" b="1" baseline="30000" dirty="0">
                <a:solidFill>
                  <a:schemeClr val="accent2"/>
                </a:solidFill>
                <a:latin typeface="+mn-lt"/>
              </a:rPr>
              <a:t>+</a:t>
            </a:r>
            <a:r>
              <a:rPr lang="en-US" sz="2800" b="1" baseline="-25000" dirty="0">
                <a:latin typeface="+mn-lt"/>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 </a:t>
            </a:r>
            <a:r>
              <a:rPr lang="en-US" sz="2800" b="1" dirty="0">
                <a:solidFill>
                  <a:schemeClr val="accent1"/>
                </a:solidFill>
                <a:latin typeface="+mn-lt"/>
              </a:rPr>
              <a:t>+ 3 H</a:t>
            </a:r>
            <a:r>
              <a:rPr lang="en-US" sz="2800" b="1" baseline="-25000" dirty="0">
                <a:solidFill>
                  <a:schemeClr val="accent1"/>
                </a:solidFill>
                <a:latin typeface="+mn-lt"/>
              </a:rPr>
              <a:t>2</a:t>
            </a:r>
            <a:r>
              <a:rPr lang="en-US" sz="2800" b="1" dirty="0">
                <a:solidFill>
                  <a:schemeClr val="accent1"/>
                </a:solidFill>
                <a:latin typeface="+mn-lt"/>
              </a:rPr>
              <a:t>O </a:t>
            </a:r>
            <a:endParaRPr lang="en-US" sz="2800" b="1" baseline="-25000" dirty="0">
              <a:solidFill>
                <a:schemeClr val="accent1"/>
              </a:solidFill>
              <a:latin typeface="+mn-lt"/>
              <a:sym typeface="WP MathA" pitchFamily="2" charset="2"/>
            </a:endParaRPr>
          </a:p>
        </p:txBody>
      </p:sp>
      <p:sp>
        <p:nvSpPr>
          <p:cNvPr id="19" name="TextBox 18"/>
          <p:cNvSpPr txBox="1"/>
          <p:nvPr/>
        </p:nvSpPr>
        <p:spPr>
          <a:xfrm>
            <a:off x="2209800" y="5181600"/>
            <a:ext cx="6208713"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solidFill>
                  <a:srgbClr val="28724F"/>
                </a:solidFill>
                <a:latin typeface="+mn-lt"/>
              </a:rPr>
              <a:t>+ 9 H</a:t>
            </a:r>
            <a:r>
              <a:rPr lang="en-US" sz="2800" b="1" baseline="-25000" dirty="0">
                <a:solidFill>
                  <a:srgbClr val="28724F"/>
                </a:solidFill>
                <a:latin typeface="+mn-lt"/>
              </a:rPr>
              <a:t>2</a:t>
            </a:r>
            <a:r>
              <a:rPr lang="en-US" sz="2800" b="1" dirty="0">
                <a:solidFill>
                  <a:srgbClr val="28724F"/>
                </a:solidFill>
                <a:latin typeface="+mn-lt"/>
              </a:rPr>
              <a:t>O</a:t>
            </a:r>
            <a:r>
              <a:rPr lang="en-US" sz="2800" b="1" baseline="30000" dirty="0">
                <a:solidFill>
                  <a:srgbClr val="28724F"/>
                </a:solidFill>
                <a:latin typeface="+mn-lt"/>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 </a:t>
            </a:r>
            <a:r>
              <a:rPr lang="en-US" sz="2800" b="1" dirty="0">
                <a:solidFill>
                  <a:schemeClr val="accent1"/>
                </a:solidFill>
                <a:latin typeface="+mn-lt"/>
              </a:rPr>
              <a:t>+ 3 H</a:t>
            </a:r>
            <a:r>
              <a:rPr lang="en-US" sz="2800" b="1" baseline="-25000" dirty="0">
                <a:solidFill>
                  <a:schemeClr val="accent1"/>
                </a:solidFill>
                <a:latin typeface="+mn-lt"/>
              </a:rPr>
              <a:t>2</a:t>
            </a:r>
            <a:r>
              <a:rPr lang="en-US" sz="2800" b="1" dirty="0">
                <a:solidFill>
                  <a:schemeClr val="accent1"/>
                </a:solidFill>
                <a:latin typeface="+mn-lt"/>
              </a:rPr>
              <a:t>O </a:t>
            </a:r>
            <a:r>
              <a:rPr lang="en-US" sz="2800" b="1" dirty="0">
                <a:solidFill>
                  <a:srgbClr val="28724F"/>
                </a:solidFill>
                <a:latin typeface="+mn-lt"/>
              </a:rPr>
              <a:t>+ 9 OH</a:t>
            </a:r>
            <a:r>
              <a:rPr lang="en-US" sz="2800" b="1" baseline="30000" dirty="0">
                <a:solidFill>
                  <a:srgbClr val="28724F"/>
                </a:solidFill>
                <a:latin typeface="+mn-lt"/>
              </a:rPr>
              <a:t>-</a:t>
            </a:r>
            <a:r>
              <a:rPr lang="en-US" sz="2800" b="1" dirty="0">
                <a:solidFill>
                  <a:schemeClr val="accent1"/>
                </a:solidFill>
                <a:latin typeface="+mn-lt"/>
              </a:rPr>
              <a:t> </a:t>
            </a:r>
            <a:endParaRPr lang="en-US" sz="2800" b="1" baseline="-25000" dirty="0">
              <a:solidFill>
                <a:schemeClr val="accent1"/>
              </a:solidFill>
              <a:latin typeface="+mn-lt"/>
              <a:sym typeface="WP MathA"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smtClean="0"/>
              <a:t>Example 2 (in base)</a:t>
            </a:r>
          </a:p>
        </p:txBody>
      </p:sp>
      <p:sp>
        <p:nvSpPr>
          <p:cNvPr id="3" name="Content Placeholder 2"/>
          <p:cNvSpPr>
            <a:spLocks noGrp="1"/>
          </p:cNvSpPr>
          <p:nvPr>
            <p:ph idx="1"/>
          </p:nvPr>
        </p:nvSpPr>
        <p:spPr>
          <a:solidFill>
            <a:schemeClr val="bg1"/>
          </a:solidFill>
        </p:spPr>
        <p:txBody>
          <a:bodyPr/>
          <a:lstStyle/>
          <a:p>
            <a:pPr algn="ctr">
              <a:buFont typeface="Arial" charset="0"/>
              <a:buNone/>
              <a:defRPr/>
            </a:pPr>
            <a:r>
              <a:rPr lang="en-US" b="1" dirty="0" smtClean="0"/>
              <a:t>Zn</a:t>
            </a:r>
            <a:r>
              <a:rPr lang="en-US" b="1" baseline="-25000" dirty="0" smtClean="0"/>
              <a:t>(s)</a:t>
            </a:r>
            <a:r>
              <a:rPr lang="en-US" b="1" dirty="0" smtClean="0"/>
              <a:t> +</a:t>
            </a:r>
            <a:r>
              <a:rPr lang="en-US" b="1" baseline="-25000" dirty="0" smtClean="0"/>
              <a:t> </a:t>
            </a:r>
            <a:r>
              <a:rPr lang="en-US" b="1" dirty="0" smtClean="0"/>
              <a:t>NO</a:t>
            </a:r>
            <a:r>
              <a:rPr lang="en-US" b="1" baseline="-25000" dirty="0" smtClean="0"/>
              <a:t>3</a:t>
            </a:r>
            <a:r>
              <a:rPr lang="en-US" b="1" baseline="30000" dirty="0" smtClean="0"/>
              <a:t>-</a:t>
            </a:r>
            <a:r>
              <a:rPr lang="en-US" b="1" baseline="-25000" dirty="0" smtClean="0"/>
              <a:t>(</a:t>
            </a:r>
            <a:r>
              <a:rPr lang="en-US" b="1" baseline="-25000" dirty="0" err="1" smtClean="0"/>
              <a:t>aq</a:t>
            </a:r>
            <a:r>
              <a:rPr lang="en-US" b="1" baseline="-25000" dirty="0" smtClean="0"/>
              <a:t>) </a:t>
            </a:r>
            <a:r>
              <a:rPr lang="en-US" b="1" dirty="0" smtClean="0">
                <a:sym typeface="Wingdings" pitchFamily="2" charset="2"/>
              </a:rPr>
              <a:t></a:t>
            </a:r>
            <a:r>
              <a:rPr lang="en-US" b="1" dirty="0" smtClean="0">
                <a:sym typeface="WP MathA" pitchFamily="2" charset="2"/>
              </a:rPr>
              <a:t> NH</a:t>
            </a:r>
            <a:r>
              <a:rPr lang="en-US" b="1" baseline="-25000" dirty="0" smtClean="0">
                <a:sym typeface="WP MathA" pitchFamily="2" charset="2"/>
              </a:rPr>
              <a:t>3(</a:t>
            </a:r>
            <a:r>
              <a:rPr lang="en-US" b="1" baseline="-25000" dirty="0" err="1" smtClean="0">
                <a:sym typeface="WP MathA" pitchFamily="2" charset="2"/>
              </a:rPr>
              <a:t>aq</a:t>
            </a:r>
            <a:r>
              <a:rPr lang="en-US" b="1" baseline="-25000" dirty="0" smtClean="0">
                <a:sym typeface="WP MathA" pitchFamily="2" charset="2"/>
              </a:rPr>
              <a:t>) </a:t>
            </a:r>
            <a:r>
              <a:rPr lang="en-US" b="1" dirty="0" smtClean="0">
                <a:sym typeface="WP MathA" pitchFamily="2" charset="2"/>
              </a:rPr>
              <a:t>+ Zn(OH)</a:t>
            </a:r>
            <a:r>
              <a:rPr lang="en-US" b="1" baseline="-25000" dirty="0" smtClean="0">
                <a:sym typeface="WP MathA" pitchFamily="2" charset="2"/>
              </a:rPr>
              <a:t>4</a:t>
            </a:r>
            <a:r>
              <a:rPr lang="en-US" b="1" baseline="30000" dirty="0" smtClean="0">
                <a:sym typeface="WP MathA" pitchFamily="2" charset="2"/>
              </a:rPr>
              <a:t>2-</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p>
          <a:p>
            <a:pPr marL="514350" indent="-514350">
              <a:buFont typeface="+mj-lt"/>
              <a:buAutoNum type="arabicPeriod" startAt="4"/>
              <a:defRPr/>
            </a:pPr>
            <a:r>
              <a:rPr lang="en-US" dirty="0" smtClean="0"/>
              <a:t>Add electrons (e</a:t>
            </a:r>
            <a:r>
              <a:rPr lang="en-US" baseline="30000" dirty="0" smtClean="0"/>
              <a:t>-</a:t>
            </a:r>
            <a:r>
              <a:rPr lang="en-US" dirty="0" smtClean="0"/>
              <a:t>) to each half-reaction to bring them into electrical balance.</a:t>
            </a:r>
          </a:p>
          <a:p>
            <a:pPr marL="514350" indent="-514350">
              <a:buFont typeface="+mj-lt"/>
              <a:buAutoNum type="arabicPeriod" startAt="4"/>
              <a:defRPr/>
            </a:pPr>
            <a:r>
              <a:rPr lang="en-US" dirty="0" smtClean="0"/>
              <a:t>Ensure number e</a:t>
            </a:r>
            <a:r>
              <a:rPr lang="en-US" baseline="30000" dirty="0" smtClean="0"/>
              <a:t>-</a:t>
            </a:r>
            <a:r>
              <a:rPr lang="en-US" dirty="0" smtClean="0"/>
              <a:t> lost = number e</a:t>
            </a:r>
            <a:r>
              <a:rPr lang="en-US" baseline="30000" dirty="0" smtClean="0"/>
              <a:t>-</a:t>
            </a:r>
            <a:r>
              <a:rPr lang="en-US" dirty="0" smtClean="0"/>
              <a:t> gained</a:t>
            </a:r>
          </a:p>
          <a:p>
            <a:pPr marL="514350" indent="-514350">
              <a:buFont typeface="+mj-lt"/>
              <a:buAutoNum type="arabicPeriod" startAt="4"/>
              <a:defRPr/>
            </a:pPr>
            <a:endParaRPr lang="en-US" sz="2200" dirty="0" smtClean="0"/>
          </a:p>
          <a:p>
            <a:pPr marL="514350" indent="-514350">
              <a:buFont typeface="Arial" charset="0"/>
              <a:buNone/>
              <a:defRPr/>
            </a:pPr>
            <a:r>
              <a:rPr lang="en-US" dirty="0" smtClean="0"/>
              <a:t>oxidation: 	</a:t>
            </a:r>
          </a:p>
          <a:p>
            <a:pPr marL="514350" indent="-514350">
              <a:buFont typeface="Arial" charset="0"/>
              <a:buNone/>
              <a:defRPr/>
            </a:pPr>
            <a:r>
              <a:rPr lang="en-US" dirty="0" smtClean="0"/>
              <a:t>reduction: 	</a:t>
            </a:r>
            <a:endParaRPr lang="en-US" b="1" baseline="-25000" dirty="0" smtClean="0">
              <a:sym typeface="WP MathA" pitchFamily="2" charset="2"/>
            </a:endParaRPr>
          </a:p>
          <a:p>
            <a:pPr marL="514350" indent="-514350">
              <a:buFont typeface="Arial" charset="0"/>
              <a:buNone/>
              <a:defRPr/>
            </a:pP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11" name="TextBox 10"/>
          <p:cNvSpPr txBox="1"/>
          <p:nvPr/>
        </p:nvSpPr>
        <p:spPr>
          <a:xfrm>
            <a:off x="2203450" y="4038600"/>
            <a:ext cx="6858000" cy="523875"/>
          </a:xfrm>
          <a:prstGeom prst="rect">
            <a:avLst/>
          </a:prstGeom>
          <a:solidFill>
            <a:schemeClr val="bg1"/>
          </a:solidFill>
        </p:spPr>
        <p:txBody>
          <a:bodyPr>
            <a:spAutoFit/>
          </a:bodyPr>
          <a:lstStyle/>
          <a:p>
            <a:pPr>
              <a:defRPr/>
            </a:pPr>
            <a:r>
              <a:rPr lang="en-US" sz="2800" b="1" dirty="0">
                <a:latin typeface="+mn-lt"/>
              </a:rPr>
              <a:t>Zn + 4OH</a:t>
            </a:r>
            <a:r>
              <a:rPr lang="en-US" sz="2800" b="1" baseline="30000" dirty="0">
                <a:latin typeface="+mn-lt"/>
              </a:rPr>
              <a:t>-</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a:t>
            </a:r>
            <a:endParaRPr lang="en-US" sz="2800" b="1" dirty="0">
              <a:latin typeface="+mn-lt"/>
            </a:endParaRPr>
          </a:p>
        </p:txBody>
      </p:sp>
      <p:sp>
        <p:nvSpPr>
          <p:cNvPr id="12" name="TextBox 11"/>
          <p:cNvSpPr txBox="1"/>
          <p:nvPr/>
        </p:nvSpPr>
        <p:spPr>
          <a:xfrm>
            <a:off x="2209800" y="4495800"/>
            <a:ext cx="6902450"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solidFill>
                  <a:srgbClr val="28724F"/>
                </a:solidFill>
                <a:latin typeface="+mn-lt"/>
              </a:rPr>
              <a:t>+ 9 H</a:t>
            </a:r>
            <a:r>
              <a:rPr lang="en-US" sz="2800" b="1" baseline="-25000" dirty="0">
                <a:solidFill>
                  <a:srgbClr val="28724F"/>
                </a:solidFill>
                <a:latin typeface="+mn-lt"/>
              </a:rPr>
              <a:t>2</a:t>
            </a:r>
            <a:r>
              <a:rPr lang="en-US" sz="2800" b="1" dirty="0">
                <a:solidFill>
                  <a:srgbClr val="28724F"/>
                </a:solidFill>
                <a:latin typeface="+mn-lt"/>
              </a:rPr>
              <a:t>O</a:t>
            </a:r>
            <a:r>
              <a:rPr lang="en-US" sz="2800" b="1" baseline="30000" dirty="0">
                <a:solidFill>
                  <a:srgbClr val="28724F"/>
                </a:solidFill>
                <a:latin typeface="+mn-lt"/>
              </a:rPr>
              <a:t> </a:t>
            </a:r>
            <a:r>
              <a:rPr lang="en-US" sz="2800" b="1" dirty="0">
                <a:latin typeface="+mn-lt"/>
              </a:rPr>
              <a:t>   </a:t>
            </a:r>
            <a:r>
              <a:rPr lang="en-US" sz="2800" b="1" dirty="0">
                <a:solidFill>
                  <a:srgbClr val="C00000"/>
                </a:solidFill>
                <a:latin typeface="+mn-lt"/>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 </a:t>
            </a:r>
            <a:r>
              <a:rPr lang="en-US" sz="2800" b="1" dirty="0">
                <a:solidFill>
                  <a:schemeClr val="accent1"/>
                </a:solidFill>
                <a:latin typeface="+mn-lt"/>
              </a:rPr>
              <a:t>+ 3 H</a:t>
            </a:r>
            <a:r>
              <a:rPr lang="en-US" sz="2800" b="1" baseline="-25000" dirty="0">
                <a:solidFill>
                  <a:schemeClr val="accent1"/>
                </a:solidFill>
                <a:latin typeface="+mn-lt"/>
              </a:rPr>
              <a:t>2</a:t>
            </a:r>
            <a:r>
              <a:rPr lang="en-US" sz="2800" b="1" dirty="0">
                <a:solidFill>
                  <a:schemeClr val="accent1"/>
                </a:solidFill>
                <a:latin typeface="+mn-lt"/>
              </a:rPr>
              <a:t>O </a:t>
            </a:r>
            <a:r>
              <a:rPr lang="en-US" sz="2800" b="1" dirty="0">
                <a:solidFill>
                  <a:srgbClr val="28724F"/>
                </a:solidFill>
                <a:latin typeface="+mn-lt"/>
              </a:rPr>
              <a:t>+ 9 OH</a:t>
            </a:r>
            <a:r>
              <a:rPr lang="en-US" sz="2800" b="1" baseline="30000" dirty="0">
                <a:solidFill>
                  <a:srgbClr val="28724F"/>
                </a:solidFill>
                <a:latin typeface="+mn-lt"/>
              </a:rPr>
              <a:t>-</a:t>
            </a:r>
            <a:r>
              <a:rPr lang="en-US" sz="2800" b="1" dirty="0">
                <a:solidFill>
                  <a:schemeClr val="accent1"/>
                </a:solidFill>
                <a:latin typeface="+mn-lt"/>
              </a:rPr>
              <a:t> </a:t>
            </a:r>
            <a:endParaRPr lang="en-US" sz="2800" b="1" baseline="-25000" dirty="0">
              <a:solidFill>
                <a:schemeClr val="accent1"/>
              </a:solidFill>
              <a:latin typeface="+mn-lt"/>
              <a:sym typeface="WP MathA" pitchFamily="2" charset="2"/>
            </a:endParaRPr>
          </a:p>
        </p:txBody>
      </p:sp>
      <p:sp>
        <p:nvSpPr>
          <p:cNvPr id="9" name="TextBox 8"/>
          <p:cNvSpPr txBox="1"/>
          <p:nvPr/>
        </p:nvSpPr>
        <p:spPr>
          <a:xfrm>
            <a:off x="2203450" y="4038600"/>
            <a:ext cx="6858000" cy="523875"/>
          </a:xfrm>
          <a:prstGeom prst="rect">
            <a:avLst/>
          </a:prstGeom>
          <a:solidFill>
            <a:schemeClr val="bg1"/>
          </a:solidFill>
        </p:spPr>
        <p:txBody>
          <a:bodyPr>
            <a:spAutoFit/>
          </a:bodyPr>
          <a:lstStyle/>
          <a:p>
            <a:pPr>
              <a:defRPr/>
            </a:pPr>
            <a:r>
              <a:rPr lang="en-US" sz="2800" b="1" dirty="0">
                <a:latin typeface="+mn-lt"/>
              </a:rPr>
              <a:t>Zn + 4OH</a:t>
            </a:r>
            <a:r>
              <a:rPr lang="en-US" sz="2800" b="1" baseline="30000" dirty="0">
                <a:latin typeface="+mn-lt"/>
              </a:rPr>
              <a:t>-</a:t>
            </a:r>
            <a:r>
              <a:rPr lang="en-US" sz="2800" b="1" dirty="0">
                <a:latin typeface="+mn-lt"/>
                <a:sym typeface="Wingdings" pitchFamily="2" charset="2"/>
              </a:rPr>
              <a:t></a:t>
            </a:r>
            <a:r>
              <a:rPr lang="en-US" sz="2800" b="1" dirty="0">
                <a:latin typeface="+mn-lt"/>
                <a:sym typeface="WP MathA" pitchFamily="2" charset="2"/>
              </a:rPr>
              <a:t> Zn(OH)</a:t>
            </a:r>
            <a:r>
              <a:rPr lang="en-US" sz="2800" b="1" baseline="-25000" dirty="0">
                <a:latin typeface="+mn-lt"/>
                <a:sym typeface="WP MathA" pitchFamily="2" charset="2"/>
              </a:rPr>
              <a:t>4</a:t>
            </a:r>
            <a:r>
              <a:rPr lang="en-US" sz="2800" b="1" baseline="30000" dirty="0">
                <a:latin typeface="+mn-lt"/>
                <a:sym typeface="WP MathA" pitchFamily="2" charset="2"/>
              </a:rPr>
              <a:t>2-</a:t>
            </a:r>
            <a:r>
              <a:rPr lang="en-US" sz="2800" b="1" dirty="0">
                <a:latin typeface="+mn-lt"/>
              </a:rPr>
              <a:t> + </a:t>
            </a:r>
            <a:r>
              <a:rPr lang="en-US" sz="2800" b="1" dirty="0">
                <a:solidFill>
                  <a:srgbClr val="C00000"/>
                </a:solidFill>
                <a:latin typeface="+mn-lt"/>
              </a:rPr>
              <a:t>2</a:t>
            </a:r>
            <a:r>
              <a:rPr lang="en-US" sz="2800" b="1" dirty="0">
                <a:latin typeface="+mn-lt"/>
              </a:rPr>
              <a:t> e</a:t>
            </a:r>
            <a:r>
              <a:rPr lang="en-US" sz="2800" b="1" baseline="30000" dirty="0">
                <a:latin typeface="+mn-lt"/>
              </a:rPr>
              <a:t>-</a:t>
            </a:r>
            <a:r>
              <a:rPr lang="en-US" sz="2800" b="1" dirty="0">
                <a:latin typeface="+mn-lt"/>
              </a:rPr>
              <a:t> </a:t>
            </a:r>
          </a:p>
        </p:txBody>
      </p:sp>
      <p:sp>
        <p:nvSpPr>
          <p:cNvPr id="10" name="TextBox 9"/>
          <p:cNvSpPr txBox="1"/>
          <p:nvPr/>
        </p:nvSpPr>
        <p:spPr>
          <a:xfrm>
            <a:off x="2209800" y="4495800"/>
            <a:ext cx="7024688"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solidFill>
                  <a:srgbClr val="28724F"/>
                </a:solidFill>
                <a:latin typeface="+mn-lt"/>
              </a:rPr>
              <a:t>+ 9 H</a:t>
            </a:r>
            <a:r>
              <a:rPr lang="en-US" sz="2800" b="1" baseline="-25000" dirty="0">
                <a:solidFill>
                  <a:srgbClr val="28724F"/>
                </a:solidFill>
                <a:latin typeface="+mn-lt"/>
              </a:rPr>
              <a:t>2</a:t>
            </a:r>
            <a:r>
              <a:rPr lang="en-US" sz="2800" b="1" dirty="0">
                <a:solidFill>
                  <a:srgbClr val="28724F"/>
                </a:solidFill>
                <a:latin typeface="+mn-lt"/>
              </a:rPr>
              <a:t>O</a:t>
            </a:r>
            <a:r>
              <a:rPr lang="en-US" sz="2800" b="1" baseline="30000" dirty="0">
                <a:solidFill>
                  <a:srgbClr val="28724F"/>
                </a:solidFill>
                <a:latin typeface="+mn-lt"/>
              </a:rPr>
              <a:t> </a:t>
            </a:r>
            <a:r>
              <a:rPr lang="en-US" sz="2800" b="1" dirty="0">
                <a:latin typeface="+mn-lt"/>
              </a:rPr>
              <a:t>+ </a:t>
            </a:r>
            <a:r>
              <a:rPr lang="en-US" sz="2800" b="1" dirty="0">
                <a:solidFill>
                  <a:srgbClr val="C00000"/>
                </a:solidFill>
                <a:latin typeface="+mn-lt"/>
              </a:rPr>
              <a:t>8</a:t>
            </a:r>
            <a:r>
              <a:rPr lang="en-US" sz="2800" b="1" dirty="0">
                <a:latin typeface="+mn-lt"/>
              </a:rPr>
              <a:t> e</a:t>
            </a:r>
            <a:r>
              <a:rPr lang="en-US" sz="2800" b="1" baseline="30000" dirty="0">
                <a:latin typeface="+mn-lt"/>
              </a:rPr>
              <a:t>-</a:t>
            </a:r>
            <a:r>
              <a:rPr lang="en-US" sz="2800" b="1" baseline="30000" dirty="0">
                <a:latin typeface="Arial" charset="0"/>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 </a:t>
            </a:r>
            <a:r>
              <a:rPr lang="en-US" sz="2800" b="1" dirty="0">
                <a:solidFill>
                  <a:schemeClr val="accent1"/>
                </a:solidFill>
                <a:latin typeface="+mn-lt"/>
              </a:rPr>
              <a:t>+ 3 H</a:t>
            </a:r>
            <a:r>
              <a:rPr lang="en-US" sz="2800" b="1" baseline="-25000" dirty="0">
                <a:solidFill>
                  <a:schemeClr val="accent1"/>
                </a:solidFill>
                <a:latin typeface="+mn-lt"/>
              </a:rPr>
              <a:t>2</a:t>
            </a:r>
            <a:r>
              <a:rPr lang="en-US" sz="2800" b="1" dirty="0">
                <a:solidFill>
                  <a:schemeClr val="accent1"/>
                </a:solidFill>
                <a:latin typeface="+mn-lt"/>
              </a:rPr>
              <a:t>O </a:t>
            </a:r>
            <a:r>
              <a:rPr lang="en-US" sz="2800" b="1" dirty="0">
                <a:solidFill>
                  <a:srgbClr val="28724F"/>
                </a:solidFill>
                <a:latin typeface="+mn-lt"/>
              </a:rPr>
              <a:t>+ 9 OH</a:t>
            </a:r>
            <a:r>
              <a:rPr lang="en-US" sz="2800" b="1" baseline="30000" dirty="0">
                <a:solidFill>
                  <a:srgbClr val="28724F"/>
                </a:solidFill>
                <a:latin typeface="+mn-lt"/>
              </a:rPr>
              <a:t>-</a:t>
            </a:r>
            <a:r>
              <a:rPr lang="en-US" sz="2800" b="1" dirty="0">
                <a:solidFill>
                  <a:schemeClr val="accent1"/>
                </a:solidFill>
                <a:latin typeface="+mn-lt"/>
              </a:rPr>
              <a:t> </a:t>
            </a:r>
            <a:endParaRPr lang="en-US" sz="2800" b="1" baseline="-25000" dirty="0">
              <a:solidFill>
                <a:schemeClr val="accent1"/>
              </a:solidFill>
              <a:latin typeface="+mn-lt"/>
              <a:sym typeface="WP MathA" pitchFamily="2" charset="2"/>
            </a:endParaRPr>
          </a:p>
        </p:txBody>
      </p:sp>
      <p:sp>
        <p:nvSpPr>
          <p:cNvPr id="13" name="TextBox 12"/>
          <p:cNvSpPr txBox="1"/>
          <p:nvPr/>
        </p:nvSpPr>
        <p:spPr>
          <a:xfrm>
            <a:off x="2209800" y="4038600"/>
            <a:ext cx="6858000" cy="523875"/>
          </a:xfrm>
          <a:prstGeom prst="rect">
            <a:avLst/>
          </a:prstGeom>
          <a:solidFill>
            <a:schemeClr val="bg1"/>
          </a:solidFill>
        </p:spPr>
        <p:txBody>
          <a:bodyPr>
            <a:spAutoFit/>
          </a:bodyPr>
          <a:lstStyle/>
          <a:p>
            <a:pPr>
              <a:defRPr/>
            </a:pPr>
            <a:r>
              <a:rPr lang="en-US" sz="2800" b="1" dirty="0">
                <a:solidFill>
                  <a:srgbClr val="C00000"/>
                </a:solidFill>
                <a:latin typeface="+mn-lt"/>
              </a:rPr>
              <a:t>4</a:t>
            </a:r>
            <a:r>
              <a:rPr lang="en-US" sz="2800" b="1" dirty="0">
                <a:latin typeface="+mn-lt"/>
              </a:rPr>
              <a:t>Zn + </a:t>
            </a:r>
            <a:r>
              <a:rPr lang="en-US" sz="2800" b="1" dirty="0">
                <a:solidFill>
                  <a:srgbClr val="C00000"/>
                </a:solidFill>
                <a:latin typeface="+mn-lt"/>
              </a:rPr>
              <a:t>16</a:t>
            </a:r>
            <a:r>
              <a:rPr lang="en-US" sz="2800" b="1" dirty="0">
                <a:latin typeface="+mn-lt"/>
              </a:rPr>
              <a:t>OH</a:t>
            </a:r>
            <a:r>
              <a:rPr lang="en-US" sz="2800" b="1" baseline="30000" dirty="0">
                <a:latin typeface="+mn-lt"/>
              </a:rPr>
              <a:t>-</a:t>
            </a:r>
            <a:r>
              <a:rPr lang="en-US" sz="2800" b="1" dirty="0">
                <a:latin typeface="+mn-lt"/>
                <a:sym typeface="Wingdings" pitchFamily="2" charset="2"/>
              </a:rPr>
              <a:t></a:t>
            </a:r>
            <a:r>
              <a:rPr lang="en-US" sz="2800" b="1" dirty="0">
                <a:latin typeface="+mn-lt"/>
                <a:sym typeface="WP MathA" pitchFamily="2" charset="2"/>
              </a:rPr>
              <a:t> </a:t>
            </a:r>
            <a:r>
              <a:rPr lang="en-US" sz="2800" b="1" dirty="0">
                <a:solidFill>
                  <a:srgbClr val="C00000"/>
                </a:solidFill>
                <a:latin typeface="+mn-lt"/>
                <a:sym typeface="WP MathA" pitchFamily="2" charset="2"/>
              </a:rPr>
              <a:t>4</a:t>
            </a:r>
            <a:r>
              <a:rPr lang="en-US" sz="2800" b="1" dirty="0">
                <a:latin typeface="+mn-lt"/>
                <a:sym typeface="WP MathA" pitchFamily="2" charset="2"/>
              </a:rPr>
              <a:t>Zn(OH)</a:t>
            </a:r>
            <a:r>
              <a:rPr lang="en-US" sz="2800" b="1" baseline="-25000" dirty="0">
                <a:latin typeface="+mn-lt"/>
                <a:sym typeface="WP MathA" pitchFamily="2" charset="2"/>
              </a:rPr>
              <a:t>4</a:t>
            </a:r>
            <a:r>
              <a:rPr lang="en-US" sz="2800" b="1" baseline="30000" dirty="0">
                <a:latin typeface="+mn-lt"/>
                <a:sym typeface="WP MathA" pitchFamily="2" charset="2"/>
              </a:rPr>
              <a:t>2-</a:t>
            </a:r>
            <a:r>
              <a:rPr lang="en-US" sz="2800" b="1" dirty="0">
                <a:latin typeface="+mn-lt"/>
              </a:rPr>
              <a:t> + </a:t>
            </a:r>
            <a:r>
              <a:rPr lang="en-US" sz="2800" b="1" dirty="0">
                <a:solidFill>
                  <a:srgbClr val="C00000"/>
                </a:solidFill>
                <a:latin typeface="+mn-lt"/>
              </a:rPr>
              <a:t>8</a:t>
            </a:r>
            <a:r>
              <a:rPr lang="en-US" sz="2800" b="1" dirty="0">
                <a:latin typeface="+mn-lt"/>
              </a:rPr>
              <a:t> e</a:t>
            </a:r>
            <a:r>
              <a:rPr lang="en-US" sz="2800" b="1" baseline="30000" dirty="0">
                <a:latin typeface="+mn-lt"/>
              </a:rPr>
              <a:t>-</a:t>
            </a:r>
            <a:r>
              <a:rPr lang="en-US" sz="2800" b="1" dirty="0">
                <a:latin typeface="+mn-l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smtClean="0"/>
              <a:t>Example 2 (in base)</a:t>
            </a:r>
          </a:p>
        </p:txBody>
      </p:sp>
      <p:sp>
        <p:nvSpPr>
          <p:cNvPr id="3" name="Content Placeholder 2"/>
          <p:cNvSpPr>
            <a:spLocks noGrp="1"/>
          </p:cNvSpPr>
          <p:nvPr>
            <p:ph idx="1"/>
          </p:nvPr>
        </p:nvSpPr>
        <p:spPr>
          <a:solidFill>
            <a:schemeClr val="bg1"/>
          </a:solidFill>
        </p:spPr>
        <p:txBody>
          <a:bodyPr/>
          <a:lstStyle/>
          <a:p>
            <a:pPr algn="ctr">
              <a:buFont typeface="Arial" charset="0"/>
              <a:buNone/>
              <a:defRPr/>
            </a:pPr>
            <a:r>
              <a:rPr lang="en-US" b="1" dirty="0" smtClean="0"/>
              <a:t>Zn</a:t>
            </a:r>
            <a:r>
              <a:rPr lang="en-US" b="1" baseline="-25000" dirty="0" smtClean="0"/>
              <a:t>(s)</a:t>
            </a:r>
            <a:r>
              <a:rPr lang="en-US" b="1" dirty="0" smtClean="0"/>
              <a:t> +</a:t>
            </a:r>
            <a:r>
              <a:rPr lang="en-US" b="1" baseline="-25000" dirty="0" smtClean="0"/>
              <a:t> </a:t>
            </a:r>
            <a:r>
              <a:rPr lang="en-US" b="1" dirty="0" smtClean="0"/>
              <a:t>NO</a:t>
            </a:r>
            <a:r>
              <a:rPr lang="en-US" b="1" baseline="-25000" dirty="0" smtClean="0"/>
              <a:t>3</a:t>
            </a:r>
            <a:r>
              <a:rPr lang="en-US" b="1" baseline="30000" dirty="0" smtClean="0"/>
              <a:t>-</a:t>
            </a:r>
            <a:r>
              <a:rPr lang="en-US" b="1" baseline="-25000" dirty="0" smtClean="0"/>
              <a:t>(</a:t>
            </a:r>
            <a:r>
              <a:rPr lang="en-US" b="1" baseline="-25000" dirty="0" err="1" smtClean="0"/>
              <a:t>aq</a:t>
            </a:r>
            <a:r>
              <a:rPr lang="en-US" b="1" baseline="-25000" dirty="0" smtClean="0"/>
              <a:t>) </a:t>
            </a:r>
            <a:r>
              <a:rPr lang="en-US" b="1" dirty="0" smtClean="0">
                <a:sym typeface="Wingdings" pitchFamily="2" charset="2"/>
              </a:rPr>
              <a:t></a:t>
            </a:r>
            <a:r>
              <a:rPr lang="en-US" b="1" dirty="0" smtClean="0">
                <a:sym typeface="WP MathA" pitchFamily="2" charset="2"/>
              </a:rPr>
              <a:t> NH</a:t>
            </a:r>
            <a:r>
              <a:rPr lang="en-US" b="1" baseline="-25000" dirty="0" smtClean="0">
                <a:sym typeface="WP MathA" pitchFamily="2" charset="2"/>
              </a:rPr>
              <a:t>3(</a:t>
            </a:r>
            <a:r>
              <a:rPr lang="en-US" b="1" baseline="-25000" dirty="0" err="1" smtClean="0">
                <a:sym typeface="WP MathA" pitchFamily="2" charset="2"/>
              </a:rPr>
              <a:t>aq</a:t>
            </a:r>
            <a:r>
              <a:rPr lang="en-US" b="1" baseline="-25000" dirty="0" smtClean="0">
                <a:sym typeface="WP MathA" pitchFamily="2" charset="2"/>
              </a:rPr>
              <a:t>) </a:t>
            </a:r>
            <a:r>
              <a:rPr lang="en-US" b="1" dirty="0" smtClean="0">
                <a:sym typeface="WP MathA" pitchFamily="2" charset="2"/>
              </a:rPr>
              <a:t>+ Zn(OH)</a:t>
            </a:r>
            <a:r>
              <a:rPr lang="en-US" b="1" baseline="-25000" dirty="0" smtClean="0">
                <a:sym typeface="WP MathA" pitchFamily="2" charset="2"/>
              </a:rPr>
              <a:t>4</a:t>
            </a:r>
            <a:r>
              <a:rPr lang="en-US" b="1" baseline="30000" dirty="0" smtClean="0">
                <a:sym typeface="WP MathA" pitchFamily="2" charset="2"/>
              </a:rPr>
              <a:t>2-</a:t>
            </a:r>
            <a:r>
              <a:rPr lang="en-US" b="1" baseline="-25000" dirty="0" smtClean="0">
                <a:sym typeface="WP MathA" pitchFamily="2" charset="2"/>
              </a:rPr>
              <a:t>(</a:t>
            </a:r>
            <a:r>
              <a:rPr lang="en-US" b="1" baseline="-25000" dirty="0" err="1" smtClean="0">
                <a:sym typeface="WP MathA" pitchFamily="2" charset="2"/>
              </a:rPr>
              <a:t>aq</a:t>
            </a:r>
            <a:r>
              <a:rPr lang="en-US" b="1" baseline="-25000" dirty="0" smtClean="0">
                <a:sym typeface="WP MathA" pitchFamily="2" charset="2"/>
              </a:rPr>
              <a:t>)</a:t>
            </a:r>
          </a:p>
          <a:p>
            <a:pPr marL="514350" indent="-514350">
              <a:buFont typeface="+mj-lt"/>
              <a:buAutoNum type="arabicPeriod" startAt="6"/>
              <a:defRPr/>
            </a:pPr>
            <a:r>
              <a:rPr lang="en-US" dirty="0" smtClean="0"/>
              <a:t>Add the two equations together, combining like terms.</a:t>
            </a:r>
          </a:p>
          <a:p>
            <a:pPr marL="514350" indent="-514350">
              <a:buFont typeface="+mj-lt"/>
              <a:buAutoNum type="arabicPeriod" startAt="6"/>
              <a:defRPr/>
            </a:pPr>
            <a:endParaRPr lang="en-US" sz="2200" dirty="0" smtClean="0"/>
          </a:p>
          <a:p>
            <a:pPr marL="514350" indent="-514350">
              <a:buFont typeface="Arial" charset="0"/>
              <a:buNone/>
              <a:defRPr/>
            </a:pPr>
            <a:endParaRPr lang="en-US" dirty="0" smtClean="0"/>
          </a:p>
          <a:p>
            <a:pPr marL="514350" indent="-514350">
              <a:buFont typeface="Arial" charset="0"/>
              <a:buNone/>
              <a:defRPr/>
            </a:pPr>
            <a:r>
              <a:rPr lang="en-US" dirty="0" smtClean="0"/>
              <a:t>oxidation: 	</a:t>
            </a:r>
          </a:p>
          <a:p>
            <a:pPr marL="514350" indent="-514350">
              <a:buFont typeface="Arial" charset="0"/>
              <a:buNone/>
              <a:defRPr/>
            </a:pPr>
            <a:r>
              <a:rPr lang="en-US" dirty="0" smtClean="0"/>
              <a:t>reduction: 	</a:t>
            </a:r>
            <a:endParaRPr lang="en-US" b="1" baseline="-25000" dirty="0" smtClean="0">
              <a:sym typeface="WP MathA" pitchFamily="2" charset="2"/>
            </a:endParaRPr>
          </a:p>
          <a:p>
            <a:pPr marL="514350" indent="-514350">
              <a:buFont typeface="Arial" charset="0"/>
              <a:buNone/>
              <a:defRPr/>
            </a:pPr>
            <a:endParaRPr lang="en-US" dirty="0" smtClean="0"/>
          </a:p>
          <a:p>
            <a:pPr marL="514350" indent="-514350">
              <a:buFont typeface="Arial" charset="0"/>
              <a:buNone/>
              <a:defRPr/>
            </a:pPr>
            <a:endParaRPr lang="en-US" dirty="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cxnSp>
        <p:nvCxnSpPr>
          <p:cNvPr id="10" name="Straight Connector 9"/>
          <p:cNvCxnSpPr/>
          <p:nvPr/>
        </p:nvCxnSpPr>
        <p:spPr>
          <a:xfrm>
            <a:off x="2286000" y="5105400"/>
            <a:ext cx="48768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8100" y="5257800"/>
            <a:ext cx="9339263" cy="523875"/>
          </a:xfrm>
          <a:prstGeom prst="rect">
            <a:avLst/>
          </a:prstGeom>
          <a:noFill/>
        </p:spPr>
        <p:txBody>
          <a:bodyPr wrap="none">
            <a:spAutoFit/>
          </a:bodyPr>
          <a:lstStyle/>
          <a:p>
            <a:pPr marL="342900" indent="-342900" algn="ctr">
              <a:spcBef>
                <a:spcPct val="20000"/>
              </a:spcBef>
              <a:defRPr/>
            </a:pPr>
            <a:r>
              <a:rPr lang="en-US" sz="2800" b="1" dirty="0">
                <a:latin typeface="+mn-lt"/>
              </a:rPr>
              <a:t>4Zn</a:t>
            </a:r>
            <a:r>
              <a:rPr lang="en-US" sz="2800" b="1" baseline="-25000" dirty="0">
                <a:latin typeface="+mn-lt"/>
              </a:rPr>
              <a:t>(s)</a:t>
            </a:r>
            <a:r>
              <a:rPr lang="en-US" sz="2800" b="1" dirty="0">
                <a:latin typeface="+mn-lt"/>
              </a:rPr>
              <a:t>+</a:t>
            </a:r>
            <a:r>
              <a:rPr lang="en-US" sz="2800" b="1" baseline="-25000" dirty="0">
                <a:latin typeface="+mn-lt"/>
              </a:rPr>
              <a:t> </a:t>
            </a: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a:t>
            </a:r>
            <a:r>
              <a:rPr lang="en-US" sz="2800" b="1" baseline="-25000" dirty="0" err="1">
                <a:latin typeface="+mn-lt"/>
              </a:rPr>
              <a:t>aq</a:t>
            </a:r>
            <a:r>
              <a:rPr lang="en-US" sz="2800" b="1" baseline="-25000" dirty="0">
                <a:latin typeface="+mn-lt"/>
              </a:rPr>
              <a:t>)</a:t>
            </a:r>
            <a:r>
              <a:rPr lang="en-US" sz="2800" b="1" dirty="0">
                <a:latin typeface="+mn-lt"/>
              </a:rPr>
              <a:t>+7OH</a:t>
            </a:r>
            <a:r>
              <a:rPr lang="en-US" sz="2800" b="1" baseline="30000" dirty="0">
                <a:latin typeface="+mn-lt"/>
              </a:rPr>
              <a:t>-</a:t>
            </a:r>
            <a:r>
              <a:rPr lang="en-US" sz="2800" b="1" baseline="-25000" dirty="0">
                <a:latin typeface="+mn-lt"/>
              </a:rPr>
              <a:t>(</a:t>
            </a:r>
            <a:r>
              <a:rPr lang="en-US" sz="2800" b="1" baseline="-25000" dirty="0" err="1">
                <a:latin typeface="+mn-lt"/>
              </a:rPr>
              <a:t>aq</a:t>
            </a:r>
            <a:r>
              <a:rPr lang="en-US" sz="2800" b="1" baseline="-25000" dirty="0">
                <a:latin typeface="+mn-lt"/>
              </a:rPr>
              <a:t>)</a:t>
            </a:r>
            <a:r>
              <a:rPr lang="en-US" sz="2800" b="1" dirty="0">
                <a:latin typeface="+mn-lt"/>
              </a:rPr>
              <a:t>+6H</a:t>
            </a:r>
            <a:r>
              <a:rPr lang="en-US" sz="2800" b="1" baseline="-25000" dirty="0">
                <a:latin typeface="+mn-lt"/>
              </a:rPr>
              <a:t>2</a:t>
            </a:r>
            <a:r>
              <a:rPr lang="en-US" sz="2800" b="1" dirty="0">
                <a:latin typeface="+mn-lt"/>
              </a:rPr>
              <a:t>O</a:t>
            </a:r>
            <a:r>
              <a:rPr lang="en-US" sz="2800" b="1" baseline="-25000" dirty="0">
                <a:latin typeface="+mn-lt"/>
              </a:rPr>
              <a:t>(l)</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a:t>
            </a:r>
            <a:r>
              <a:rPr lang="en-US" sz="2800" b="1" baseline="-25000" dirty="0" err="1">
                <a:latin typeface="+mn-lt"/>
                <a:sym typeface="WP MathA" pitchFamily="2" charset="2"/>
              </a:rPr>
              <a:t>aq</a:t>
            </a:r>
            <a:r>
              <a:rPr lang="en-US" sz="2800" b="1" baseline="-25000" dirty="0">
                <a:latin typeface="+mn-lt"/>
                <a:sym typeface="WP MathA" pitchFamily="2" charset="2"/>
              </a:rPr>
              <a:t>)</a:t>
            </a:r>
            <a:r>
              <a:rPr lang="en-US" sz="2800" b="1" dirty="0">
                <a:latin typeface="+mn-lt"/>
                <a:sym typeface="WP MathA" pitchFamily="2" charset="2"/>
              </a:rPr>
              <a:t>+ 4Zn(OH)</a:t>
            </a:r>
            <a:r>
              <a:rPr lang="en-US" sz="2800" b="1" baseline="-25000" dirty="0">
                <a:latin typeface="+mn-lt"/>
                <a:sym typeface="WP MathA" pitchFamily="2" charset="2"/>
              </a:rPr>
              <a:t>4</a:t>
            </a:r>
            <a:r>
              <a:rPr lang="en-US" sz="2800" b="1" baseline="30000" dirty="0">
                <a:latin typeface="+mn-lt"/>
                <a:sym typeface="WP MathA" pitchFamily="2" charset="2"/>
              </a:rPr>
              <a:t>2-</a:t>
            </a:r>
            <a:r>
              <a:rPr lang="en-US" sz="2800" b="1" baseline="-25000" dirty="0">
                <a:latin typeface="+mn-lt"/>
                <a:sym typeface="WP MathA" pitchFamily="2" charset="2"/>
              </a:rPr>
              <a:t>(</a:t>
            </a:r>
            <a:r>
              <a:rPr lang="en-US" sz="2800" b="1" baseline="-25000" dirty="0" err="1">
                <a:latin typeface="+mn-lt"/>
                <a:sym typeface="WP MathA" pitchFamily="2" charset="2"/>
              </a:rPr>
              <a:t>aq</a:t>
            </a:r>
            <a:r>
              <a:rPr lang="en-US" sz="2800" b="1" baseline="-25000" dirty="0">
                <a:latin typeface="+mn-lt"/>
                <a:sym typeface="WP MathA" pitchFamily="2" charset="2"/>
              </a:rPr>
              <a:t>)</a:t>
            </a:r>
          </a:p>
        </p:txBody>
      </p:sp>
      <p:sp>
        <p:nvSpPr>
          <p:cNvPr id="15" name="TextBox 14"/>
          <p:cNvSpPr txBox="1"/>
          <p:nvPr/>
        </p:nvSpPr>
        <p:spPr>
          <a:xfrm>
            <a:off x="2209800" y="4495800"/>
            <a:ext cx="5605463" cy="523875"/>
          </a:xfrm>
          <a:prstGeom prst="rect">
            <a:avLst/>
          </a:prstGeom>
          <a:solidFill>
            <a:schemeClr val="bg1"/>
          </a:solidFill>
        </p:spPr>
        <p:txBody>
          <a:bodyPr wrap="none">
            <a:spAutoFit/>
          </a:bodyPr>
          <a:lstStyle/>
          <a:p>
            <a:pPr marL="514350" indent="-514350">
              <a:defRPr/>
            </a:pPr>
            <a:r>
              <a:rPr lang="en-US" sz="2800" b="1" dirty="0">
                <a:latin typeface="+mn-lt"/>
              </a:rPr>
              <a:t>NO</a:t>
            </a:r>
            <a:r>
              <a:rPr lang="en-US" sz="2800" b="1" baseline="-25000" dirty="0">
                <a:latin typeface="+mn-lt"/>
              </a:rPr>
              <a:t>3</a:t>
            </a:r>
            <a:r>
              <a:rPr lang="en-US" sz="2800" b="1" baseline="30000" dirty="0">
                <a:latin typeface="+mn-lt"/>
              </a:rPr>
              <a:t>-</a:t>
            </a:r>
            <a:r>
              <a:rPr lang="en-US" sz="2800" b="1" baseline="-25000" dirty="0">
                <a:latin typeface="+mn-lt"/>
              </a:rPr>
              <a:t> </a:t>
            </a:r>
            <a:r>
              <a:rPr lang="en-US" sz="2800" b="1" dirty="0">
                <a:latin typeface="+mn-lt"/>
              </a:rPr>
              <a:t>+ 6 H</a:t>
            </a:r>
            <a:r>
              <a:rPr lang="en-US" sz="2800" b="1" baseline="-25000" dirty="0">
                <a:latin typeface="+mn-lt"/>
              </a:rPr>
              <a:t>2</a:t>
            </a:r>
            <a:r>
              <a:rPr lang="en-US" sz="2800" b="1" dirty="0">
                <a:latin typeface="+mn-lt"/>
              </a:rPr>
              <a:t>O</a:t>
            </a:r>
            <a:r>
              <a:rPr lang="en-US" sz="2800" b="1" baseline="30000" dirty="0">
                <a:latin typeface="+mn-lt"/>
              </a:rPr>
              <a:t> </a:t>
            </a:r>
            <a:r>
              <a:rPr lang="en-US" sz="2800" b="1" dirty="0">
                <a:latin typeface="+mn-lt"/>
              </a:rPr>
              <a:t>+ 8 e</a:t>
            </a:r>
            <a:r>
              <a:rPr lang="en-US" sz="2800" b="1" baseline="30000" dirty="0">
                <a:latin typeface="+mn-lt"/>
              </a:rPr>
              <a:t>-</a:t>
            </a:r>
            <a:r>
              <a:rPr lang="en-US" sz="2800" b="1" baseline="30000" dirty="0">
                <a:latin typeface="Arial" charset="0"/>
              </a:rPr>
              <a:t> </a:t>
            </a:r>
            <a:r>
              <a:rPr lang="en-US" sz="2800" b="1" dirty="0">
                <a:latin typeface="+mn-lt"/>
                <a:sym typeface="Wingdings" pitchFamily="2" charset="2"/>
              </a:rPr>
              <a:t></a:t>
            </a:r>
            <a:r>
              <a:rPr lang="en-US" sz="2800" b="1" dirty="0">
                <a:latin typeface="+mn-lt"/>
                <a:sym typeface="WP MathA" pitchFamily="2" charset="2"/>
              </a:rPr>
              <a:t> NH</a:t>
            </a:r>
            <a:r>
              <a:rPr lang="en-US" sz="2800" b="1" baseline="-25000" dirty="0">
                <a:latin typeface="+mn-lt"/>
                <a:sym typeface="WP MathA" pitchFamily="2" charset="2"/>
              </a:rPr>
              <a:t>3 </a:t>
            </a:r>
            <a:r>
              <a:rPr lang="en-US" sz="2800" b="1" dirty="0">
                <a:latin typeface="+mn-lt"/>
              </a:rPr>
              <a:t>+ 9 OH</a:t>
            </a:r>
            <a:r>
              <a:rPr lang="en-US" sz="2800" b="1" baseline="30000" dirty="0">
                <a:latin typeface="+mn-lt"/>
              </a:rPr>
              <a:t>-</a:t>
            </a:r>
            <a:r>
              <a:rPr lang="en-US" sz="2800" b="1" dirty="0">
                <a:latin typeface="+mn-lt"/>
              </a:rPr>
              <a:t> </a:t>
            </a:r>
            <a:endParaRPr lang="en-US" sz="2800" b="1" baseline="-25000" dirty="0">
              <a:latin typeface="+mn-lt"/>
              <a:sym typeface="WP MathA" pitchFamily="2" charset="2"/>
            </a:endParaRPr>
          </a:p>
        </p:txBody>
      </p:sp>
      <p:sp>
        <p:nvSpPr>
          <p:cNvPr id="16" name="TextBox 15"/>
          <p:cNvSpPr txBox="1"/>
          <p:nvPr/>
        </p:nvSpPr>
        <p:spPr>
          <a:xfrm>
            <a:off x="2209800" y="4038600"/>
            <a:ext cx="6858000" cy="523875"/>
          </a:xfrm>
          <a:prstGeom prst="rect">
            <a:avLst/>
          </a:prstGeom>
          <a:solidFill>
            <a:schemeClr val="bg1"/>
          </a:solidFill>
        </p:spPr>
        <p:txBody>
          <a:bodyPr>
            <a:spAutoFit/>
          </a:bodyPr>
          <a:lstStyle/>
          <a:p>
            <a:pPr>
              <a:defRPr/>
            </a:pPr>
            <a:r>
              <a:rPr lang="en-US" sz="2800" b="1" dirty="0">
                <a:latin typeface="+mn-lt"/>
              </a:rPr>
              <a:t>4Zn + 16OH</a:t>
            </a:r>
            <a:r>
              <a:rPr lang="en-US" sz="2800" b="1" baseline="30000" dirty="0">
                <a:latin typeface="+mn-lt"/>
              </a:rPr>
              <a:t>-</a:t>
            </a:r>
            <a:r>
              <a:rPr lang="en-US" sz="2800" b="1" dirty="0">
                <a:latin typeface="+mn-lt"/>
                <a:sym typeface="Wingdings" pitchFamily="2" charset="2"/>
              </a:rPr>
              <a:t></a:t>
            </a:r>
            <a:r>
              <a:rPr lang="en-US" sz="2800" b="1" dirty="0">
                <a:latin typeface="+mn-lt"/>
                <a:sym typeface="WP MathA" pitchFamily="2" charset="2"/>
              </a:rPr>
              <a:t> 4Zn(OH)</a:t>
            </a:r>
            <a:r>
              <a:rPr lang="en-US" sz="2800" b="1" baseline="-25000" dirty="0">
                <a:latin typeface="+mn-lt"/>
                <a:sym typeface="WP MathA" pitchFamily="2" charset="2"/>
              </a:rPr>
              <a:t>4</a:t>
            </a:r>
            <a:r>
              <a:rPr lang="en-US" sz="2800" b="1" baseline="30000" dirty="0">
                <a:latin typeface="+mn-lt"/>
                <a:sym typeface="WP MathA" pitchFamily="2" charset="2"/>
              </a:rPr>
              <a:t>2-</a:t>
            </a:r>
            <a:r>
              <a:rPr lang="en-US" sz="2800" b="1" dirty="0">
                <a:latin typeface="+mn-lt"/>
              </a:rPr>
              <a:t> + 8 e</a:t>
            </a:r>
            <a:r>
              <a:rPr lang="en-US" sz="2800" b="1" baseline="30000" dirty="0">
                <a:latin typeface="+mn-lt"/>
              </a:rPr>
              <a:t>-</a:t>
            </a:r>
            <a:r>
              <a:rPr lang="en-US" sz="2800" b="1" dirty="0">
                <a:latin typeface="+mn-lt"/>
              </a:rPr>
              <a:t> </a:t>
            </a:r>
          </a:p>
        </p:txBody>
      </p:sp>
      <p:cxnSp>
        <p:nvCxnSpPr>
          <p:cNvPr id="14" name="Straight Connector 13"/>
          <p:cNvCxnSpPr/>
          <p:nvPr/>
        </p:nvCxnSpPr>
        <p:spPr>
          <a:xfrm flipV="1">
            <a:off x="4648200" y="4572000"/>
            <a:ext cx="533400" cy="38100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6781800" y="4114800"/>
            <a:ext cx="533400" cy="38100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6705600" y="4572000"/>
            <a:ext cx="533400" cy="38100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971800" y="3581400"/>
            <a:ext cx="1914525" cy="523875"/>
          </a:xfrm>
          <a:prstGeom prst="rect">
            <a:avLst/>
          </a:prstGeom>
          <a:noFill/>
        </p:spPr>
        <p:txBody>
          <a:bodyPr wrap="none">
            <a:spAutoFit/>
          </a:bodyPr>
          <a:lstStyle/>
          <a:p>
            <a:pPr>
              <a:defRPr/>
            </a:pPr>
            <a:r>
              <a:rPr lang="en-US" sz="2800" dirty="0">
                <a:solidFill>
                  <a:schemeClr val="accent2"/>
                </a:solidFill>
                <a:latin typeface="+mn-lt"/>
              </a:rPr>
              <a:t>16-9=7 OH</a:t>
            </a:r>
            <a:r>
              <a:rPr lang="en-US" sz="2800" baseline="30000" dirty="0">
                <a:solidFill>
                  <a:schemeClr val="accent2"/>
                </a:solidFill>
                <a:latin typeface="+mn-l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Molecular Substances</a:t>
            </a:r>
          </a:p>
        </p:txBody>
      </p:sp>
      <p:sp>
        <p:nvSpPr>
          <p:cNvPr id="3" name="Content Placeholder 2"/>
          <p:cNvSpPr>
            <a:spLocks noGrp="1"/>
          </p:cNvSpPr>
          <p:nvPr>
            <p:ph idx="1"/>
          </p:nvPr>
        </p:nvSpPr>
        <p:spPr/>
        <p:txBody>
          <a:bodyPr/>
          <a:lstStyle/>
          <a:p>
            <a:r>
              <a:rPr lang="en-US" smtClean="0"/>
              <a:t>Elements and molecules whose electrons are equally shared have </a:t>
            </a:r>
            <a:r>
              <a:rPr lang="en-US" b="1" smtClean="0"/>
              <a:t>zero</a:t>
            </a:r>
            <a:r>
              <a:rPr lang="en-US" smtClean="0"/>
              <a:t> oxidation numbers:</a:t>
            </a:r>
          </a:p>
          <a:p>
            <a:endParaRPr lang="en-US" smtClean="0"/>
          </a:p>
          <a:p>
            <a:r>
              <a:rPr lang="en-US" smtClean="0"/>
              <a:t>Polar bonds are made of unequally shared electron pairs. The electrons are assigned to the more electronegative element.</a:t>
            </a:r>
          </a:p>
          <a:p>
            <a:endParaRPr lang="en-US" smtClean="0"/>
          </a:p>
          <a:p>
            <a:endParaRPr lang="en-US"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16390" name="Picture 3"/>
          <p:cNvPicPr>
            <a:picLocks noChangeAspect="1" noChangeArrowheads="1"/>
          </p:cNvPicPr>
          <p:nvPr/>
        </p:nvPicPr>
        <p:blipFill>
          <a:blip r:embed="rId2" cstate="print"/>
          <a:srcRect/>
          <a:stretch>
            <a:fillRect/>
          </a:stretch>
        </p:blipFill>
        <p:spPr bwMode="auto">
          <a:xfrm>
            <a:off x="309563" y="2590800"/>
            <a:ext cx="8834437" cy="533400"/>
          </a:xfrm>
          <a:prstGeom prst="rect">
            <a:avLst/>
          </a:prstGeom>
          <a:noFill/>
          <a:ln w="9525">
            <a:noFill/>
            <a:miter lim="800000"/>
            <a:headEnd/>
            <a:tailEnd/>
          </a:ln>
        </p:spPr>
      </p:pic>
      <p:grpSp>
        <p:nvGrpSpPr>
          <p:cNvPr id="2" name="Group 13"/>
          <p:cNvGrpSpPr>
            <a:grpSpLocks/>
          </p:cNvGrpSpPr>
          <p:nvPr/>
        </p:nvGrpSpPr>
        <p:grpSpPr bwMode="auto">
          <a:xfrm>
            <a:off x="2133600" y="4432300"/>
            <a:ext cx="6411913" cy="1349375"/>
            <a:chOff x="2133600" y="4432300"/>
            <a:chExt cx="6411994" cy="1348720"/>
          </a:xfrm>
        </p:grpSpPr>
        <p:pic>
          <p:nvPicPr>
            <p:cNvPr id="16392" name="Picture 3"/>
            <p:cNvPicPr>
              <a:picLocks noChangeAspect="1" noChangeArrowheads="1"/>
            </p:cNvPicPr>
            <p:nvPr/>
          </p:nvPicPr>
          <p:blipFill>
            <a:blip r:embed="rId3" cstate="print"/>
            <a:srcRect/>
            <a:stretch>
              <a:fillRect/>
            </a:stretch>
          </p:blipFill>
          <p:spPr bwMode="auto">
            <a:xfrm>
              <a:off x="3282950" y="4432300"/>
              <a:ext cx="2578100" cy="1282700"/>
            </a:xfrm>
            <a:prstGeom prst="rect">
              <a:avLst/>
            </a:prstGeom>
            <a:noFill/>
            <a:ln w="9525">
              <a:noFill/>
              <a:miter lim="800000"/>
              <a:headEnd/>
              <a:tailEnd/>
            </a:ln>
          </p:spPr>
        </p:pic>
        <p:sp>
          <p:nvSpPr>
            <p:cNvPr id="16393" name="TextBox 9"/>
            <p:cNvSpPr txBox="1">
              <a:spLocks noChangeArrowheads="1"/>
            </p:cNvSpPr>
            <p:nvPr/>
          </p:nvSpPr>
          <p:spPr bwMode="auto">
            <a:xfrm>
              <a:off x="5943600" y="5257800"/>
              <a:ext cx="2601994" cy="523220"/>
            </a:xfrm>
            <a:prstGeom prst="rect">
              <a:avLst/>
            </a:prstGeom>
            <a:noFill/>
            <a:ln w="9525">
              <a:noFill/>
              <a:miter lim="800000"/>
              <a:headEnd/>
              <a:tailEnd/>
            </a:ln>
          </p:spPr>
          <p:txBody>
            <a:bodyPr wrap="none">
              <a:spAutoFit/>
            </a:bodyPr>
            <a:lstStyle/>
            <a:p>
              <a:r>
                <a:rPr lang="en-US" sz="2800"/>
                <a:t>Assigned to Cl.</a:t>
              </a:r>
            </a:p>
          </p:txBody>
        </p:sp>
        <p:sp>
          <p:nvSpPr>
            <p:cNvPr id="12" name="Line Callout 1 11"/>
            <p:cNvSpPr/>
            <p:nvPr/>
          </p:nvSpPr>
          <p:spPr>
            <a:xfrm flipH="1">
              <a:off x="2133600" y="4724258"/>
              <a:ext cx="914412" cy="380815"/>
            </a:xfrm>
            <a:prstGeom prst="borderCallout1">
              <a:avLst>
                <a:gd name="adj1" fmla="val 65317"/>
                <a:gd name="adj2" fmla="val -8333"/>
                <a:gd name="adj3" fmla="val 65933"/>
                <a:gd name="adj4" fmla="val -53258"/>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2400" b="1" dirty="0"/>
                <a:t>+1</a:t>
              </a:r>
            </a:p>
          </p:txBody>
        </p:sp>
        <p:sp>
          <p:nvSpPr>
            <p:cNvPr id="13" name="Line Callout 1 12"/>
            <p:cNvSpPr/>
            <p:nvPr/>
          </p:nvSpPr>
          <p:spPr>
            <a:xfrm>
              <a:off x="5791246" y="4724258"/>
              <a:ext cx="914412" cy="380815"/>
            </a:xfrm>
            <a:prstGeom prst="borderCallout1">
              <a:avLst>
                <a:gd name="adj1" fmla="val 65317"/>
                <a:gd name="adj2" fmla="val -8333"/>
                <a:gd name="adj3" fmla="val 65933"/>
                <a:gd name="adj4" fmla="val -53258"/>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US" dirty="0"/>
                <a:t>-1</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smtClean="0"/>
              <a:t>Relative Reactivity of Metals</a:t>
            </a:r>
          </a:p>
        </p:txBody>
      </p:sp>
      <p:sp>
        <p:nvSpPr>
          <p:cNvPr id="53251" name="Content Placeholder 2"/>
          <p:cNvSpPr>
            <a:spLocks noGrp="1"/>
          </p:cNvSpPr>
          <p:nvPr>
            <p:ph idx="1"/>
          </p:nvPr>
        </p:nvSpPr>
        <p:spPr>
          <a:xfrm>
            <a:off x="2209800" y="1646238"/>
            <a:ext cx="6629400" cy="4525962"/>
          </a:xfrm>
        </p:spPr>
        <p:txBody>
          <a:bodyPr/>
          <a:lstStyle/>
          <a:p>
            <a:r>
              <a:rPr lang="en-US" smtClean="0"/>
              <a:t>If you put a piece of copper wire in 1M AgNO</a:t>
            </a:r>
            <a:r>
              <a:rPr lang="en-US" baseline="-25000" smtClean="0"/>
              <a:t>3</a:t>
            </a:r>
            <a:r>
              <a:rPr lang="en-US" smtClean="0"/>
              <a:t> a reaction takes place.</a:t>
            </a:r>
          </a:p>
          <a:p>
            <a:r>
              <a:rPr lang="en-US" b="1" smtClean="0">
                <a:solidFill>
                  <a:schemeClr val="tx2"/>
                </a:solidFill>
              </a:rPr>
              <a:t>Cu</a:t>
            </a:r>
            <a:r>
              <a:rPr lang="en-US" b="1" baseline="-25000" smtClean="0">
                <a:solidFill>
                  <a:schemeClr val="tx2"/>
                </a:solidFill>
              </a:rPr>
              <a:t>(s) </a:t>
            </a:r>
            <a:r>
              <a:rPr lang="en-US" b="1" smtClean="0">
                <a:solidFill>
                  <a:schemeClr val="tx2"/>
                </a:solidFill>
              </a:rPr>
              <a:t> + 2AgNO</a:t>
            </a:r>
            <a:r>
              <a:rPr lang="en-US" b="1" baseline="-25000" smtClean="0">
                <a:solidFill>
                  <a:schemeClr val="tx2"/>
                </a:solidFill>
              </a:rPr>
              <a:t>3(aq) </a:t>
            </a:r>
            <a:r>
              <a:rPr lang="en-US" b="1" smtClean="0">
                <a:solidFill>
                  <a:schemeClr val="tx2"/>
                </a:solidFill>
                <a:sym typeface="Wingdings" pitchFamily="2" charset="2"/>
              </a:rPr>
              <a:t></a:t>
            </a:r>
            <a:r>
              <a:rPr lang="en-US" b="1" smtClean="0">
                <a:solidFill>
                  <a:schemeClr val="tx2"/>
                </a:solidFill>
              </a:rPr>
              <a:t> 2Ag</a:t>
            </a:r>
            <a:r>
              <a:rPr lang="en-US" b="1" baseline="-25000" smtClean="0">
                <a:solidFill>
                  <a:schemeClr val="tx2"/>
                </a:solidFill>
              </a:rPr>
              <a:t>(s) </a:t>
            </a:r>
            <a:r>
              <a:rPr lang="en-US" b="1" smtClean="0">
                <a:solidFill>
                  <a:schemeClr val="tx2"/>
                </a:solidFill>
              </a:rPr>
              <a:t>+ Cu(NO</a:t>
            </a:r>
            <a:r>
              <a:rPr lang="en-US" b="1" baseline="-25000" smtClean="0">
                <a:solidFill>
                  <a:schemeClr val="tx2"/>
                </a:solidFill>
              </a:rPr>
              <a:t>3</a:t>
            </a:r>
            <a:r>
              <a:rPr lang="en-US" b="1" smtClean="0">
                <a:solidFill>
                  <a:schemeClr val="tx2"/>
                </a:solidFill>
              </a:rPr>
              <a:t>)</a:t>
            </a:r>
            <a:r>
              <a:rPr lang="en-US" b="1" baseline="-25000" smtClean="0">
                <a:solidFill>
                  <a:schemeClr val="tx2"/>
                </a:solidFill>
              </a:rPr>
              <a:t>2(aq)</a:t>
            </a:r>
            <a:endParaRPr lang="en-US" b="1" baseline="30000" smtClean="0">
              <a:solidFill>
                <a:schemeClr val="tx2"/>
              </a:solidFill>
            </a:endParaRPr>
          </a:p>
          <a:p>
            <a:r>
              <a:rPr lang="en-US" smtClean="0"/>
              <a:t>If you put a piece of silver wire in 1M Cu(NO</a:t>
            </a:r>
            <a:r>
              <a:rPr lang="en-US" baseline="-25000" smtClean="0"/>
              <a:t>3</a:t>
            </a:r>
            <a:r>
              <a:rPr lang="en-US" smtClean="0"/>
              <a:t>)</a:t>
            </a:r>
            <a:r>
              <a:rPr lang="en-US" baseline="-25000" smtClean="0"/>
              <a:t>2</a:t>
            </a:r>
            <a:r>
              <a:rPr lang="en-US" smtClean="0"/>
              <a:t> no reaction occurs.</a:t>
            </a:r>
          </a:p>
          <a:p>
            <a:r>
              <a:rPr lang="en-US" b="1" smtClean="0">
                <a:solidFill>
                  <a:schemeClr val="tx2"/>
                </a:solidFill>
              </a:rPr>
              <a:t>2Ag</a:t>
            </a:r>
            <a:r>
              <a:rPr lang="en-US" b="1" baseline="-25000" smtClean="0">
                <a:solidFill>
                  <a:schemeClr val="tx2"/>
                </a:solidFill>
              </a:rPr>
              <a:t>(s) </a:t>
            </a:r>
            <a:r>
              <a:rPr lang="en-US" b="1" smtClean="0">
                <a:solidFill>
                  <a:schemeClr val="tx2"/>
                </a:solidFill>
              </a:rPr>
              <a:t>+ Cu(NO</a:t>
            </a:r>
            <a:r>
              <a:rPr lang="en-US" b="1" baseline="-25000" smtClean="0">
                <a:solidFill>
                  <a:schemeClr val="tx2"/>
                </a:solidFill>
              </a:rPr>
              <a:t>3</a:t>
            </a:r>
            <a:r>
              <a:rPr lang="en-US" b="1" smtClean="0">
                <a:solidFill>
                  <a:schemeClr val="tx2"/>
                </a:solidFill>
              </a:rPr>
              <a:t>)</a:t>
            </a:r>
            <a:r>
              <a:rPr lang="en-US" b="1" baseline="-25000" smtClean="0">
                <a:solidFill>
                  <a:schemeClr val="tx2"/>
                </a:solidFill>
              </a:rPr>
              <a:t>2(aq)</a:t>
            </a:r>
            <a:r>
              <a:rPr lang="en-US" b="1" smtClean="0">
                <a:solidFill>
                  <a:schemeClr val="tx2"/>
                </a:solidFill>
                <a:sym typeface="Wingdings" pitchFamily="2" charset="2"/>
              </a:rPr>
              <a:t>  no reaction</a:t>
            </a:r>
            <a:endParaRPr lang="en-US" b="1" baseline="30000" smtClean="0">
              <a:solidFill>
                <a:schemeClr val="tx2"/>
              </a:solidFill>
            </a:endParaRPr>
          </a:p>
          <a:p>
            <a:r>
              <a:rPr lang="en-US" smtClean="0"/>
              <a:t>Therefore, copper is a more active metal than silver.</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53254" name="Picture 10"/>
          <p:cNvPicPr>
            <a:picLocks noChangeAspect="1" noChangeArrowheads="1"/>
          </p:cNvPicPr>
          <p:nvPr/>
        </p:nvPicPr>
        <p:blipFill>
          <a:blip r:embed="rId3" cstate="print"/>
          <a:srcRect/>
          <a:stretch>
            <a:fillRect/>
          </a:stretch>
        </p:blipFill>
        <p:spPr bwMode="auto">
          <a:xfrm>
            <a:off x="457200" y="1554163"/>
            <a:ext cx="1752600" cy="48466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2" end="2"/>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smtClean="0"/>
              <a:t>Activity Series of Metals</a:t>
            </a:r>
          </a:p>
        </p:txBody>
      </p:sp>
      <p:sp>
        <p:nvSpPr>
          <p:cNvPr id="54275" name="Content Placeholder 2"/>
          <p:cNvSpPr>
            <a:spLocks noGrp="1"/>
          </p:cNvSpPr>
          <p:nvPr>
            <p:ph idx="1"/>
          </p:nvPr>
        </p:nvSpPr>
        <p:spPr>
          <a:xfrm>
            <a:off x="3581400" y="1600200"/>
            <a:ext cx="5105400" cy="4525963"/>
          </a:xfrm>
        </p:spPr>
        <p:txBody>
          <a:bodyPr/>
          <a:lstStyle/>
          <a:p>
            <a:r>
              <a:rPr lang="en-US" b="1" smtClean="0"/>
              <a:t>Activity series:</a:t>
            </a:r>
            <a:r>
              <a:rPr lang="en-US" smtClean="0"/>
              <a:t> A listing of metallic elements in descending order of reactivity.</a:t>
            </a:r>
          </a:p>
          <a:p>
            <a:r>
              <a:rPr lang="en-US" smtClean="0"/>
              <a:t>Cu is above Ag, which means that Cu can replace Ag in a compound.</a:t>
            </a:r>
          </a:p>
          <a:p>
            <a:endParaRPr lang="en-US"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54278" name="Picture 3"/>
          <p:cNvPicPr>
            <a:picLocks noChangeAspect="1" noChangeArrowheads="1"/>
          </p:cNvPicPr>
          <p:nvPr/>
        </p:nvPicPr>
        <p:blipFill>
          <a:blip r:embed="rId2" cstate="print"/>
          <a:srcRect/>
          <a:stretch>
            <a:fillRect/>
          </a:stretch>
        </p:blipFill>
        <p:spPr bwMode="auto">
          <a:xfrm>
            <a:off x="609600" y="1524000"/>
            <a:ext cx="2882900" cy="5067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smtClean="0"/>
              <a:t>Using the Activity Series</a:t>
            </a:r>
          </a:p>
        </p:txBody>
      </p:sp>
      <p:sp>
        <p:nvSpPr>
          <p:cNvPr id="3" name="Content Placeholder 2"/>
          <p:cNvSpPr>
            <a:spLocks noGrp="1"/>
          </p:cNvSpPr>
          <p:nvPr>
            <p:ph idx="1"/>
          </p:nvPr>
        </p:nvSpPr>
        <p:spPr/>
        <p:txBody>
          <a:bodyPr/>
          <a:lstStyle/>
          <a:p>
            <a:pPr marL="514350" indent="-514350">
              <a:buFont typeface="Arial" pitchFamily="34" charset="0"/>
              <a:buAutoNum type="arabicPeriod"/>
            </a:pPr>
            <a:r>
              <a:rPr lang="en-US" smtClean="0"/>
              <a:t>The reactivity of the metals listed decreases from top to bottom.</a:t>
            </a:r>
          </a:p>
          <a:p>
            <a:pPr marL="514350" indent="-514350">
              <a:buFont typeface="Arial" pitchFamily="34" charset="0"/>
              <a:buAutoNum type="arabicPeriod"/>
            </a:pPr>
            <a:r>
              <a:rPr lang="en-US" smtClean="0"/>
              <a:t>A free metal can displace the ion of any metal below it in the activity series.</a:t>
            </a:r>
          </a:p>
          <a:p>
            <a:pPr marL="514350" indent="-514350">
              <a:buFont typeface="Arial" pitchFamily="34" charset="0"/>
              <a:buAutoNum type="arabicPeriod"/>
            </a:pPr>
            <a:r>
              <a:rPr lang="en-US" smtClean="0"/>
              <a:t>Free metals above H react with acids to liberate H</a:t>
            </a:r>
            <a:r>
              <a:rPr lang="en-US" baseline="-25000" smtClean="0"/>
              <a:t>2</a:t>
            </a:r>
            <a:r>
              <a:rPr lang="en-US" smtClean="0"/>
              <a:t>.</a:t>
            </a:r>
          </a:p>
          <a:p>
            <a:pPr marL="514350" indent="-514350">
              <a:buFont typeface="Arial" pitchFamily="34" charset="0"/>
              <a:buAutoNum type="arabicPeriod"/>
            </a:pPr>
            <a:r>
              <a:rPr lang="en-US" smtClean="0"/>
              <a:t>Free metals below H don’t react with acids.</a:t>
            </a:r>
          </a:p>
          <a:p>
            <a:pPr marL="514350" indent="-514350">
              <a:buFont typeface="Arial" pitchFamily="34" charset="0"/>
              <a:buAutoNum type="arabicPeriod"/>
            </a:pPr>
            <a:r>
              <a:rPr lang="en-US" smtClean="0"/>
              <a:t>Reaction conditions like temperature and pressure may affect the relative position of some of the metals.</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spcBef>
                <a:spcPct val="50000"/>
              </a:spcBef>
              <a:buFont typeface="Arial" charset="0"/>
              <a:buNone/>
              <a:defRPr/>
            </a:pPr>
            <a:r>
              <a:rPr lang="en-US" dirty="0" smtClean="0"/>
              <a:t>Rank these metals from least reactive to most reactive using the data below:</a:t>
            </a:r>
          </a:p>
          <a:p>
            <a:pPr algn="ctr">
              <a:spcBef>
                <a:spcPct val="50000"/>
              </a:spcBef>
              <a:buFont typeface="Arial" charset="0"/>
              <a:buNone/>
              <a:defRPr/>
            </a:pPr>
            <a:r>
              <a:rPr lang="en-US" dirty="0" smtClean="0"/>
              <a:t>Cu</a:t>
            </a:r>
            <a:r>
              <a:rPr lang="en-US" baseline="-25000" dirty="0" smtClean="0"/>
              <a:t>(s)</a:t>
            </a:r>
            <a:r>
              <a:rPr lang="en-US" dirty="0" smtClean="0"/>
              <a:t> + </a:t>
            </a:r>
            <a:r>
              <a:rPr lang="en-US" dirty="0" err="1" smtClean="0"/>
              <a:t>HCl</a:t>
            </a:r>
            <a:r>
              <a:rPr lang="en-US" baseline="-25000" dirty="0" smtClean="0"/>
              <a:t>(</a:t>
            </a:r>
            <a:r>
              <a:rPr lang="en-US" baseline="-25000" dirty="0" err="1" smtClean="0"/>
              <a:t>aq</a:t>
            </a:r>
            <a:r>
              <a:rPr lang="en-US" baseline="-25000" dirty="0" smtClean="0"/>
              <a:t>)</a:t>
            </a:r>
            <a:r>
              <a:rPr lang="en-US" dirty="0" smtClean="0"/>
              <a:t> </a:t>
            </a:r>
            <a:r>
              <a:rPr lang="en-US" dirty="0" smtClean="0">
                <a:sym typeface="Wingdings" pitchFamily="2" charset="2"/>
              </a:rPr>
              <a:t> no reaction</a:t>
            </a:r>
          </a:p>
          <a:p>
            <a:pPr algn="ctr">
              <a:spcBef>
                <a:spcPct val="50000"/>
              </a:spcBef>
              <a:buFont typeface="Arial" charset="0"/>
              <a:buNone/>
              <a:defRPr/>
            </a:pPr>
            <a:r>
              <a:rPr lang="en-US" dirty="0" smtClean="0">
                <a:sym typeface="Wingdings" pitchFamily="2" charset="2"/>
              </a:rPr>
              <a:t>Zn</a:t>
            </a:r>
            <a:r>
              <a:rPr lang="en-US" baseline="-25000" dirty="0" smtClean="0">
                <a:sym typeface="Wingdings" pitchFamily="2" charset="2"/>
              </a:rPr>
              <a:t>(s)</a:t>
            </a:r>
            <a:r>
              <a:rPr lang="en-US" dirty="0" smtClean="0">
                <a:sym typeface="Wingdings" pitchFamily="2" charset="2"/>
              </a:rPr>
              <a:t> + 2HCl</a:t>
            </a:r>
            <a:r>
              <a:rPr lang="en-US" baseline="-25000" dirty="0" smtClean="0">
                <a:sym typeface="Wingdings" pitchFamily="2" charset="2"/>
              </a:rPr>
              <a:t>(</a:t>
            </a:r>
            <a:r>
              <a:rPr lang="en-US" baseline="-25000" dirty="0" err="1" smtClean="0">
                <a:sym typeface="Wingdings" pitchFamily="2" charset="2"/>
              </a:rPr>
              <a:t>aq</a:t>
            </a:r>
            <a:r>
              <a:rPr lang="en-US" baseline="-25000" dirty="0" smtClean="0">
                <a:sym typeface="Wingdings" pitchFamily="2" charset="2"/>
              </a:rPr>
              <a:t>) </a:t>
            </a:r>
            <a:r>
              <a:rPr lang="en-US" dirty="0" smtClean="0">
                <a:sym typeface="Wingdings" pitchFamily="2" charset="2"/>
              </a:rPr>
              <a:t> ZnCl</a:t>
            </a:r>
            <a:r>
              <a:rPr lang="en-US" baseline="-25000" dirty="0" smtClean="0">
                <a:sym typeface="Wingdings" pitchFamily="2" charset="2"/>
              </a:rPr>
              <a:t>2(</a:t>
            </a:r>
            <a:r>
              <a:rPr lang="en-US" baseline="-25000" dirty="0" err="1" smtClean="0">
                <a:sym typeface="Wingdings" pitchFamily="2" charset="2"/>
              </a:rPr>
              <a:t>aq</a:t>
            </a:r>
            <a:r>
              <a:rPr lang="en-US" baseline="-25000" dirty="0" smtClean="0">
                <a:sym typeface="Wingdings" pitchFamily="2" charset="2"/>
              </a:rPr>
              <a:t>)</a:t>
            </a:r>
            <a:r>
              <a:rPr lang="en-US" dirty="0" smtClean="0">
                <a:sym typeface="Wingdings" pitchFamily="2" charset="2"/>
              </a:rPr>
              <a:t> + H</a:t>
            </a:r>
            <a:r>
              <a:rPr lang="en-US" baseline="-25000" dirty="0" smtClean="0">
                <a:sym typeface="Wingdings" pitchFamily="2" charset="2"/>
              </a:rPr>
              <a:t>2(g)</a:t>
            </a:r>
          </a:p>
          <a:p>
            <a:pPr algn="ctr">
              <a:spcBef>
                <a:spcPct val="50000"/>
              </a:spcBef>
              <a:buFont typeface="Arial" charset="0"/>
              <a:buNone/>
              <a:defRPr/>
            </a:pPr>
            <a:r>
              <a:rPr lang="en-US" dirty="0" smtClean="0"/>
              <a:t>Mg</a:t>
            </a:r>
            <a:r>
              <a:rPr lang="en-US" baseline="-25000" dirty="0" smtClean="0"/>
              <a:t>(s)</a:t>
            </a:r>
            <a:r>
              <a:rPr lang="en-US" dirty="0" smtClean="0"/>
              <a:t> + ZnCl</a:t>
            </a:r>
            <a:r>
              <a:rPr lang="en-US" baseline="-25000" dirty="0" smtClean="0"/>
              <a:t>2(</a:t>
            </a:r>
            <a:r>
              <a:rPr lang="en-US" baseline="-25000" dirty="0" err="1" smtClean="0"/>
              <a:t>aq</a:t>
            </a:r>
            <a:r>
              <a:rPr lang="en-US" baseline="-25000" dirty="0" smtClean="0"/>
              <a:t>)</a:t>
            </a:r>
            <a:r>
              <a:rPr lang="en-US" dirty="0" smtClean="0"/>
              <a:t> </a:t>
            </a:r>
            <a:r>
              <a:rPr lang="en-US" dirty="0" smtClean="0">
                <a:sym typeface="Wingdings" pitchFamily="2" charset="2"/>
              </a:rPr>
              <a:t> MgCl</a:t>
            </a:r>
            <a:r>
              <a:rPr lang="en-US" baseline="-25000" dirty="0" smtClean="0">
                <a:sym typeface="Wingdings" pitchFamily="2" charset="2"/>
              </a:rPr>
              <a:t>2(</a:t>
            </a:r>
            <a:r>
              <a:rPr lang="en-US" baseline="-25000" dirty="0" err="1" smtClean="0">
                <a:sym typeface="Wingdings" pitchFamily="2" charset="2"/>
              </a:rPr>
              <a:t>aq</a:t>
            </a:r>
            <a:r>
              <a:rPr lang="en-US" baseline="-25000" dirty="0" smtClean="0">
                <a:sym typeface="Wingdings" pitchFamily="2" charset="2"/>
              </a:rPr>
              <a:t>)</a:t>
            </a:r>
            <a:r>
              <a:rPr lang="en-US" dirty="0" smtClean="0">
                <a:sym typeface="Wingdings" pitchFamily="2" charset="2"/>
              </a:rPr>
              <a:t> + Zn</a:t>
            </a:r>
            <a:r>
              <a:rPr lang="en-US" baseline="-25000" dirty="0" smtClean="0">
                <a:sym typeface="Wingdings" pitchFamily="2" charset="2"/>
              </a:rPr>
              <a:t>(s)</a:t>
            </a:r>
          </a:p>
          <a:p>
            <a:pPr marL="514350" indent="-514350">
              <a:buFont typeface="+mj-lt"/>
              <a:buAutoNum type="alphaLcPeriod"/>
              <a:defRPr/>
            </a:pPr>
            <a:r>
              <a:rPr lang="en-US" dirty="0" smtClean="0"/>
              <a:t>Cu &lt; Zn &lt; Mg</a:t>
            </a:r>
          </a:p>
          <a:p>
            <a:pPr marL="514350" indent="-514350">
              <a:buFont typeface="+mj-lt"/>
              <a:buAutoNum type="alphaLcPeriod"/>
              <a:defRPr/>
            </a:pPr>
            <a:r>
              <a:rPr lang="en-US" dirty="0" smtClean="0"/>
              <a:t>Cu &lt; Mg &lt; Zn</a:t>
            </a:r>
          </a:p>
          <a:p>
            <a:pPr marL="514350" indent="-514350">
              <a:buFont typeface="+mj-lt"/>
              <a:buAutoNum type="alphaLcPeriod"/>
              <a:defRPr/>
            </a:pPr>
            <a:r>
              <a:rPr lang="en-US" dirty="0" smtClean="0"/>
              <a:t>Mg &lt; Zn &lt; Cu</a:t>
            </a: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4" end="4"/>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4" end="4"/>
                                            </p:txEl>
                                          </p:spTgt>
                                        </p:tgtEl>
                                        <p:attrNameLst>
                                          <p:attrName>style.fontStyle</p:attrName>
                                        </p:attrNameLst>
                                      </p:cBhvr>
                                      <p:to>
                                        <p:strVal val="normal"/>
                                      </p:to>
                                    </p:set>
                                    <p:set>
                                      <p:cBhvr override="childStyle">
                                        <p:cTn id="9" dur="indefinite"/>
                                        <p:tgtEl>
                                          <p:spTgt spid="3">
                                            <p:txEl>
                                              <p:pRg st="4" end="4"/>
                                            </p:txEl>
                                          </p:spTgt>
                                        </p:tgtEl>
                                        <p:attrNameLst>
                                          <p:attrName>style.fontWeight</p:attrName>
                                        </p:attrNameLst>
                                      </p:cBhvr>
                                      <p:to>
                                        <p:strVal val="bold"/>
                                      </p:to>
                                    </p:set>
                                    <p:set>
                                      <p:cBhvr override="childStyle">
                                        <p:cTn id="10" dur="indefinite"/>
                                        <p:tgtEl>
                                          <p:spTgt spid="3">
                                            <p:txEl>
                                              <p:pRg st="4" end="4"/>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a:xfrm>
            <a:off x="3581400" y="1600200"/>
            <a:ext cx="5105400" cy="4525963"/>
          </a:xfrm>
        </p:spPr>
        <p:txBody>
          <a:bodyPr/>
          <a:lstStyle/>
          <a:p>
            <a:pPr>
              <a:buFont typeface="Arial" charset="0"/>
              <a:buNone/>
              <a:defRPr/>
            </a:pPr>
            <a:r>
              <a:rPr lang="en-US" dirty="0" smtClean="0"/>
              <a:t>What are the likely products of a reaction of chromium with concentrated hydrochloric acid?</a:t>
            </a:r>
          </a:p>
          <a:p>
            <a:pPr marL="514350" indent="-514350">
              <a:buFont typeface="+mj-lt"/>
              <a:buAutoNum type="alphaLcPeriod"/>
              <a:defRPr/>
            </a:pPr>
            <a:r>
              <a:rPr lang="en-US" dirty="0" smtClean="0"/>
              <a:t>no reaction</a:t>
            </a:r>
          </a:p>
          <a:p>
            <a:pPr marL="514350" indent="-514350">
              <a:buFont typeface="+mj-lt"/>
              <a:buAutoNum type="alphaLcPeriod"/>
              <a:defRPr/>
            </a:pPr>
            <a:r>
              <a:rPr lang="en-US" dirty="0" err="1" smtClean="0"/>
              <a:t>CrCl</a:t>
            </a:r>
            <a:r>
              <a:rPr lang="en-US" dirty="0" smtClean="0"/>
              <a:t> and H</a:t>
            </a:r>
          </a:p>
          <a:p>
            <a:pPr marL="514350" indent="-514350">
              <a:buFont typeface="+mj-lt"/>
              <a:buAutoNum type="alphaLcPeriod"/>
              <a:defRPr/>
            </a:pPr>
            <a:r>
              <a:rPr lang="en-US" dirty="0" smtClean="0"/>
              <a:t>CrCl</a:t>
            </a:r>
            <a:r>
              <a:rPr lang="en-US" baseline="-25000" dirty="0" smtClean="0"/>
              <a:t>3</a:t>
            </a:r>
            <a:r>
              <a:rPr lang="en-US" dirty="0" smtClean="0"/>
              <a:t> and H</a:t>
            </a:r>
          </a:p>
          <a:p>
            <a:pPr marL="514350" indent="-514350">
              <a:buFont typeface="+mj-lt"/>
              <a:buAutoNum type="alphaLcPeriod"/>
              <a:defRPr/>
            </a:pPr>
            <a:r>
              <a:rPr lang="en-US" dirty="0" err="1" smtClean="0"/>
              <a:t>CrCl</a:t>
            </a:r>
            <a:r>
              <a:rPr lang="en-US" dirty="0" smtClean="0"/>
              <a:t> and H</a:t>
            </a:r>
            <a:r>
              <a:rPr lang="en-US" baseline="-25000" dirty="0" smtClean="0"/>
              <a:t>2</a:t>
            </a:r>
          </a:p>
          <a:p>
            <a:pPr marL="514350" indent="-514350">
              <a:buFont typeface="+mj-lt"/>
              <a:buAutoNum type="alphaLcPeriod"/>
              <a:defRPr/>
            </a:pPr>
            <a:r>
              <a:rPr lang="en-US" dirty="0" smtClean="0"/>
              <a:t>CrCl</a:t>
            </a:r>
            <a:r>
              <a:rPr lang="en-US" baseline="-25000" dirty="0" smtClean="0"/>
              <a:t>3</a:t>
            </a:r>
            <a:r>
              <a:rPr lang="en-US" dirty="0" smtClean="0"/>
              <a:t> and H</a:t>
            </a:r>
            <a:r>
              <a:rPr lang="en-US" baseline="-25000" dirty="0" smtClean="0"/>
              <a:t>2</a:t>
            </a:r>
            <a:endParaRPr lang="en-US" baseline="-25000"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57350" name="Picture 3"/>
          <p:cNvPicPr>
            <a:picLocks noChangeAspect="1" noChangeArrowheads="1"/>
          </p:cNvPicPr>
          <p:nvPr/>
        </p:nvPicPr>
        <p:blipFill>
          <a:blip r:embed="rId2" cstate="print"/>
          <a:srcRect/>
          <a:stretch>
            <a:fillRect/>
          </a:stretch>
        </p:blipFill>
        <p:spPr bwMode="auto">
          <a:xfrm>
            <a:off x="609600" y="1524000"/>
            <a:ext cx="2882900" cy="5067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5" end="5"/>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5" end="5"/>
                                            </p:txEl>
                                          </p:spTgt>
                                        </p:tgtEl>
                                        <p:attrNameLst>
                                          <p:attrName>style.fontStyle</p:attrName>
                                        </p:attrNameLst>
                                      </p:cBhvr>
                                      <p:to>
                                        <p:strVal val="normal"/>
                                      </p:to>
                                    </p:set>
                                    <p:set>
                                      <p:cBhvr override="childStyle">
                                        <p:cTn id="9" dur="indefinite"/>
                                        <p:tgtEl>
                                          <p:spTgt spid="3">
                                            <p:txEl>
                                              <p:pRg st="5" end="5"/>
                                            </p:txEl>
                                          </p:spTgt>
                                        </p:tgtEl>
                                        <p:attrNameLst>
                                          <p:attrName>style.fontWeight</p:attrName>
                                        </p:attrNameLst>
                                      </p:cBhvr>
                                      <p:to>
                                        <p:strVal val="bold"/>
                                      </p:to>
                                    </p:set>
                                    <p:set>
                                      <p:cBhvr override="childStyle">
                                        <p:cTn id="10" dur="indefinite"/>
                                        <p:tgtEl>
                                          <p:spTgt spid="3">
                                            <p:txEl>
                                              <p:pRg st="5" end="5"/>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a:xfrm>
            <a:off x="3581400" y="1600200"/>
            <a:ext cx="5105400" cy="4525963"/>
          </a:xfrm>
        </p:spPr>
        <p:txBody>
          <a:bodyPr/>
          <a:lstStyle/>
          <a:p>
            <a:pPr>
              <a:buFont typeface="Arial" charset="0"/>
              <a:buNone/>
              <a:defRPr/>
            </a:pPr>
            <a:r>
              <a:rPr lang="en-US" dirty="0" smtClean="0"/>
              <a:t>What are the likely products of a reaction of aluminum with 1M NiCl</a:t>
            </a:r>
            <a:r>
              <a:rPr lang="en-US" baseline="-25000" dirty="0" smtClean="0"/>
              <a:t>2</a:t>
            </a:r>
            <a:r>
              <a:rPr lang="en-US" dirty="0" smtClean="0"/>
              <a:t>?</a:t>
            </a:r>
          </a:p>
          <a:p>
            <a:pPr marL="514350" indent="-514350">
              <a:buFont typeface="+mj-lt"/>
              <a:buAutoNum type="alphaLcPeriod"/>
              <a:defRPr/>
            </a:pPr>
            <a:r>
              <a:rPr lang="en-US" dirty="0" smtClean="0"/>
              <a:t>no reaction</a:t>
            </a:r>
          </a:p>
          <a:p>
            <a:pPr marL="514350" indent="-514350">
              <a:buFont typeface="+mj-lt"/>
              <a:buAutoNum type="alphaLcPeriod"/>
              <a:defRPr/>
            </a:pPr>
            <a:r>
              <a:rPr lang="en-US" dirty="0" smtClean="0"/>
              <a:t>AlCl</a:t>
            </a:r>
            <a:r>
              <a:rPr lang="en-US" baseline="-25000" dirty="0" smtClean="0"/>
              <a:t>2</a:t>
            </a:r>
            <a:r>
              <a:rPr lang="en-US" dirty="0" smtClean="0"/>
              <a:t> and Ni</a:t>
            </a:r>
          </a:p>
          <a:p>
            <a:pPr marL="514350" indent="-514350">
              <a:buFont typeface="+mj-lt"/>
              <a:buAutoNum type="alphaLcPeriod"/>
              <a:defRPr/>
            </a:pPr>
            <a:r>
              <a:rPr lang="en-US" dirty="0" smtClean="0"/>
              <a:t>AlCl</a:t>
            </a:r>
            <a:r>
              <a:rPr lang="en-US" baseline="-25000" dirty="0" smtClean="0"/>
              <a:t>3</a:t>
            </a:r>
            <a:r>
              <a:rPr lang="en-US" dirty="0" smtClean="0"/>
              <a:t> and Ni</a:t>
            </a:r>
          </a:p>
          <a:p>
            <a:pPr marL="514350" indent="-514350">
              <a:buFont typeface="+mj-lt"/>
              <a:buAutoNum type="alphaLcPeriod"/>
              <a:defRPr/>
            </a:pPr>
            <a:r>
              <a:rPr lang="en-US" dirty="0" err="1" smtClean="0"/>
              <a:t>AlCl</a:t>
            </a:r>
            <a:r>
              <a:rPr lang="en-US" dirty="0" smtClean="0"/>
              <a:t> and Ni</a:t>
            </a:r>
          </a:p>
          <a:p>
            <a:pPr marL="514350" indent="-514350">
              <a:buFont typeface="+mj-lt"/>
              <a:buAutoNum type="alphaLcPeriod"/>
              <a:defRPr/>
            </a:pPr>
            <a:r>
              <a:rPr lang="en-US" dirty="0" err="1" smtClean="0"/>
              <a:t>AlNi</a:t>
            </a:r>
            <a:r>
              <a:rPr lang="en-US" dirty="0" smtClean="0"/>
              <a:t> and Cl</a:t>
            </a:r>
            <a:r>
              <a:rPr lang="en-US" baseline="-25000" dirty="0" smtClean="0"/>
              <a:t>2</a:t>
            </a:r>
            <a:endParaRPr lang="en-US" baseline="-25000"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pic>
        <p:nvPicPr>
          <p:cNvPr id="58374" name="Picture 3"/>
          <p:cNvPicPr>
            <a:picLocks noChangeAspect="1" noChangeArrowheads="1"/>
          </p:cNvPicPr>
          <p:nvPr/>
        </p:nvPicPr>
        <p:blipFill>
          <a:blip r:embed="rId2" cstate="print"/>
          <a:srcRect/>
          <a:stretch>
            <a:fillRect/>
          </a:stretch>
        </p:blipFill>
        <p:spPr bwMode="auto">
          <a:xfrm>
            <a:off x="609600" y="1524000"/>
            <a:ext cx="2882900" cy="5067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3" end="3"/>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3" end="3"/>
                                            </p:txEl>
                                          </p:spTgt>
                                        </p:tgtEl>
                                        <p:attrNameLst>
                                          <p:attrName>style.fontStyle</p:attrName>
                                        </p:attrNameLst>
                                      </p:cBhvr>
                                      <p:to>
                                        <p:strVal val="normal"/>
                                      </p:to>
                                    </p:set>
                                    <p:set>
                                      <p:cBhvr override="childStyle">
                                        <p:cTn id="9" dur="indefinite"/>
                                        <p:tgtEl>
                                          <p:spTgt spid="3">
                                            <p:txEl>
                                              <p:pRg st="3" end="3"/>
                                            </p:txEl>
                                          </p:spTgt>
                                        </p:tgtEl>
                                        <p:attrNameLst>
                                          <p:attrName>style.fontWeight</p:attrName>
                                        </p:attrNameLst>
                                      </p:cBhvr>
                                      <p:to>
                                        <p:strVal val="bold"/>
                                      </p:to>
                                    </p:set>
                                    <p:set>
                                      <p:cBhvr override="childStyle">
                                        <p:cTn id="10" dur="indefinite"/>
                                        <p:tgtEl>
                                          <p:spTgt spid="3">
                                            <p:txEl>
                                              <p:pRg st="3" end="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smtClean="0"/>
              <a:t>Electrolytic Cells</a:t>
            </a:r>
          </a:p>
        </p:txBody>
      </p:sp>
      <p:sp>
        <p:nvSpPr>
          <p:cNvPr id="59395" name="Content Placeholder 2"/>
          <p:cNvSpPr>
            <a:spLocks noGrp="1"/>
          </p:cNvSpPr>
          <p:nvPr>
            <p:ph idx="1"/>
          </p:nvPr>
        </p:nvSpPr>
        <p:spPr/>
        <p:txBody>
          <a:bodyPr/>
          <a:lstStyle/>
          <a:p>
            <a:r>
              <a:rPr lang="en-US" b="1" smtClean="0"/>
              <a:t>Electrolysis</a:t>
            </a:r>
            <a:r>
              <a:rPr lang="en-US" smtClean="0"/>
              <a:t> is the process in which electrical energy is used to bring about chemical change.</a:t>
            </a:r>
          </a:p>
          <a:p>
            <a:r>
              <a:rPr lang="en-US" smtClean="0"/>
              <a:t>An</a:t>
            </a:r>
            <a:r>
              <a:rPr lang="en-US" b="1" smtClean="0"/>
              <a:t> electrolytic cell</a:t>
            </a:r>
            <a:r>
              <a:rPr lang="en-US" smtClean="0"/>
              <a:t> uses electricity to produce a chemical change for nonspontaneous redox reaction.</a:t>
            </a:r>
          </a:p>
          <a:p>
            <a:endParaRPr lang="en-US" b="1" smtClean="0"/>
          </a:p>
          <a:p>
            <a:r>
              <a:rPr lang="en-US" b="1" smtClean="0"/>
              <a:t>Electrolysis</a:t>
            </a:r>
            <a:r>
              <a:rPr lang="en-US" smtClean="0"/>
              <a:t> is used to manufacture Na and NaOH, Cl</a:t>
            </a:r>
            <a:r>
              <a:rPr lang="en-US" baseline="-25000" smtClean="0"/>
              <a:t>2 </a:t>
            </a:r>
            <a:r>
              <a:rPr lang="en-US" smtClean="0"/>
              <a:t>and H</a:t>
            </a:r>
            <a:r>
              <a:rPr lang="en-US" baseline="-25000" smtClean="0"/>
              <a:t>2</a:t>
            </a:r>
            <a:r>
              <a:rPr lang="en-US" smtClean="0"/>
              <a:t>, as well as to purify and electroplate metals.</a:t>
            </a:r>
            <a:endParaRPr lang="en-US" b="1"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r>
              <a:rPr lang="en-US" smtClean="0"/>
              <a:t>Electrolytic Cells - Cathode</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9" name="TextBox 8"/>
          <p:cNvSpPr txBox="1"/>
          <p:nvPr/>
        </p:nvSpPr>
        <p:spPr>
          <a:xfrm>
            <a:off x="5029200" y="5029200"/>
            <a:ext cx="3771900" cy="523875"/>
          </a:xfrm>
          <a:prstGeom prst="rect">
            <a:avLst/>
          </a:prstGeom>
          <a:noFill/>
        </p:spPr>
        <p:txBody>
          <a:bodyPr wrap="none">
            <a:spAutoFit/>
          </a:bodyPr>
          <a:lstStyle/>
          <a:p>
            <a:pPr>
              <a:defRPr/>
            </a:pPr>
            <a:r>
              <a:rPr lang="en-US" sz="2800" b="1" dirty="0">
                <a:solidFill>
                  <a:schemeClr val="tx2"/>
                </a:solidFill>
                <a:latin typeface="+mn-lt"/>
              </a:rPr>
              <a:t>2HCl</a:t>
            </a:r>
            <a:r>
              <a:rPr lang="en-US" sz="2800" b="1" baseline="-25000" dirty="0">
                <a:solidFill>
                  <a:schemeClr val="tx2"/>
                </a:solidFill>
                <a:latin typeface="+mn-lt"/>
              </a:rPr>
              <a:t>(</a:t>
            </a:r>
            <a:r>
              <a:rPr lang="en-US" sz="2800" b="1" baseline="-25000" dirty="0" err="1">
                <a:solidFill>
                  <a:schemeClr val="tx2"/>
                </a:solidFill>
                <a:latin typeface="+mn-lt"/>
              </a:rPr>
              <a:t>aq</a:t>
            </a:r>
            <a:r>
              <a:rPr lang="en-US" sz="2800" b="1" baseline="-25000" dirty="0">
                <a:solidFill>
                  <a:schemeClr val="tx2"/>
                </a:solidFill>
                <a:latin typeface="+mn-lt"/>
              </a:rPr>
              <a:t>)</a:t>
            </a:r>
            <a:r>
              <a:rPr lang="en-US" sz="2800" b="1" dirty="0">
                <a:solidFill>
                  <a:schemeClr val="tx2"/>
                </a:solidFill>
                <a:latin typeface="+mn-lt"/>
              </a:rPr>
              <a:t> </a:t>
            </a:r>
            <a:r>
              <a:rPr lang="en-US" sz="2800" b="1" dirty="0">
                <a:solidFill>
                  <a:schemeClr val="tx2"/>
                </a:solidFill>
                <a:latin typeface="+mn-lt"/>
                <a:sym typeface="Wingdings" pitchFamily="2" charset="2"/>
              </a:rPr>
              <a:t> H</a:t>
            </a:r>
            <a:r>
              <a:rPr lang="en-US" sz="2800" b="1" baseline="-25000" dirty="0">
                <a:solidFill>
                  <a:schemeClr val="tx2"/>
                </a:solidFill>
                <a:latin typeface="+mn-lt"/>
                <a:sym typeface="Wingdings" pitchFamily="2" charset="2"/>
              </a:rPr>
              <a:t>2(g)</a:t>
            </a:r>
            <a:r>
              <a:rPr lang="en-US" sz="2800" b="1" dirty="0">
                <a:solidFill>
                  <a:schemeClr val="tx2"/>
                </a:solidFill>
                <a:latin typeface="+mn-lt"/>
                <a:sym typeface="Wingdings" pitchFamily="2" charset="2"/>
              </a:rPr>
              <a:t> + Cl</a:t>
            </a:r>
            <a:r>
              <a:rPr lang="en-US" sz="2800" b="1" baseline="-25000" dirty="0">
                <a:solidFill>
                  <a:schemeClr val="tx2"/>
                </a:solidFill>
                <a:latin typeface="+mn-lt"/>
                <a:sym typeface="Wingdings" pitchFamily="2" charset="2"/>
              </a:rPr>
              <a:t>2(g)</a:t>
            </a:r>
            <a:endParaRPr lang="en-US" sz="2800" b="1" dirty="0">
              <a:solidFill>
                <a:schemeClr val="tx2"/>
              </a:solidFill>
              <a:latin typeface="+mn-lt"/>
            </a:endParaRPr>
          </a:p>
        </p:txBody>
      </p:sp>
      <p:sp>
        <p:nvSpPr>
          <p:cNvPr id="60424" name="Content Placeholder 2"/>
          <p:cNvSpPr>
            <a:spLocks noGrp="1"/>
          </p:cNvSpPr>
          <p:nvPr>
            <p:ph idx="1"/>
          </p:nvPr>
        </p:nvSpPr>
        <p:spPr>
          <a:xfrm>
            <a:off x="457200" y="1600200"/>
            <a:ext cx="4343400" cy="4525963"/>
          </a:xfrm>
        </p:spPr>
        <p:txBody>
          <a:bodyPr/>
          <a:lstStyle/>
          <a:p>
            <a:r>
              <a:rPr lang="en-US" b="1" dirty="0" smtClean="0"/>
              <a:t>Cathode</a:t>
            </a:r>
            <a:r>
              <a:rPr lang="en-US" dirty="0" smtClean="0"/>
              <a:t> – negative electrode</a:t>
            </a:r>
          </a:p>
          <a:p>
            <a:r>
              <a:rPr lang="en-US" dirty="0" err="1" smtClean="0"/>
              <a:t>Hydronium</a:t>
            </a:r>
            <a:r>
              <a:rPr lang="en-US" dirty="0" smtClean="0"/>
              <a:t> ions migrate to the cathode and are </a:t>
            </a:r>
            <a:r>
              <a:rPr lang="en-US" b="1" dirty="0" smtClean="0"/>
              <a:t>reduced</a:t>
            </a:r>
            <a:r>
              <a:rPr lang="en-US" dirty="0" smtClean="0"/>
              <a:t>.</a:t>
            </a:r>
          </a:p>
          <a:p>
            <a:r>
              <a:rPr lang="en-US" dirty="0" smtClean="0"/>
              <a:t>Reaction at the cathode:</a:t>
            </a:r>
          </a:p>
          <a:p>
            <a:r>
              <a:rPr lang="en-US" dirty="0" smtClean="0"/>
              <a:t>H</a:t>
            </a:r>
            <a:r>
              <a:rPr lang="en-US" baseline="-25000" dirty="0" smtClean="0"/>
              <a:t>3</a:t>
            </a:r>
            <a:r>
              <a:rPr lang="en-US" dirty="0" smtClean="0"/>
              <a:t>O</a:t>
            </a:r>
            <a:r>
              <a:rPr lang="en-US" baseline="30000" dirty="0" smtClean="0"/>
              <a:t>+</a:t>
            </a:r>
            <a:r>
              <a:rPr lang="en-US" dirty="0" smtClean="0"/>
              <a:t> + 1e</a:t>
            </a:r>
            <a:r>
              <a:rPr lang="en-US" baseline="30000" dirty="0" smtClean="0"/>
              <a:t>-</a:t>
            </a:r>
            <a:r>
              <a:rPr lang="en-US" dirty="0" smtClean="0"/>
              <a:t> </a:t>
            </a:r>
            <a:r>
              <a:rPr lang="en-US" dirty="0" smtClean="0">
                <a:cs typeface="Times New Roman" pitchFamily="18" charset="0"/>
                <a:sym typeface="Symbol" pitchFamily="18" charset="2"/>
              </a:rPr>
              <a:t>→ H</a:t>
            </a:r>
            <a:r>
              <a:rPr lang="en-US" baseline="30000" dirty="0" smtClean="0">
                <a:cs typeface="Times New Roman" pitchFamily="18" charset="0"/>
                <a:sym typeface="Symbol" pitchFamily="18" charset="2"/>
              </a:rPr>
              <a:t>0</a:t>
            </a:r>
            <a:r>
              <a:rPr lang="en-US" dirty="0" smtClean="0">
                <a:cs typeface="Times New Roman" pitchFamily="18" charset="0"/>
                <a:sym typeface="Symbol" pitchFamily="18" charset="2"/>
              </a:rPr>
              <a:t> + H</a:t>
            </a:r>
            <a:r>
              <a:rPr lang="en-US" baseline="-25000" dirty="0" smtClean="0">
                <a:cs typeface="Times New Roman" pitchFamily="18" charset="0"/>
                <a:sym typeface="Symbol" pitchFamily="18" charset="2"/>
              </a:rPr>
              <a:t>2</a:t>
            </a:r>
            <a:r>
              <a:rPr lang="en-US" dirty="0" smtClean="0">
                <a:cs typeface="Times New Roman" pitchFamily="18" charset="0"/>
                <a:sym typeface="Symbol" pitchFamily="18" charset="2"/>
              </a:rPr>
              <a:t>O</a:t>
            </a:r>
          </a:p>
          <a:p>
            <a:r>
              <a:rPr lang="en-US" dirty="0" smtClean="0"/>
              <a:t>H</a:t>
            </a:r>
            <a:r>
              <a:rPr lang="en-US" baseline="30000" dirty="0" smtClean="0"/>
              <a:t>0</a:t>
            </a:r>
            <a:r>
              <a:rPr lang="en-US" dirty="0" smtClean="0"/>
              <a:t> + H</a:t>
            </a:r>
            <a:r>
              <a:rPr lang="en-US" baseline="30000" dirty="0" smtClean="0"/>
              <a:t>0</a:t>
            </a:r>
            <a:r>
              <a:rPr lang="en-US" dirty="0" smtClean="0"/>
              <a:t> </a:t>
            </a:r>
            <a:r>
              <a:rPr lang="en-US" dirty="0" smtClean="0">
                <a:cs typeface="Times New Roman" pitchFamily="18" charset="0"/>
                <a:sym typeface="Symbol" pitchFamily="18" charset="2"/>
              </a:rPr>
              <a:t>→ H</a:t>
            </a:r>
            <a:r>
              <a:rPr lang="en-US" baseline="-25000" dirty="0" smtClean="0">
                <a:cs typeface="Times New Roman" pitchFamily="18" charset="0"/>
                <a:sym typeface="Symbol" pitchFamily="18" charset="2"/>
              </a:rPr>
              <a:t>2</a:t>
            </a:r>
            <a:endParaRPr lang="en-US" dirty="0" smtClean="0">
              <a:cs typeface="Times New Roman" pitchFamily="18" charset="0"/>
              <a:sym typeface="Symbol" pitchFamily="18" charset="2"/>
            </a:endParaRPr>
          </a:p>
          <a:p>
            <a:endParaRPr lang="en-US" dirty="0" smtClean="0">
              <a:cs typeface="Times New Roman" pitchFamily="18" charset="0"/>
              <a:sym typeface="Symbol" pitchFamily="18" charset="2"/>
            </a:endParaRPr>
          </a:p>
          <a:p>
            <a:endParaRPr lang="en-US" dirty="0" smtClean="0"/>
          </a:p>
        </p:txBody>
      </p:sp>
      <p:pic>
        <p:nvPicPr>
          <p:cNvPr id="60425" name="Picture 9"/>
          <p:cNvPicPr>
            <a:picLocks noChangeAspect="1" noChangeArrowheads="1"/>
          </p:cNvPicPr>
          <p:nvPr/>
        </p:nvPicPr>
        <p:blipFill>
          <a:blip r:embed="rId3" cstate="print"/>
          <a:srcRect/>
          <a:stretch>
            <a:fillRect/>
          </a:stretch>
        </p:blipFill>
        <p:spPr bwMode="auto">
          <a:xfrm>
            <a:off x="4419600" y="1905000"/>
            <a:ext cx="4733788" cy="26717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r>
              <a:rPr lang="en-US" smtClean="0"/>
              <a:t>Electrolytic Cells - Anode</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61446" name="TextBox 7"/>
          <p:cNvSpPr txBox="1">
            <a:spLocks noChangeArrowheads="1"/>
          </p:cNvSpPr>
          <p:nvPr/>
        </p:nvSpPr>
        <p:spPr bwMode="auto">
          <a:xfrm>
            <a:off x="5181600" y="2971800"/>
            <a:ext cx="3124200" cy="646113"/>
          </a:xfrm>
          <a:prstGeom prst="rect">
            <a:avLst/>
          </a:prstGeom>
          <a:solidFill>
            <a:schemeClr val="bg1"/>
          </a:solidFill>
          <a:ln w="9525">
            <a:solidFill>
              <a:schemeClr val="accent1"/>
            </a:solidFill>
            <a:miter lim="800000"/>
            <a:headEnd/>
            <a:tailEnd/>
          </a:ln>
        </p:spPr>
        <p:txBody>
          <a:bodyPr>
            <a:spAutoFit/>
          </a:bodyPr>
          <a:lstStyle/>
          <a:p>
            <a:r>
              <a:rPr lang="en-US">
                <a:solidFill>
                  <a:srgbClr val="FF0000"/>
                </a:solidFill>
              </a:rPr>
              <a:t>Figure 17.4 Place Holder </a:t>
            </a:r>
            <a:r>
              <a:rPr lang="en-US"/>
              <a:t>Electrolysis of HCl</a:t>
            </a:r>
            <a:endParaRPr lang="en-US">
              <a:solidFill>
                <a:srgbClr val="FF0000"/>
              </a:solidFill>
            </a:endParaRPr>
          </a:p>
        </p:txBody>
      </p:sp>
      <p:sp>
        <p:nvSpPr>
          <p:cNvPr id="9" name="TextBox 8"/>
          <p:cNvSpPr txBox="1"/>
          <p:nvPr/>
        </p:nvSpPr>
        <p:spPr>
          <a:xfrm>
            <a:off x="5029200" y="5029200"/>
            <a:ext cx="3771900" cy="954088"/>
          </a:xfrm>
          <a:prstGeom prst="rect">
            <a:avLst/>
          </a:prstGeom>
          <a:noFill/>
        </p:spPr>
        <p:txBody>
          <a:bodyPr wrap="none">
            <a:spAutoFit/>
          </a:bodyPr>
          <a:lstStyle/>
          <a:p>
            <a:pPr algn="ctr">
              <a:defRPr/>
            </a:pPr>
            <a:r>
              <a:rPr lang="en-US" sz="2800" b="1" dirty="0">
                <a:solidFill>
                  <a:schemeClr val="tx2"/>
                </a:solidFill>
                <a:latin typeface="+mn-lt"/>
              </a:rPr>
              <a:t>Net Reaction</a:t>
            </a:r>
          </a:p>
          <a:p>
            <a:pPr>
              <a:defRPr/>
            </a:pPr>
            <a:r>
              <a:rPr lang="en-US" sz="2800" b="1" dirty="0">
                <a:solidFill>
                  <a:schemeClr val="tx2"/>
                </a:solidFill>
                <a:latin typeface="+mn-lt"/>
              </a:rPr>
              <a:t>2HCl</a:t>
            </a:r>
            <a:r>
              <a:rPr lang="en-US" sz="2800" b="1" baseline="-25000" dirty="0">
                <a:solidFill>
                  <a:schemeClr val="tx2"/>
                </a:solidFill>
                <a:latin typeface="+mn-lt"/>
              </a:rPr>
              <a:t>(</a:t>
            </a:r>
            <a:r>
              <a:rPr lang="en-US" sz="2800" b="1" baseline="-25000" dirty="0" err="1">
                <a:solidFill>
                  <a:schemeClr val="tx2"/>
                </a:solidFill>
                <a:latin typeface="+mn-lt"/>
              </a:rPr>
              <a:t>aq</a:t>
            </a:r>
            <a:r>
              <a:rPr lang="en-US" sz="2800" b="1" baseline="-25000" dirty="0">
                <a:solidFill>
                  <a:schemeClr val="tx2"/>
                </a:solidFill>
                <a:latin typeface="+mn-lt"/>
              </a:rPr>
              <a:t>)</a:t>
            </a:r>
            <a:r>
              <a:rPr lang="en-US" sz="2800" b="1" dirty="0">
                <a:solidFill>
                  <a:schemeClr val="tx2"/>
                </a:solidFill>
                <a:latin typeface="+mn-lt"/>
              </a:rPr>
              <a:t> </a:t>
            </a:r>
            <a:r>
              <a:rPr lang="en-US" sz="2800" b="1" dirty="0">
                <a:solidFill>
                  <a:schemeClr val="tx2"/>
                </a:solidFill>
                <a:latin typeface="+mn-lt"/>
                <a:sym typeface="Wingdings" pitchFamily="2" charset="2"/>
              </a:rPr>
              <a:t> H</a:t>
            </a:r>
            <a:r>
              <a:rPr lang="en-US" sz="2800" b="1" baseline="-25000" dirty="0">
                <a:solidFill>
                  <a:schemeClr val="tx2"/>
                </a:solidFill>
                <a:latin typeface="+mn-lt"/>
                <a:sym typeface="Wingdings" pitchFamily="2" charset="2"/>
              </a:rPr>
              <a:t>2(g)</a:t>
            </a:r>
            <a:r>
              <a:rPr lang="en-US" sz="2800" b="1" dirty="0">
                <a:solidFill>
                  <a:schemeClr val="tx2"/>
                </a:solidFill>
                <a:latin typeface="+mn-lt"/>
                <a:sym typeface="Wingdings" pitchFamily="2" charset="2"/>
              </a:rPr>
              <a:t> + Cl</a:t>
            </a:r>
            <a:r>
              <a:rPr lang="en-US" sz="2800" b="1" baseline="-25000" dirty="0">
                <a:solidFill>
                  <a:schemeClr val="tx2"/>
                </a:solidFill>
                <a:latin typeface="+mn-lt"/>
                <a:sym typeface="Wingdings" pitchFamily="2" charset="2"/>
              </a:rPr>
              <a:t>2(g)</a:t>
            </a:r>
            <a:endParaRPr lang="en-US" sz="2800" b="1" dirty="0">
              <a:solidFill>
                <a:schemeClr val="tx2"/>
              </a:solidFill>
              <a:latin typeface="+mn-lt"/>
            </a:endParaRPr>
          </a:p>
        </p:txBody>
      </p:sp>
      <p:sp>
        <p:nvSpPr>
          <p:cNvPr id="61448" name="Content Placeholder 2"/>
          <p:cNvSpPr>
            <a:spLocks noGrp="1"/>
          </p:cNvSpPr>
          <p:nvPr>
            <p:ph idx="1"/>
          </p:nvPr>
        </p:nvSpPr>
        <p:spPr>
          <a:xfrm>
            <a:off x="457200" y="1600200"/>
            <a:ext cx="4343400" cy="4525963"/>
          </a:xfrm>
        </p:spPr>
        <p:txBody>
          <a:bodyPr/>
          <a:lstStyle/>
          <a:p>
            <a:r>
              <a:rPr lang="en-US" b="1" dirty="0" smtClean="0"/>
              <a:t>Anode</a:t>
            </a:r>
            <a:r>
              <a:rPr lang="en-US" dirty="0" smtClean="0"/>
              <a:t> – positive electrode</a:t>
            </a:r>
          </a:p>
          <a:p>
            <a:pPr algn="just">
              <a:spcBef>
                <a:spcPct val="50000"/>
              </a:spcBef>
            </a:pPr>
            <a:r>
              <a:rPr lang="en-US" dirty="0" smtClean="0"/>
              <a:t>Chloride ions migrate to the anode and are </a:t>
            </a:r>
            <a:r>
              <a:rPr lang="en-US" b="1" dirty="0" smtClean="0"/>
              <a:t>oxidized</a:t>
            </a:r>
            <a:r>
              <a:rPr lang="en-US" dirty="0" smtClean="0"/>
              <a:t>.</a:t>
            </a:r>
            <a:endParaRPr lang="en-US" dirty="0" smtClean="0">
              <a:cs typeface="Times New Roman" pitchFamily="18" charset="0"/>
              <a:sym typeface="Symbol" pitchFamily="18" charset="2"/>
            </a:endParaRPr>
          </a:p>
          <a:p>
            <a:r>
              <a:rPr lang="en-US" dirty="0" smtClean="0"/>
              <a:t>Reaction at the anode:</a:t>
            </a:r>
          </a:p>
          <a:p>
            <a:pPr>
              <a:spcBef>
                <a:spcPct val="50000"/>
              </a:spcBef>
            </a:pPr>
            <a:r>
              <a:rPr lang="en-US" dirty="0" err="1" smtClean="0"/>
              <a:t>Cl</a:t>
            </a:r>
            <a:r>
              <a:rPr lang="en-US" baseline="30000" dirty="0" smtClean="0"/>
              <a:t>-</a:t>
            </a:r>
            <a:r>
              <a:rPr lang="en-US" dirty="0" smtClean="0">
                <a:cs typeface="Times New Roman" pitchFamily="18" charset="0"/>
                <a:sym typeface="Symbol" pitchFamily="18" charset="2"/>
              </a:rPr>
              <a:t>→ Cl</a:t>
            </a:r>
            <a:r>
              <a:rPr lang="en-US" baseline="30000" dirty="0" smtClean="0">
                <a:sym typeface="Symbol" pitchFamily="18" charset="2"/>
              </a:rPr>
              <a:t>0</a:t>
            </a:r>
            <a:r>
              <a:rPr lang="en-US" dirty="0" smtClean="0">
                <a:cs typeface="Times New Roman" pitchFamily="18" charset="0"/>
                <a:sym typeface="Symbol" pitchFamily="18" charset="2"/>
              </a:rPr>
              <a:t>  + </a:t>
            </a:r>
            <a:r>
              <a:rPr lang="en-US" dirty="0" smtClean="0"/>
              <a:t>e</a:t>
            </a:r>
            <a:r>
              <a:rPr lang="en-US" baseline="30000" dirty="0" smtClean="0"/>
              <a:t>-</a:t>
            </a:r>
          </a:p>
          <a:p>
            <a:pPr>
              <a:spcBef>
                <a:spcPct val="50000"/>
              </a:spcBef>
            </a:pPr>
            <a:r>
              <a:rPr lang="en-US" dirty="0" smtClean="0"/>
              <a:t> Cl</a:t>
            </a:r>
            <a:r>
              <a:rPr lang="en-US" baseline="30000" dirty="0" smtClean="0"/>
              <a:t>0</a:t>
            </a:r>
            <a:r>
              <a:rPr lang="en-US" dirty="0" smtClean="0"/>
              <a:t> + Cl</a:t>
            </a:r>
            <a:r>
              <a:rPr lang="en-US" baseline="30000" dirty="0" smtClean="0"/>
              <a:t>0</a:t>
            </a:r>
            <a:r>
              <a:rPr lang="en-US" dirty="0" smtClean="0">
                <a:cs typeface="Times New Roman" pitchFamily="18" charset="0"/>
                <a:sym typeface="Symbol" pitchFamily="18" charset="2"/>
              </a:rPr>
              <a:t>→ Cl</a:t>
            </a:r>
            <a:r>
              <a:rPr lang="en-US" baseline="-25000" dirty="0" smtClean="0">
                <a:cs typeface="Times New Roman" pitchFamily="18" charset="0"/>
                <a:sym typeface="Symbol" pitchFamily="18" charset="2"/>
              </a:rPr>
              <a:t>2</a:t>
            </a:r>
          </a:p>
          <a:p>
            <a:endParaRPr lang="en-US" dirty="0" smtClean="0">
              <a:cs typeface="Times New Roman" pitchFamily="18" charset="0"/>
              <a:sym typeface="Symbol" pitchFamily="18" charset="2"/>
            </a:endParaRPr>
          </a:p>
          <a:p>
            <a:endParaRPr lang="en-US" dirty="0" smtClean="0"/>
          </a:p>
        </p:txBody>
      </p:sp>
      <p:pic>
        <p:nvPicPr>
          <p:cNvPr id="61449" name="Picture 9"/>
          <p:cNvPicPr>
            <a:picLocks noChangeAspect="1" noChangeArrowheads="1"/>
          </p:cNvPicPr>
          <p:nvPr/>
        </p:nvPicPr>
        <p:blipFill>
          <a:blip r:embed="rId3" cstate="print"/>
          <a:srcRect/>
          <a:stretch>
            <a:fillRect/>
          </a:stretch>
        </p:blipFill>
        <p:spPr bwMode="auto">
          <a:xfrm>
            <a:off x="4814888" y="1971220"/>
            <a:ext cx="4252912" cy="26245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In the electrolysis of fused (molten) calcium chloride, the product at the cathode is</a:t>
            </a:r>
          </a:p>
          <a:p>
            <a:pPr marL="514350" indent="-514350">
              <a:buFont typeface="+mj-lt"/>
              <a:buAutoNum type="alphaLcPeriod"/>
              <a:defRPr/>
            </a:pPr>
            <a:r>
              <a:rPr lang="en-US" dirty="0" smtClean="0"/>
              <a:t>Ca</a:t>
            </a:r>
            <a:r>
              <a:rPr lang="en-US" baseline="30000" dirty="0" smtClean="0"/>
              <a:t>2+</a:t>
            </a:r>
            <a:r>
              <a:rPr lang="en-US" dirty="0" smtClean="0"/>
              <a:t>     </a:t>
            </a:r>
          </a:p>
          <a:p>
            <a:pPr marL="514350" indent="-514350">
              <a:buFont typeface="+mj-lt"/>
              <a:buAutoNum type="alphaLcPeriod"/>
              <a:defRPr/>
            </a:pPr>
            <a:r>
              <a:rPr lang="en-US" dirty="0" err="1" smtClean="0"/>
              <a:t>Cl</a:t>
            </a:r>
            <a:r>
              <a:rPr lang="en-US" baseline="30000" dirty="0" smtClean="0"/>
              <a:t>-</a:t>
            </a:r>
            <a:endParaRPr lang="en-US" dirty="0" smtClean="0"/>
          </a:p>
          <a:p>
            <a:pPr marL="514350" indent="-514350">
              <a:buFont typeface="+mj-lt"/>
              <a:buAutoNum type="alphaLcPeriod"/>
              <a:defRPr/>
            </a:pPr>
            <a:r>
              <a:rPr lang="en-US" dirty="0" smtClean="0"/>
              <a:t>Cl</a:t>
            </a:r>
            <a:r>
              <a:rPr lang="en-US" baseline="-25000" dirty="0" smtClean="0"/>
              <a:t>2</a:t>
            </a:r>
            <a:endParaRPr lang="en-US" dirty="0" smtClean="0"/>
          </a:p>
          <a:p>
            <a:pPr marL="514350" indent="-514350">
              <a:buFont typeface="+mj-lt"/>
              <a:buAutoNum type="alphaLcPeriod"/>
              <a:defRPr/>
            </a:pPr>
            <a:r>
              <a:rPr lang="en-US" dirty="0" smtClean="0"/>
              <a:t>Ca</a:t>
            </a:r>
          </a:p>
          <a:p>
            <a:pPr>
              <a:buFont typeface="Arial" charset="0"/>
              <a:buNone/>
              <a:defRPr/>
            </a:pP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4" end="4"/>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4" end="4"/>
                                            </p:txEl>
                                          </p:spTgt>
                                        </p:tgtEl>
                                        <p:attrNameLst>
                                          <p:attrName>style.fontStyle</p:attrName>
                                        </p:attrNameLst>
                                      </p:cBhvr>
                                      <p:to>
                                        <p:strVal val="normal"/>
                                      </p:to>
                                    </p:set>
                                    <p:set>
                                      <p:cBhvr override="childStyle">
                                        <p:cTn id="9" dur="indefinite"/>
                                        <p:tgtEl>
                                          <p:spTgt spid="3">
                                            <p:txEl>
                                              <p:pRg st="4" end="4"/>
                                            </p:txEl>
                                          </p:spTgt>
                                        </p:tgtEl>
                                        <p:attrNameLst>
                                          <p:attrName>style.fontWeight</p:attrName>
                                        </p:attrNameLst>
                                      </p:cBhvr>
                                      <p:to>
                                        <p:strVal val="bold"/>
                                      </p:to>
                                    </p:set>
                                    <p:set>
                                      <p:cBhvr override="childStyle">
                                        <p:cTn id="10" dur="indefinite"/>
                                        <p:tgtEl>
                                          <p:spTgt spid="3">
                                            <p:txEl>
                                              <p:pRg st="4" end="4"/>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Rules for Assigning Oxidation Numbers</a:t>
            </a: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17413" name="Content Placeholder 2"/>
          <p:cNvSpPr>
            <a:spLocks noGrp="1"/>
          </p:cNvSpPr>
          <p:nvPr>
            <p:ph idx="1"/>
          </p:nvPr>
        </p:nvSpPr>
        <p:spPr>
          <a:xfrm>
            <a:off x="457200" y="1600200"/>
            <a:ext cx="8686800" cy="4525963"/>
          </a:xfrm>
        </p:spPr>
        <p:txBody>
          <a:bodyPr/>
          <a:lstStyle/>
          <a:p>
            <a:pPr marL="514350" indent="-514350" eaLnBrk="1" hangingPunct="1">
              <a:buFont typeface="+mj-lt"/>
              <a:buAutoNum type="arabicPeriod"/>
              <a:defRPr/>
            </a:pPr>
            <a:r>
              <a:rPr lang="en-US" dirty="0" smtClean="0"/>
              <a:t>Elements in the free state are 0.</a:t>
            </a:r>
          </a:p>
          <a:p>
            <a:pPr marL="514350" indent="-514350" eaLnBrk="1" hangingPunct="1">
              <a:buFont typeface="+mj-lt"/>
              <a:buAutoNum type="arabicPeriod"/>
              <a:defRPr/>
            </a:pPr>
            <a:r>
              <a:rPr lang="en-US" dirty="0" smtClean="0"/>
              <a:t>H is +1 except in metal hydrides where it is -1.</a:t>
            </a:r>
          </a:p>
          <a:p>
            <a:pPr marL="514350" indent="-514350" eaLnBrk="1" hangingPunct="1">
              <a:buFont typeface="+mj-lt"/>
              <a:buAutoNum type="arabicPeriod"/>
              <a:defRPr/>
            </a:pPr>
            <a:r>
              <a:rPr lang="en-US" dirty="0" smtClean="0"/>
              <a:t>O is –2 except in peroxide where it is –1 and in OF</a:t>
            </a:r>
            <a:r>
              <a:rPr lang="en-US" baseline="-25000" dirty="0" smtClean="0"/>
              <a:t>2 </a:t>
            </a:r>
            <a:r>
              <a:rPr lang="en-US" dirty="0" smtClean="0"/>
              <a:t>where it is +2.</a:t>
            </a:r>
          </a:p>
          <a:p>
            <a:pPr marL="514350" indent="-514350" eaLnBrk="1" hangingPunct="1">
              <a:buFont typeface="+mj-lt"/>
              <a:buAutoNum type="arabicPeriod"/>
              <a:defRPr/>
            </a:pPr>
            <a:r>
              <a:rPr lang="en-US" dirty="0" smtClean="0"/>
              <a:t>In covalent compounds the negative oxidation number is assigned to the most electronegative atom.</a:t>
            </a:r>
          </a:p>
          <a:p>
            <a:pPr marL="514350" indent="-514350" eaLnBrk="1" hangingPunct="1">
              <a:buFont typeface="+mj-lt"/>
              <a:buAutoNum type="arabicPeriod"/>
              <a:defRPr/>
            </a:pPr>
            <a:r>
              <a:rPr lang="en-US" dirty="0" smtClean="0"/>
              <a:t>The sum of the oxidation numbers in a compound is zero.</a:t>
            </a:r>
          </a:p>
          <a:p>
            <a:pPr marL="514350" indent="-514350" eaLnBrk="1" hangingPunct="1">
              <a:buFont typeface="+mj-lt"/>
              <a:buAutoNum type="arabicPeriod"/>
              <a:defRPr/>
            </a:pPr>
            <a:r>
              <a:rPr lang="en-US" dirty="0" smtClean="0"/>
              <a:t>The sum of the oxidation numbers in a polyatomic ion is the charge of the ion.</a:t>
            </a:r>
          </a:p>
          <a:p>
            <a:pPr>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smtClean="0"/>
              <a:t>Voltaic Cells</a:t>
            </a:r>
          </a:p>
        </p:txBody>
      </p:sp>
      <p:sp>
        <p:nvSpPr>
          <p:cNvPr id="3" name="Content Placeholder 2"/>
          <p:cNvSpPr>
            <a:spLocks noGrp="1"/>
          </p:cNvSpPr>
          <p:nvPr>
            <p:ph idx="1"/>
          </p:nvPr>
        </p:nvSpPr>
        <p:spPr/>
        <p:txBody>
          <a:bodyPr/>
          <a:lstStyle/>
          <a:p>
            <a:r>
              <a:rPr lang="en-US" b="1" smtClean="0"/>
              <a:t>Voltaic cell</a:t>
            </a:r>
            <a:r>
              <a:rPr lang="en-US" smtClean="0"/>
              <a:t> produces electrical energy from a </a:t>
            </a:r>
            <a:r>
              <a:rPr lang="en-US" b="1" smtClean="0">
                <a:solidFill>
                  <a:schemeClr val="tx2"/>
                </a:solidFill>
              </a:rPr>
              <a:t>spontaneous </a:t>
            </a:r>
            <a:r>
              <a:rPr lang="en-US" smtClean="0"/>
              <a:t>chemical reaction. (Also known as a </a:t>
            </a:r>
            <a:r>
              <a:rPr lang="en-US" b="1" smtClean="0"/>
              <a:t>galvanic cell</a:t>
            </a:r>
            <a:r>
              <a:rPr lang="en-US" smtClean="0"/>
              <a:t>).</a:t>
            </a:r>
          </a:p>
          <a:p>
            <a:r>
              <a:rPr lang="en-US" smtClean="0"/>
              <a:t>When a piece of zinc is put in a copper(II) sulfate solution, the zinc quickly becomes coated with metallic copper.  This occurs because zinc is above copper in the activity series.</a:t>
            </a:r>
          </a:p>
          <a:p>
            <a:r>
              <a:rPr lang="en-US" smtClean="0"/>
              <a:t>If this reaction is carried out in a voltaic cell, an electric current is produced.</a:t>
            </a:r>
          </a:p>
          <a:p>
            <a:endParaRPr lang="en-US" smtClean="0"/>
          </a:p>
          <a:p>
            <a:endParaRPr lang="en-US"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smtClean="0"/>
              <a:t>Voltaic Cells</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64518" name="Content Placeholder 2"/>
          <p:cNvSpPr>
            <a:spLocks noGrp="1"/>
          </p:cNvSpPr>
          <p:nvPr>
            <p:ph idx="1"/>
          </p:nvPr>
        </p:nvSpPr>
        <p:spPr>
          <a:xfrm>
            <a:off x="457200" y="1600200"/>
            <a:ext cx="3429000" cy="4525963"/>
          </a:xfrm>
        </p:spPr>
        <p:txBody>
          <a:bodyPr/>
          <a:lstStyle/>
          <a:p>
            <a:r>
              <a:rPr lang="en-US" sz="2400" b="1" dirty="0" smtClean="0"/>
              <a:t>anode</a:t>
            </a:r>
            <a:r>
              <a:rPr lang="en-US" sz="2400" dirty="0" smtClean="0"/>
              <a:t> – oxidation</a:t>
            </a:r>
          </a:p>
          <a:p>
            <a:r>
              <a:rPr lang="en-US" sz="2400" dirty="0" smtClean="0"/>
              <a:t>Zn</a:t>
            </a:r>
            <a:r>
              <a:rPr lang="en-US" sz="2400" baseline="30000" dirty="0" smtClean="0"/>
              <a:t>0</a:t>
            </a:r>
            <a:r>
              <a:rPr lang="en-US" sz="2400" dirty="0" smtClean="0"/>
              <a:t>(</a:t>
            </a:r>
            <a:r>
              <a:rPr lang="en-US" sz="2400" i="1" dirty="0" smtClean="0"/>
              <a:t>s</a:t>
            </a:r>
            <a:r>
              <a:rPr lang="en-US" sz="2400" dirty="0" smtClean="0"/>
              <a:t>) </a:t>
            </a:r>
            <a:r>
              <a:rPr lang="en-US" sz="2400" dirty="0" smtClean="0">
                <a:cs typeface="Times New Roman" pitchFamily="18" charset="0"/>
                <a:sym typeface="Symbol" pitchFamily="18" charset="2"/>
              </a:rPr>
              <a:t>→ Zn</a:t>
            </a:r>
            <a:r>
              <a:rPr lang="en-US" sz="2400" baseline="30000" dirty="0" smtClean="0">
                <a:cs typeface="Times New Roman" pitchFamily="18" charset="0"/>
                <a:sym typeface="Symbol" pitchFamily="18" charset="2"/>
              </a:rPr>
              <a:t>2+</a:t>
            </a:r>
            <a:r>
              <a:rPr lang="en-US" sz="2400" dirty="0" smtClean="0">
                <a:cs typeface="Times New Roman" pitchFamily="18" charset="0"/>
                <a:sym typeface="Symbol" pitchFamily="18" charset="2"/>
              </a:rPr>
              <a:t>(</a:t>
            </a:r>
            <a:r>
              <a:rPr lang="en-US" sz="2400" i="1" dirty="0" err="1" smtClean="0">
                <a:cs typeface="Times New Roman" pitchFamily="18" charset="0"/>
                <a:sym typeface="Symbol" pitchFamily="18" charset="2"/>
              </a:rPr>
              <a:t>aq</a:t>
            </a:r>
            <a:r>
              <a:rPr lang="en-US" sz="2400" dirty="0" smtClean="0">
                <a:cs typeface="Times New Roman" pitchFamily="18" charset="0"/>
                <a:sym typeface="Symbol" pitchFamily="18" charset="2"/>
              </a:rPr>
              <a:t>) + 2e</a:t>
            </a:r>
            <a:r>
              <a:rPr lang="en-US" sz="2400" baseline="30000" dirty="0" smtClean="0">
                <a:cs typeface="Times New Roman" pitchFamily="18" charset="0"/>
                <a:sym typeface="Symbol" pitchFamily="18" charset="2"/>
              </a:rPr>
              <a:t>-</a:t>
            </a:r>
          </a:p>
          <a:p>
            <a:r>
              <a:rPr lang="en-US" sz="2400" b="1" dirty="0" smtClean="0"/>
              <a:t>cathode</a:t>
            </a:r>
            <a:r>
              <a:rPr lang="en-US" sz="2400" dirty="0" smtClean="0"/>
              <a:t> – reduction</a:t>
            </a:r>
          </a:p>
          <a:p>
            <a:r>
              <a:rPr lang="en-US" sz="2400" dirty="0" smtClean="0"/>
              <a:t>Cu</a:t>
            </a:r>
            <a:r>
              <a:rPr lang="en-US" sz="2400" baseline="30000" dirty="0" smtClean="0"/>
              <a:t>2+</a:t>
            </a:r>
            <a:r>
              <a:rPr lang="en-US" sz="2400" dirty="0" smtClean="0"/>
              <a:t>(</a:t>
            </a:r>
            <a:r>
              <a:rPr lang="en-US" sz="2400" i="1" dirty="0" err="1" smtClean="0"/>
              <a:t>aq</a:t>
            </a:r>
            <a:r>
              <a:rPr lang="en-US" sz="2400" dirty="0" smtClean="0"/>
              <a:t>) + 2e</a:t>
            </a:r>
            <a:r>
              <a:rPr lang="en-US" sz="2400" baseline="30000" dirty="0" smtClean="0"/>
              <a:t>-</a:t>
            </a:r>
            <a:r>
              <a:rPr lang="en-US" sz="2400" dirty="0" smtClean="0"/>
              <a:t> </a:t>
            </a:r>
            <a:r>
              <a:rPr lang="en-US" sz="2400" dirty="0" smtClean="0">
                <a:cs typeface="Times New Roman" pitchFamily="18" charset="0"/>
                <a:sym typeface="Symbol" pitchFamily="18" charset="2"/>
              </a:rPr>
              <a:t>→ Cu</a:t>
            </a:r>
            <a:r>
              <a:rPr lang="en-US" sz="2400" baseline="30000" dirty="0" smtClean="0">
                <a:cs typeface="Times New Roman" pitchFamily="18" charset="0"/>
                <a:sym typeface="Symbol" pitchFamily="18" charset="2"/>
              </a:rPr>
              <a:t>0</a:t>
            </a:r>
            <a:r>
              <a:rPr lang="en-US" sz="2400" dirty="0" smtClean="0">
                <a:cs typeface="Times New Roman" pitchFamily="18" charset="0"/>
                <a:sym typeface="Symbol" pitchFamily="18" charset="2"/>
              </a:rPr>
              <a:t>(</a:t>
            </a:r>
            <a:r>
              <a:rPr lang="en-US" sz="2400" i="1" dirty="0" smtClean="0">
                <a:cs typeface="Times New Roman" pitchFamily="18" charset="0"/>
                <a:sym typeface="Symbol" pitchFamily="18" charset="2"/>
              </a:rPr>
              <a:t>s</a:t>
            </a:r>
            <a:r>
              <a:rPr lang="en-US" sz="2400" dirty="0" smtClean="0">
                <a:cs typeface="Times New Roman" pitchFamily="18" charset="0"/>
                <a:sym typeface="Symbol" pitchFamily="18" charset="2"/>
              </a:rPr>
              <a:t>)</a:t>
            </a:r>
          </a:p>
          <a:p>
            <a:endParaRPr lang="en-US" sz="2400" b="1" dirty="0" smtClean="0"/>
          </a:p>
          <a:p>
            <a:endParaRPr lang="en-US" sz="2400" b="1" dirty="0" smtClean="0"/>
          </a:p>
          <a:p>
            <a:r>
              <a:rPr lang="en-US" sz="2400" b="1" dirty="0" smtClean="0"/>
              <a:t>Net Ionic Equation:</a:t>
            </a:r>
          </a:p>
          <a:p>
            <a:r>
              <a:rPr lang="en-US" sz="2400" dirty="0" smtClean="0"/>
              <a:t>Zn</a:t>
            </a:r>
            <a:r>
              <a:rPr lang="en-US" sz="2400" baseline="30000" dirty="0" smtClean="0"/>
              <a:t>0</a:t>
            </a:r>
            <a:r>
              <a:rPr lang="en-US" sz="2400" dirty="0" smtClean="0"/>
              <a:t>(</a:t>
            </a:r>
            <a:r>
              <a:rPr lang="en-US" sz="2400" i="1" dirty="0" smtClean="0"/>
              <a:t>s</a:t>
            </a:r>
            <a:r>
              <a:rPr lang="en-US" sz="2400" dirty="0" smtClean="0"/>
              <a:t>) + Cu</a:t>
            </a:r>
            <a:r>
              <a:rPr lang="en-US" sz="2400" baseline="30000" dirty="0" smtClean="0"/>
              <a:t>2+</a:t>
            </a:r>
            <a:r>
              <a:rPr lang="en-US" sz="2400" dirty="0" smtClean="0"/>
              <a:t>(</a:t>
            </a:r>
            <a:r>
              <a:rPr lang="en-US" sz="2400" dirty="0" err="1" smtClean="0"/>
              <a:t>aq</a:t>
            </a:r>
            <a:r>
              <a:rPr lang="en-US" sz="2400" dirty="0" smtClean="0"/>
              <a:t>) </a:t>
            </a:r>
            <a:r>
              <a:rPr lang="en-US" sz="2400" dirty="0" smtClean="0">
                <a:cs typeface="Times New Roman" pitchFamily="18" charset="0"/>
                <a:sym typeface="Symbol" pitchFamily="18" charset="2"/>
              </a:rPr>
              <a:t>→ Zn</a:t>
            </a:r>
            <a:r>
              <a:rPr lang="en-US" sz="2400" baseline="30000" dirty="0" smtClean="0">
                <a:cs typeface="Times New Roman" pitchFamily="18" charset="0"/>
                <a:sym typeface="Symbol" pitchFamily="18" charset="2"/>
              </a:rPr>
              <a:t>2+</a:t>
            </a:r>
            <a:r>
              <a:rPr lang="en-US" sz="2400" dirty="0" smtClean="0">
                <a:cs typeface="Times New Roman" pitchFamily="18" charset="0"/>
                <a:sym typeface="Symbol" pitchFamily="18" charset="2"/>
              </a:rPr>
              <a:t>(</a:t>
            </a:r>
            <a:r>
              <a:rPr lang="en-US" sz="2400" i="1" dirty="0" err="1" smtClean="0">
                <a:cs typeface="Times New Roman" pitchFamily="18" charset="0"/>
                <a:sym typeface="Symbol" pitchFamily="18" charset="2"/>
              </a:rPr>
              <a:t>aq</a:t>
            </a:r>
            <a:r>
              <a:rPr lang="en-US" sz="2400" dirty="0" smtClean="0">
                <a:cs typeface="Times New Roman" pitchFamily="18" charset="0"/>
                <a:sym typeface="Symbol" pitchFamily="18" charset="2"/>
              </a:rPr>
              <a:t>) + Cu</a:t>
            </a:r>
            <a:r>
              <a:rPr lang="en-US" sz="2400" baseline="30000" dirty="0" smtClean="0">
                <a:cs typeface="Times New Roman" pitchFamily="18" charset="0"/>
                <a:sym typeface="Symbol" pitchFamily="18" charset="2"/>
              </a:rPr>
              <a:t>0</a:t>
            </a:r>
            <a:r>
              <a:rPr lang="en-US" sz="2400" dirty="0" smtClean="0">
                <a:cs typeface="Times New Roman" pitchFamily="18" charset="0"/>
                <a:sym typeface="Symbol" pitchFamily="18" charset="2"/>
              </a:rPr>
              <a:t>(</a:t>
            </a:r>
            <a:r>
              <a:rPr lang="en-US" sz="2400" i="1" dirty="0" smtClean="0">
                <a:cs typeface="Times New Roman" pitchFamily="18" charset="0"/>
                <a:sym typeface="Symbol" pitchFamily="18" charset="2"/>
              </a:rPr>
              <a:t>s</a:t>
            </a:r>
            <a:r>
              <a:rPr lang="en-US" sz="2400" dirty="0" smtClean="0">
                <a:cs typeface="Times New Roman" pitchFamily="18" charset="0"/>
                <a:sym typeface="Symbol" pitchFamily="18" charset="2"/>
              </a:rPr>
              <a:t>)</a:t>
            </a:r>
          </a:p>
          <a:p>
            <a:endParaRPr lang="en-US" sz="2400" dirty="0" smtClean="0"/>
          </a:p>
          <a:p>
            <a:endParaRPr lang="en-US" sz="2400" dirty="0" smtClean="0"/>
          </a:p>
          <a:p>
            <a:endParaRPr lang="en-US" sz="2400" dirty="0" smtClean="0"/>
          </a:p>
          <a:p>
            <a:endParaRPr lang="en-US" sz="2400" baseline="30000" dirty="0" smtClean="0">
              <a:cs typeface="Times New Roman" pitchFamily="18" charset="0"/>
              <a:sym typeface="Symbol" pitchFamily="18" charset="2"/>
            </a:endParaRPr>
          </a:p>
          <a:p>
            <a:endParaRPr lang="en-US" sz="2400" b="1" dirty="0" smtClean="0"/>
          </a:p>
        </p:txBody>
      </p:sp>
      <p:pic>
        <p:nvPicPr>
          <p:cNvPr id="64520" name="Picture 8"/>
          <p:cNvPicPr>
            <a:picLocks noChangeAspect="1" noChangeArrowheads="1"/>
          </p:cNvPicPr>
          <p:nvPr/>
        </p:nvPicPr>
        <p:blipFill>
          <a:blip r:embed="rId3" cstate="print"/>
          <a:srcRect/>
          <a:stretch>
            <a:fillRect/>
          </a:stretch>
        </p:blipFill>
        <p:spPr bwMode="auto">
          <a:xfrm>
            <a:off x="3581400" y="2362200"/>
            <a:ext cx="5511453"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marL="0" indent="0" eaLnBrk="1" hangingPunct="1">
              <a:buFontTx/>
              <a:buNone/>
            </a:pPr>
            <a:r>
              <a:rPr lang="en-US" smtClean="0"/>
              <a:t>Towards which compartment will electrons flow in a voltaic cell?</a:t>
            </a:r>
          </a:p>
          <a:p>
            <a:pPr marL="514350" lvl="1" indent="-514350" eaLnBrk="1" hangingPunct="1">
              <a:buFont typeface="Arial" pitchFamily="34" charset="0"/>
              <a:buAutoNum type="alphaLcPeriod"/>
            </a:pPr>
            <a:r>
              <a:rPr lang="en-US" smtClean="0"/>
              <a:t>Toward the cathode</a:t>
            </a:r>
          </a:p>
          <a:p>
            <a:pPr marL="514350" lvl="1" indent="-514350" eaLnBrk="1" hangingPunct="1">
              <a:buFont typeface="Arial" pitchFamily="34" charset="0"/>
              <a:buAutoNum type="alphaLcPeriod"/>
            </a:pPr>
            <a:r>
              <a:rPr lang="en-US" smtClean="0"/>
              <a:t>Toward the anode</a:t>
            </a:r>
          </a:p>
          <a:p>
            <a:pPr marL="514350" lvl="1" indent="-514350" eaLnBrk="1" hangingPunct="1">
              <a:buFont typeface="Arial" pitchFamily="34" charset="0"/>
              <a:buAutoNum type="alphaLcPeriod"/>
            </a:pPr>
            <a:r>
              <a:rPr lang="en-US" smtClean="0"/>
              <a:t>It depends on the reaction</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1" end="1"/>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1" end="1"/>
                                            </p:txEl>
                                          </p:spTgt>
                                        </p:tgtEl>
                                        <p:attrNameLst>
                                          <p:attrName>style.fontStyle</p:attrName>
                                        </p:attrNameLst>
                                      </p:cBhvr>
                                      <p:to>
                                        <p:strVal val="normal"/>
                                      </p:to>
                                    </p:set>
                                    <p:set>
                                      <p:cBhvr override="childStyle">
                                        <p:cTn id="9" dur="indefinite"/>
                                        <p:tgtEl>
                                          <p:spTgt spid="3">
                                            <p:txEl>
                                              <p:pRg st="1" end="1"/>
                                            </p:txEl>
                                          </p:spTgt>
                                        </p:tgtEl>
                                        <p:attrNameLst>
                                          <p:attrName>style.fontWeight</p:attrName>
                                        </p:attrNameLst>
                                      </p:cBhvr>
                                      <p:to>
                                        <p:strVal val="bold"/>
                                      </p:to>
                                    </p:set>
                                    <p:set>
                                      <p:cBhvr override="childStyle">
                                        <p:cTn id="10" dur="indefinite"/>
                                        <p:tgtEl>
                                          <p:spTgt spid="3">
                                            <p:txEl>
                                              <p:pRg st="1" end="1"/>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Finding the Oxidation Number</a:t>
            </a:r>
          </a:p>
        </p:txBody>
      </p:sp>
      <p:sp>
        <p:nvSpPr>
          <p:cNvPr id="3" name="Content Placeholder 2"/>
          <p:cNvSpPr>
            <a:spLocks noGrp="1"/>
          </p:cNvSpPr>
          <p:nvPr>
            <p:ph idx="1"/>
          </p:nvPr>
        </p:nvSpPr>
        <p:spPr/>
        <p:txBody>
          <a:bodyPr/>
          <a:lstStyle/>
          <a:p>
            <a:pPr marL="514350" indent="-514350">
              <a:buFont typeface="Arial" pitchFamily="34" charset="0"/>
              <a:buAutoNum type="arabicPeriod"/>
            </a:pPr>
            <a:r>
              <a:rPr lang="en-US" smtClean="0"/>
              <a:t>Write the oxidation number of each known atom below the atom in the formula.</a:t>
            </a:r>
          </a:p>
          <a:p>
            <a:pPr marL="514350" indent="-514350">
              <a:buFont typeface="Arial" pitchFamily="34" charset="0"/>
              <a:buAutoNum type="arabicPeriod"/>
            </a:pPr>
            <a:r>
              <a:rPr lang="en-US" smtClean="0"/>
              <a:t>Multiply each oxidation number by the number of atoms of that element in the compound.</a:t>
            </a:r>
          </a:p>
          <a:p>
            <a:pPr marL="514350" indent="-514350">
              <a:buFont typeface="Arial" pitchFamily="34" charset="0"/>
              <a:buAutoNum type="arabicPeriod"/>
            </a:pPr>
            <a:r>
              <a:rPr lang="en-US" smtClean="0"/>
              <a:t>Write an expression indicating the sum of all the oxidation numbers in the formula. 	</a:t>
            </a:r>
          </a:p>
          <a:p>
            <a:pPr marL="914400" lvl="1" indent="-514350">
              <a:buFont typeface="Arial" pitchFamily="34" charset="0"/>
              <a:buAutoNum type="alphaLcPeriod"/>
            </a:pPr>
            <a:r>
              <a:rPr lang="en-US" smtClean="0"/>
              <a:t>Sum = 0 for a compound</a:t>
            </a:r>
          </a:p>
          <a:p>
            <a:pPr marL="914400" lvl="1" indent="-514350">
              <a:buFont typeface="Arial" pitchFamily="34" charset="0"/>
              <a:buAutoNum type="alphaLcPeriod"/>
            </a:pPr>
            <a:r>
              <a:rPr lang="en-US" smtClean="0"/>
              <a:t>Sum = charge for a polyatomic ion.</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Nitrogen Oxides</a:t>
            </a:r>
          </a:p>
        </p:txBody>
      </p:sp>
      <p:sp>
        <p:nvSpPr>
          <p:cNvPr id="19459" name="Content Placeholder 2"/>
          <p:cNvSpPr>
            <a:spLocks noGrp="1"/>
          </p:cNvSpPr>
          <p:nvPr>
            <p:ph idx="1"/>
          </p:nvPr>
        </p:nvSpPr>
        <p:spPr/>
        <p:txBody>
          <a:bodyPr/>
          <a:lstStyle/>
          <a:p>
            <a:r>
              <a:rPr lang="en-US" smtClean="0"/>
              <a:t>Oxygen is -2 since it is the more electronegative element.</a:t>
            </a:r>
          </a:p>
          <a:p>
            <a:r>
              <a:rPr lang="en-US" smtClean="0"/>
              <a:t>		</a:t>
            </a:r>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graphicFrame>
        <p:nvGraphicFramePr>
          <p:cNvPr id="6" name="Group 207"/>
          <p:cNvGraphicFramePr>
            <a:graphicFrameLocks noGrp="1"/>
          </p:cNvGraphicFramePr>
          <p:nvPr/>
        </p:nvGraphicFramePr>
        <p:xfrm>
          <a:off x="457200" y="4419600"/>
          <a:ext cx="8005763" cy="1634173"/>
        </p:xfrm>
        <a:graphic>
          <a:graphicData uri="http://schemas.openxmlformats.org/drawingml/2006/table">
            <a:tbl>
              <a:tblPr/>
              <a:tblGrid>
                <a:gridCol w="1633538"/>
                <a:gridCol w="1062037"/>
                <a:gridCol w="1062038"/>
                <a:gridCol w="1062037"/>
                <a:gridCol w="1062038"/>
                <a:gridCol w="1062037"/>
                <a:gridCol w="1062038"/>
              </a:tblGrid>
              <a:tr h="8112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anchor="ctr" anchorCtr="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a:t>
                      </a:r>
                      <a:r>
                        <a:rPr kumimoji="0" lang="en-US" sz="2400" b="0" i="0" u="none" strike="noStrike" cap="none" normalizeH="0" baseline="-25000" smtClean="0">
                          <a:ln>
                            <a:noFill/>
                          </a:ln>
                          <a:solidFill>
                            <a:schemeClr val="tx1"/>
                          </a:solidFill>
                          <a:effectLst/>
                          <a:latin typeface="Times New Roman" pitchFamily="18" charset="0"/>
                        </a:rPr>
                        <a:t>2</a:t>
                      </a:r>
                      <a:endParaRPr kumimoji="0" lang="en-US" sz="2400" b="0" i="0" u="none" strike="noStrike" cap="none" normalizeH="0" baseline="0" smtClean="0">
                        <a:ln>
                          <a:noFill/>
                        </a:ln>
                        <a:solidFill>
                          <a:schemeClr val="tx1"/>
                        </a:solidFill>
                        <a:effectLst/>
                        <a:latin typeface="Times New Roman" pitchFamily="18"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a:t>
                      </a:r>
                      <a:r>
                        <a:rPr kumimoji="0" lang="en-US" sz="2400" b="0" i="0" u="none" strike="noStrike" cap="none" normalizeH="0" baseline="-25000" smtClean="0">
                          <a:ln>
                            <a:noFill/>
                          </a:ln>
                          <a:solidFill>
                            <a:schemeClr val="tx1"/>
                          </a:solidFill>
                          <a:effectLst/>
                          <a:latin typeface="Times New Roman" pitchFamily="18" charset="0"/>
                        </a:rPr>
                        <a:t>2</a:t>
                      </a:r>
                      <a:r>
                        <a:rPr kumimoji="0" lang="en-US" sz="2400" b="0" i="0" u="none" strike="noStrike" cap="none" normalizeH="0" baseline="0" smtClean="0">
                          <a:ln>
                            <a:noFill/>
                          </a:ln>
                          <a:solidFill>
                            <a:schemeClr val="tx1"/>
                          </a:solidFill>
                          <a:effectLst/>
                          <a:latin typeface="Times New Roman" pitchFamily="18" charset="0"/>
                        </a:rPr>
                        <a:t>O</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NO</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a:t>
                      </a:r>
                      <a:r>
                        <a:rPr kumimoji="0" lang="en-US" sz="2400" b="0" i="0" u="none" strike="noStrike" cap="none" normalizeH="0" baseline="-25000" smtClean="0">
                          <a:ln>
                            <a:noFill/>
                          </a:ln>
                          <a:solidFill>
                            <a:schemeClr val="tx1"/>
                          </a:solidFill>
                          <a:effectLst/>
                          <a:latin typeface="Times New Roman" pitchFamily="18" charset="0"/>
                        </a:rPr>
                        <a:t>2</a:t>
                      </a:r>
                      <a:r>
                        <a:rPr kumimoji="0" lang="en-US" sz="2400" b="0" i="0" u="none" strike="noStrike" cap="none" normalizeH="0" baseline="0" smtClean="0">
                          <a:ln>
                            <a:noFill/>
                          </a:ln>
                          <a:solidFill>
                            <a:schemeClr val="tx1"/>
                          </a:solidFill>
                          <a:effectLst/>
                          <a:latin typeface="Times New Roman" pitchFamily="18" charset="0"/>
                        </a:rPr>
                        <a:t>O</a:t>
                      </a:r>
                      <a:r>
                        <a:rPr kumimoji="0" lang="en-US" sz="2400" b="0" i="0" u="none" strike="noStrike" cap="none" normalizeH="0" baseline="-25000" smtClean="0">
                          <a:ln>
                            <a:noFill/>
                          </a:ln>
                          <a:solidFill>
                            <a:schemeClr val="tx1"/>
                          </a:solidFill>
                          <a:effectLst/>
                          <a:latin typeface="Times New Roman" pitchFamily="18" charset="0"/>
                        </a:rPr>
                        <a:t>3</a:t>
                      </a:r>
                      <a:endParaRPr kumimoji="0" lang="en-US" sz="2400" b="0" i="0" u="none" strike="noStrike" cap="none" normalizeH="0" baseline="0" smtClean="0">
                        <a:ln>
                          <a:noFill/>
                        </a:ln>
                        <a:solidFill>
                          <a:schemeClr val="tx1"/>
                        </a:solidFill>
                        <a:effectLst/>
                        <a:latin typeface="Times New Roman" pitchFamily="18"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NO</a:t>
                      </a:r>
                      <a:r>
                        <a:rPr kumimoji="0" lang="en-US" sz="2400" b="0" i="0" u="none" strike="noStrike" cap="none" normalizeH="0" baseline="-25000" smtClean="0">
                          <a:ln>
                            <a:noFill/>
                          </a:ln>
                          <a:solidFill>
                            <a:schemeClr val="tx1"/>
                          </a:solidFill>
                          <a:effectLst/>
                          <a:latin typeface="Times New Roman" pitchFamily="18" charset="0"/>
                        </a:rPr>
                        <a:t>2</a:t>
                      </a:r>
                      <a:endParaRPr kumimoji="0" lang="en-US" sz="2400" b="0" i="0" u="none" strike="noStrike" cap="none" normalizeH="0" baseline="0" smtClean="0">
                        <a:ln>
                          <a:noFill/>
                        </a:ln>
                        <a:solidFill>
                          <a:schemeClr val="tx1"/>
                        </a:solidFill>
                        <a:effectLst/>
                        <a:latin typeface="Times New Roman" pitchFamily="18"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a:t>
                      </a:r>
                      <a:r>
                        <a:rPr kumimoji="0" lang="en-US" sz="2400" b="0" i="0" u="none" strike="noStrike" cap="none" normalizeH="0" baseline="-25000" smtClean="0">
                          <a:ln>
                            <a:noFill/>
                          </a:ln>
                          <a:solidFill>
                            <a:schemeClr val="tx1"/>
                          </a:solidFill>
                          <a:effectLst/>
                          <a:latin typeface="Times New Roman" pitchFamily="18" charset="0"/>
                        </a:rPr>
                        <a:t>2</a:t>
                      </a:r>
                      <a:r>
                        <a:rPr kumimoji="0" lang="en-US" sz="2400" b="0" i="0" u="none" strike="noStrike" cap="none" normalizeH="0" baseline="0" smtClean="0">
                          <a:ln>
                            <a:noFill/>
                          </a:ln>
                          <a:solidFill>
                            <a:schemeClr val="tx1"/>
                          </a:solidFill>
                          <a:effectLst/>
                          <a:latin typeface="Times New Roman" pitchFamily="18" charset="0"/>
                        </a:rPr>
                        <a:t>O</a:t>
                      </a:r>
                      <a:r>
                        <a:rPr kumimoji="0" lang="en-US" sz="2400" b="0" i="0" u="none" strike="noStrike" cap="none" normalizeH="0" baseline="-25000" smtClean="0">
                          <a:ln>
                            <a:noFill/>
                          </a:ln>
                          <a:solidFill>
                            <a:schemeClr val="tx1"/>
                          </a:solidFill>
                          <a:effectLst/>
                          <a:latin typeface="Times New Roman" pitchFamily="18" charset="0"/>
                        </a:rPr>
                        <a:t>5</a:t>
                      </a:r>
                      <a:endParaRPr kumimoji="0" lang="en-US" sz="2400" b="0" i="0" u="none" strike="noStrike" cap="none" normalizeH="0" baseline="0" smtClean="0">
                        <a:ln>
                          <a:noFill/>
                        </a:ln>
                        <a:solidFill>
                          <a:schemeClr val="tx1"/>
                        </a:solidFill>
                        <a:effectLst/>
                        <a:latin typeface="Times New Roman" pitchFamily="18" charset="0"/>
                      </a:endParaRP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r>
              <a:tr h="8143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N oxidation number </a:t>
                      </a:r>
                    </a:p>
                  </a:txBody>
                  <a:tcPr anchor="ctr" anchorCtr="1"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0</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+1</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+2</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+3</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+4</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+5</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r>
            </a:tbl>
          </a:graphicData>
        </a:graphic>
      </p:graphicFrame>
      <p:sp>
        <p:nvSpPr>
          <p:cNvPr id="19488" name="TextBox 6"/>
          <p:cNvSpPr txBox="1">
            <a:spLocks noChangeArrowheads="1"/>
          </p:cNvSpPr>
          <p:nvPr/>
        </p:nvSpPr>
        <p:spPr bwMode="auto">
          <a:xfrm>
            <a:off x="1447800" y="2514600"/>
            <a:ext cx="1741488" cy="1570038"/>
          </a:xfrm>
          <a:prstGeom prst="rect">
            <a:avLst/>
          </a:prstGeom>
          <a:noFill/>
          <a:ln w="9525">
            <a:noFill/>
            <a:miter lim="800000"/>
            <a:headEnd/>
            <a:tailEnd/>
          </a:ln>
        </p:spPr>
        <p:txBody>
          <a:bodyPr wrap="none">
            <a:spAutoFit/>
          </a:bodyPr>
          <a:lstStyle/>
          <a:p>
            <a:r>
              <a:rPr lang="en-US" sz="2400" b="1"/>
              <a:t>N</a:t>
            </a:r>
            <a:r>
              <a:rPr lang="en-US" sz="2400" b="1" baseline="-25000"/>
              <a:t>2</a:t>
            </a:r>
            <a:r>
              <a:rPr lang="en-US" sz="2400" b="1"/>
              <a:t>O</a:t>
            </a:r>
          </a:p>
          <a:p>
            <a:r>
              <a:rPr lang="en-US" sz="2400"/>
              <a:t>    -2</a:t>
            </a:r>
          </a:p>
          <a:p>
            <a:r>
              <a:rPr lang="en-US" sz="2400"/>
              <a:t>2N +(-2)=O</a:t>
            </a:r>
          </a:p>
          <a:p>
            <a:r>
              <a:rPr lang="en-US" sz="2400"/>
              <a:t>N = +1</a:t>
            </a:r>
          </a:p>
        </p:txBody>
      </p:sp>
      <p:sp>
        <p:nvSpPr>
          <p:cNvPr id="8" name="TextBox 7"/>
          <p:cNvSpPr txBox="1">
            <a:spLocks noChangeArrowheads="1"/>
          </p:cNvSpPr>
          <p:nvPr/>
        </p:nvSpPr>
        <p:spPr bwMode="auto">
          <a:xfrm>
            <a:off x="3654425" y="2514600"/>
            <a:ext cx="1911350" cy="1570038"/>
          </a:xfrm>
          <a:prstGeom prst="rect">
            <a:avLst/>
          </a:prstGeom>
          <a:noFill/>
          <a:ln w="9525">
            <a:noFill/>
            <a:miter lim="800000"/>
            <a:headEnd/>
            <a:tailEnd/>
          </a:ln>
        </p:spPr>
        <p:txBody>
          <a:bodyPr wrap="none">
            <a:spAutoFit/>
          </a:bodyPr>
          <a:lstStyle/>
          <a:p>
            <a:r>
              <a:rPr lang="en-US" sz="2400" b="1"/>
              <a:t>N</a:t>
            </a:r>
            <a:r>
              <a:rPr lang="en-US" sz="2400" b="1" baseline="-25000"/>
              <a:t>2</a:t>
            </a:r>
            <a:r>
              <a:rPr lang="en-US" sz="2400" b="1"/>
              <a:t>O</a:t>
            </a:r>
            <a:r>
              <a:rPr lang="en-US" sz="2400" b="1" baseline="-25000"/>
              <a:t>3</a:t>
            </a:r>
            <a:endParaRPr lang="en-US" sz="2400" b="1"/>
          </a:p>
          <a:p>
            <a:r>
              <a:rPr lang="en-US" sz="2400"/>
              <a:t>    -2</a:t>
            </a:r>
          </a:p>
          <a:p>
            <a:r>
              <a:rPr lang="en-US" sz="2400"/>
              <a:t>2N +3(-2)=O</a:t>
            </a:r>
          </a:p>
          <a:p>
            <a:r>
              <a:rPr lang="en-US" sz="2400"/>
              <a:t>N = +3</a:t>
            </a:r>
          </a:p>
        </p:txBody>
      </p:sp>
      <p:sp>
        <p:nvSpPr>
          <p:cNvPr id="9" name="TextBox 8"/>
          <p:cNvSpPr txBox="1">
            <a:spLocks noChangeArrowheads="1"/>
          </p:cNvSpPr>
          <p:nvPr/>
        </p:nvSpPr>
        <p:spPr bwMode="auto">
          <a:xfrm>
            <a:off x="6030913" y="2514600"/>
            <a:ext cx="1741487" cy="1570038"/>
          </a:xfrm>
          <a:prstGeom prst="rect">
            <a:avLst/>
          </a:prstGeom>
          <a:noFill/>
          <a:ln w="9525">
            <a:noFill/>
            <a:miter lim="800000"/>
            <a:headEnd/>
            <a:tailEnd/>
          </a:ln>
        </p:spPr>
        <p:txBody>
          <a:bodyPr wrap="none">
            <a:spAutoFit/>
          </a:bodyPr>
          <a:lstStyle/>
          <a:p>
            <a:r>
              <a:rPr lang="en-US" sz="2400" b="1"/>
              <a:t>NO</a:t>
            </a:r>
            <a:r>
              <a:rPr lang="en-US" sz="2400" b="1" baseline="-25000"/>
              <a:t>2</a:t>
            </a:r>
            <a:endParaRPr lang="en-US" sz="2400" b="1"/>
          </a:p>
          <a:p>
            <a:r>
              <a:rPr lang="en-US" sz="2400"/>
              <a:t>   -2</a:t>
            </a:r>
          </a:p>
          <a:p>
            <a:r>
              <a:rPr lang="en-US" sz="2400"/>
              <a:t>N +2(-2)=O</a:t>
            </a:r>
          </a:p>
          <a:p>
            <a:r>
              <a:rPr lang="en-US" sz="2400"/>
              <a:t>N =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Oxidation Number of Ions</a:t>
            </a:r>
          </a:p>
        </p:txBody>
      </p:sp>
      <p:sp>
        <p:nvSpPr>
          <p:cNvPr id="3" name="Content Placeholder 2"/>
          <p:cNvSpPr>
            <a:spLocks noGrp="1"/>
          </p:cNvSpPr>
          <p:nvPr>
            <p:ph idx="1"/>
          </p:nvPr>
        </p:nvSpPr>
        <p:spPr>
          <a:xfrm>
            <a:off x="457200" y="1600200"/>
            <a:ext cx="3505200" cy="4525963"/>
          </a:xfrm>
        </p:spPr>
        <p:txBody>
          <a:bodyPr/>
          <a:lstStyle/>
          <a:p>
            <a:r>
              <a:rPr lang="en-US" b="1" smtClean="0"/>
              <a:t>Cr</a:t>
            </a:r>
            <a:r>
              <a:rPr lang="en-US" b="1" baseline="-25000" smtClean="0"/>
              <a:t>2</a:t>
            </a:r>
            <a:r>
              <a:rPr lang="en-US" b="1" smtClean="0"/>
              <a:t>O</a:t>
            </a:r>
            <a:r>
              <a:rPr lang="en-US" b="1" baseline="-25000" smtClean="0"/>
              <a:t>7</a:t>
            </a:r>
            <a:r>
              <a:rPr lang="en-US" b="1" baseline="30000" smtClean="0"/>
              <a:t>2-</a:t>
            </a:r>
          </a:p>
          <a:p>
            <a:r>
              <a:rPr lang="en-US" smtClean="0"/>
              <a:t>2Cr + 7(-2) = -2</a:t>
            </a:r>
          </a:p>
          <a:p>
            <a:r>
              <a:rPr lang="en-US" smtClean="0"/>
              <a:t>Cr = +6</a:t>
            </a:r>
          </a:p>
          <a:p>
            <a:endParaRPr lang="en-US" smtClean="0"/>
          </a:p>
          <a:p>
            <a:r>
              <a:rPr lang="en-US" b="1" smtClean="0"/>
              <a:t>CO</a:t>
            </a:r>
            <a:r>
              <a:rPr lang="en-US" b="1" baseline="-25000" smtClean="0"/>
              <a:t>3</a:t>
            </a:r>
            <a:r>
              <a:rPr lang="en-US" b="1" baseline="30000" smtClean="0"/>
              <a:t>2-</a:t>
            </a:r>
            <a:endParaRPr lang="en-US" b="1" smtClean="0"/>
          </a:p>
          <a:p>
            <a:r>
              <a:rPr lang="en-US" smtClean="0"/>
              <a:t>C + 3(-2) = -2</a:t>
            </a:r>
          </a:p>
          <a:p>
            <a:r>
              <a:rPr lang="en-US" smtClean="0"/>
              <a:t>C = +4</a:t>
            </a:r>
          </a:p>
          <a:p>
            <a:endParaRPr lang="en-US" baseline="30000" smtClean="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
        <p:nvSpPr>
          <p:cNvPr id="6" name="Content Placeholder 2"/>
          <p:cNvSpPr txBox="1">
            <a:spLocks/>
          </p:cNvSpPr>
          <p:nvPr/>
        </p:nvSpPr>
        <p:spPr bwMode="auto">
          <a:xfrm>
            <a:off x="4267200" y="1600200"/>
            <a:ext cx="3886200" cy="4525963"/>
          </a:xfrm>
          <a:prstGeom prst="rect">
            <a:avLst/>
          </a:prstGeom>
          <a:noFill/>
          <a:ln w="9525">
            <a:noFill/>
            <a:miter lim="800000"/>
            <a:headEnd/>
            <a:tailEnd/>
          </a:ln>
        </p:spPr>
        <p:txBody>
          <a:bodyPr/>
          <a:lstStyle/>
          <a:p>
            <a:pPr marL="342900" indent="-342900" eaLnBrk="0" hangingPunct="0">
              <a:spcBef>
                <a:spcPct val="20000"/>
              </a:spcBef>
              <a:buFont typeface="Arial" charset="0"/>
              <a:buNone/>
              <a:defRPr/>
            </a:pPr>
            <a:r>
              <a:rPr lang="en-US" sz="2800" b="1" dirty="0">
                <a:latin typeface="+mn-lt"/>
              </a:rPr>
              <a:t>HSO</a:t>
            </a:r>
            <a:r>
              <a:rPr lang="en-US" sz="2800" b="1" baseline="-25000" dirty="0">
                <a:latin typeface="+mn-lt"/>
              </a:rPr>
              <a:t>4</a:t>
            </a:r>
            <a:r>
              <a:rPr lang="en-US" sz="2800" b="1" baseline="30000" dirty="0">
                <a:latin typeface="+mn-lt"/>
              </a:rPr>
              <a:t>-</a:t>
            </a:r>
            <a:endParaRPr lang="en-US" sz="2800" b="1" dirty="0">
              <a:latin typeface="+mn-lt"/>
            </a:endParaRPr>
          </a:p>
          <a:p>
            <a:pPr marL="342900" indent="-342900" eaLnBrk="0" hangingPunct="0">
              <a:spcBef>
                <a:spcPct val="20000"/>
              </a:spcBef>
              <a:buFont typeface="Arial" charset="0"/>
              <a:buNone/>
              <a:defRPr/>
            </a:pPr>
            <a:r>
              <a:rPr lang="en-US" sz="2800" dirty="0">
                <a:latin typeface="+mn-lt"/>
              </a:rPr>
              <a:t>S + 1(+1) + 4(-2) = -1</a:t>
            </a:r>
          </a:p>
          <a:p>
            <a:pPr marL="342900" indent="-342900" eaLnBrk="0" hangingPunct="0">
              <a:spcBef>
                <a:spcPct val="20000"/>
              </a:spcBef>
              <a:buFont typeface="Arial" charset="0"/>
              <a:buNone/>
              <a:defRPr/>
            </a:pPr>
            <a:r>
              <a:rPr lang="en-US" sz="2800" dirty="0">
                <a:latin typeface="+mn-lt"/>
              </a:rPr>
              <a:t>S = +6</a:t>
            </a:r>
          </a:p>
          <a:p>
            <a:pPr marL="342900" indent="-342900" eaLnBrk="0" hangingPunct="0">
              <a:spcBef>
                <a:spcPct val="20000"/>
              </a:spcBef>
              <a:buFont typeface="Arial" charset="0"/>
              <a:buNone/>
              <a:defRPr/>
            </a:pPr>
            <a:endParaRPr lang="en-US" sz="2800" baseline="300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Your Turn!</a:t>
            </a:r>
          </a:p>
        </p:txBody>
      </p:sp>
      <p:sp>
        <p:nvSpPr>
          <p:cNvPr id="3" name="Content Placeholder 2"/>
          <p:cNvSpPr>
            <a:spLocks noGrp="1"/>
          </p:cNvSpPr>
          <p:nvPr>
            <p:ph idx="1"/>
          </p:nvPr>
        </p:nvSpPr>
        <p:spPr/>
        <p:txBody>
          <a:bodyPr/>
          <a:lstStyle/>
          <a:p>
            <a:pPr>
              <a:buFont typeface="Arial" charset="0"/>
              <a:buNone/>
              <a:defRPr/>
            </a:pPr>
            <a:r>
              <a:rPr lang="en-US" dirty="0" smtClean="0"/>
              <a:t>What is the oxidation number of manganese in MnO</a:t>
            </a:r>
            <a:r>
              <a:rPr lang="en-US" baseline="-25000" dirty="0" smtClean="0"/>
              <a:t>2</a:t>
            </a:r>
            <a:r>
              <a:rPr lang="en-US" dirty="0" smtClean="0"/>
              <a:t>?</a:t>
            </a:r>
          </a:p>
          <a:p>
            <a:pPr marL="514350" indent="-514350">
              <a:buFont typeface="+mj-lt"/>
              <a:buAutoNum type="alphaLcPeriod"/>
              <a:defRPr/>
            </a:pPr>
            <a:r>
              <a:rPr lang="en-US" dirty="0" smtClean="0"/>
              <a:t>0</a:t>
            </a:r>
          </a:p>
          <a:p>
            <a:pPr marL="514350" indent="-514350">
              <a:buFont typeface="+mj-lt"/>
              <a:buAutoNum type="alphaLcPeriod"/>
              <a:defRPr/>
            </a:pPr>
            <a:r>
              <a:rPr lang="en-US" dirty="0" smtClean="0"/>
              <a:t>+2</a:t>
            </a:r>
          </a:p>
          <a:p>
            <a:pPr marL="514350" indent="-514350">
              <a:buFont typeface="+mj-lt"/>
              <a:buAutoNum type="alphaLcPeriod"/>
              <a:defRPr/>
            </a:pPr>
            <a:r>
              <a:rPr lang="en-US" dirty="0" smtClean="0"/>
              <a:t>+4</a:t>
            </a:r>
          </a:p>
          <a:p>
            <a:pPr marL="514350" indent="-514350">
              <a:buFont typeface="+mj-lt"/>
              <a:buAutoNum type="alphaLcPeriod"/>
              <a:defRPr/>
            </a:pPr>
            <a:r>
              <a:rPr lang="en-US" dirty="0" smtClean="0"/>
              <a:t>-2</a:t>
            </a:r>
          </a:p>
          <a:p>
            <a:pPr marL="514350" indent="-514350">
              <a:buFont typeface="+mj-lt"/>
              <a:buAutoNum type="alphaLcPeriod"/>
              <a:defRPr/>
            </a:pPr>
            <a:r>
              <a:rPr lang="en-US" dirty="0" smtClean="0"/>
              <a:t>-4</a:t>
            </a:r>
            <a:endParaRPr lang="en-US" dirty="0"/>
          </a:p>
        </p:txBody>
      </p:sp>
      <p:sp>
        <p:nvSpPr>
          <p:cNvPr id="4" name="Footer Placeholder 3"/>
          <p:cNvSpPr>
            <a:spLocks noGrp="1"/>
          </p:cNvSpPr>
          <p:nvPr>
            <p:ph type="ftr" sz="quarter" idx="11"/>
          </p:nvPr>
        </p:nvSpPr>
        <p:spPr/>
        <p:txBody>
          <a:bodyPr/>
          <a:lstStyle/>
          <a:p>
            <a:pPr>
              <a:defRPr/>
            </a:pPr>
            <a:r>
              <a:rPr lang="en-US" smtClean="0"/>
              <a:t>Copyright 2012 John Wiley &amp; Sons, Inc</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3">
                                            <p:txEl>
                                              <p:pRg st="3" end="3"/>
                                            </p:txEl>
                                          </p:spTgt>
                                        </p:tgtEl>
                                        <p:attrNameLst>
                                          <p:attrName>style.color</p:attrName>
                                        </p:attrNameLst>
                                      </p:cBhvr>
                                      <p:to>
                                        <a:schemeClr val="accent1"/>
                                      </p:to>
                                    </p:animClr>
                                  </p:childTnLst>
                                </p:cTn>
                              </p:par>
                              <p:par>
                                <p:cTn id="7" presetID="5" presetClass="emph" presetSubtype="1" nodeType="withEffect">
                                  <p:stCondLst>
                                    <p:cond delay="0"/>
                                  </p:stCondLst>
                                  <p:childTnLst>
                                    <p:set>
                                      <p:cBhvr override="childStyle">
                                        <p:cTn id="8" dur="indefinite"/>
                                        <p:tgtEl>
                                          <p:spTgt spid="3">
                                            <p:txEl>
                                              <p:pRg st="3" end="3"/>
                                            </p:txEl>
                                          </p:spTgt>
                                        </p:tgtEl>
                                        <p:attrNameLst>
                                          <p:attrName>style.fontStyle</p:attrName>
                                        </p:attrNameLst>
                                      </p:cBhvr>
                                      <p:to>
                                        <p:strVal val="normal"/>
                                      </p:to>
                                    </p:set>
                                    <p:set>
                                      <p:cBhvr override="childStyle">
                                        <p:cTn id="9" dur="indefinite"/>
                                        <p:tgtEl>
                                          <p:spTgt spid="3">
                                            <p:txEl>
                                              <p:pRg st="3" end="3"/>
                                            </p:txEl>
                                          </p:spTgt>
                                        </p:tgtEl>
                                        <p:attrNameLst>
                                          <p:attrName>style.fontWeight</p:attrName>
                                        </p:attrNameLst>
                                      </p:cBhvr>
                                      <p:to>
                                        <p:strVal val="bold"/>
                                      </p:to>
                                    </p:set>
                                    <p:set>
                                      <p:cBhvr override="childStyle">
                                        <p:cTn id="10" dur="indefinite"/>
                                        <p:tgtEl>
                                          <p:spTgt spid="3">
                                            <p:txEl>
                                              <p:pRg st="3" end="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3241</Words>
  <Application>Microsoft Office PowerPoint</Application>
  <PresentationFormat>On-screen Show (4:3)</PresentationFormat>
  <Paragraphs>499</Paragraphs>
  <Slides>52</Slides>
  <Notes>6</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Chapter 17</vt:lpstr>
      <vt:lpstr>Chapter Outline</vt:lpstr>
      <vt:lpstr>Oxidation Number</vt:lpstr>
      <vt:lpstr>Molecular Substances</vt:lpstr>
      <vt:lpstr>Rules for Assigning Oxidation Numbers</vt:lpstr>
      <vt:lpstr>Finding the Oxidation Number</vt:lpstr>
      <vt:lpstr>Nitrogen Oxides</vt:lpstr>
      <vt:lpstr>Oxidation Number of Ions</vt:lpstr>
      <vt:lpstr>Your Turn!</vt:lpstr>
      <vt:lpstr>Your Turn!</vt:lpstr>
      <vt:lpstr>Your Turn!</vt:lpstr>
      <vt:lpstr>Oxidation-Reduction (Redox)</vt:lpstr>
      <vt:lpstr>Redox</vt:lpstr>
      <vt:lpstr>Zinc and Hydrochloric Acid</vt:lpstr>
      <vt:lpstr>Your Turn!</vt:lpstr>
      <vt:lpstr>Your Turn!</vt:lpstr>
      <vt:lpstr>Balancing Redox Equations</vt:lpstr>
      <vt:lpstr>Balancing Redox Equations</vt:lpstr>
      <vt:lpstr>Balancing Redox Equations</vt:lpstr>
      <vt:lpstr>Example 1</vt:lpstr>
      <vt:lpstr>Example 1 (continued)</vt:lpstr>
      <vt:lpstr>Example 2</vt:lpstr>
      <vt:lpstr>Example 2 (continued)</vt:lpstr>
      <vt:lpstr>Your Turn!</vt:lpstr>
      <vt:lpstr>Your Turn!</vt:lpstr>
      <vt:lpstr>Your Turn!</vt:lpstr>
      <vt:lpstr>Balancing Ionic Redox Equations</vt:lpstr>
      <vt:lpstr>Ionic Redox Equations (continued)</vt:lpstr>
      <vt:lpstr>Ionic Redox Equations (continued)</vt:lpstr>
      <vt:lpstr>Example 1 (in acid)</vt:lpstr>
      <vt:lpstr>Example 1 (in acid)</vt:lpstr>
      <vt:lpstr>Example 1 (in acid)</vt:lpstr>
      <vt:lpstr>Example 1 (in acid)</vt:lpstr>
      <vt:lpstr>Your Turn!</vt:lpstr>
      <vt:lpstr>Your Turn!</vt:lpstr>
      <vt:lpstr>Example 2 (in base)</vt:lpstr>
      <vt:lpstr>Example 2 (in base)</vt:lpstr>
      <vt:lpstr>Example 2 (in base)</vt:lpstr>
      <vt:lpstr>Example 2 (in base)</vt:lpstr>
      <vt:lpstr>Relative Reactivity of Metals</vt:lpstr>
      <vt:lpstr>Activity Series of Metals</vt:lpstr>
      <vt:lpstr>Using the Activity Series</vt:lpstr>
      <vt:lpstr>Your Turn!</vt:lpstr>
      <vt:lpstr>Your Turn!</vt:lpstr>
      <vt:lpstr>Your Turn!</vt:lpstr>
      <vt:lpstr>Electrolytic Cells</vt:lpstr>
      <vt:lpstr>Electrolytic Cells - Cathode</vt:lpstr>
      <vt:lpstr>Electrolytic Cells - Anode</vt:lpstr>
      <vt:lpstr>Your Turn!</vt:lpstr>
      <vt:lpstr>Voltaic Cells</vt:lpstr>
      <vt:lpstr>Voltaic Cells</vt:lpstr>
      <vt:lpstr>Your Turn!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17</dc:title>
  <dc:subject>Oxidation-Reduction</dc:subject>
  <dc:creator>Karen Sanchez</dc:creator>
  <cp:lastModifiedBy>Shuckaduck</cp:lastModifiedBy>
  <cp:revision>92</cp:revision>
  <dcterms:created xsi:type="dcterms:W3CDTF">2009-04-24T10:50:53Z</dcterms:created>
  <dcterms:modified xsi:type="dcterms:W3CDTF">2012-11-19T08:39:46Z</dcterms:modified>
</cp:coreProperties>
</file>