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sldIdLst>
    <p:sldId id="256" r:id="rId2"/>
    <p:sldId id="313" r:id="rId3"/>
    <p:sldId id="315" r:id="rId4"/>
    <p:sldId id="329" r:id="rId5"/>
    <p:sldId id="330" r:id="rId6"/>
    <p:sldId id="316" r:id="rId7"/>
    <p:sldId id="331" r:id="rId8"/>
    <p:sldId id="317" r:id="rId9"/>
    <p:sldId id="335" r:id="rId10"/>
    <p:sldId id="318" r:id="rId11"/>
    <p:sldId id="319" r:id="rId12"/>
    <p:sldId id="334" r:id="rId13"/>
    <p:sldId id="333" r:id="rId14"/>
    <p:sldId id="332" r:id="rId15"/>
    <p:sldId id="340" r:id="rId16"/>
    <p:sldId id="341" r:id="rId17"/>
    <p:sldId id="336" r:id="rId18"/>
    <p:sldId id="337" r:id="rId19"/>
    <p:sldId id="338" r:id="rId20"/>
    <p:sldId id="339" r:id="rId21"/>
    <p:sldId id="320" r:id="rId22"/>
    <p:sldId id="342" r:id="rId23"/>
    <p:sldId id="343" r:id="rId24"/>
    <p:sldId id="344" r:id="rId25"/>
    <p:sldId id="345" r:id="rId26"/>
    <p:sldId id="346" r:id="rId27"/>
    <p:sldId id="321" r:id="rId28"/>
    <p:sldId id="351" r:id="rId29"/>
    <p:sldId id="347" r:id="rId30"/>
    <p:sldId id="348" r:id="rId31"/>
    <p:sldId id="322" r:id="rId32"/>
    <p:sldId id="349" r:id="rId33"/>
    <p:sldId id="350" r:id="rId34"/>
    <p:sldId id="323" r:id="rId35"/>
    <p:sldId id="352" r:id="rId36"/>
    <p:sldId id="353" r:id="rId37"/>
    <p:sldId id="356" r:id="rId38"/>
    <p:sldId id="324" r:id="rId39"/>
    <p:sldId id="357" r:id="rId40"/>
    <p:sldId id="358" r:id="rId41"/>
    <p:sldId id="359" r:id="rId42"/>
    <p:sldId id="325" r:id="rId43"/>
    <p:sldId id="355" r:id="rId44"/>
    <p:sldId id="361" r:id="rId45"/>
    <p:sldId id="363" r:id="rId46"/>
    <p:sldId id="369" r:id="rId47"/>
    <p:sldId id="326" r:id="rId48"/>
    <p:sldId id="364" r:id="rId49"/>
    <p:sldId id="366" r:id="rId50"/>
    <p:sldId id="365" r:id="rId51"/>
    <p:sldId id="368" r:id="rId52"/>
    <p:sldId id="327" r:id="rId53"/>
    <p:sldId id="367" r:id="rId54"/>
    <p:sldId id="328" r:id="rId55"/>
    <p:sldId id="370" r:id="rId56"/>
    <p:sldId id="371"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724F"/>
    <a:srgbClr val="0000FF"/>
    <a:srgbClr val="236F37"/>
    <a:srgbClr val="1D754D"/>
    <a:srgbClr val="12DE6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833" autoAdjust="0"/>
  </p:normalViewPr>
  <p:slideViewPr>
    <p:cSldViewPr>
      <p:cViewPr varScale="1">
        <p:scale>
          <a:sx n="42" d="100"/>
          <a:sy n="42" d="100"/>
        </p:scale>
        <p:origin x="-112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D63D652-D8DC-42D9-9B7D-301F9C193976}" type="datetimeFigureOut">
              <a:rPr lang="en-US"/>
              <a:pPr>
                <a:defRPr/>
              </a:pPr>
              <a:t>11/19/2012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C4D5DF7-645E-4B89-BE28-BE720380545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4D5DF7-645E-4B89-BE28-BE720380545D}"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77B537-B452-4C91-8199-51DEA7D3F0DD}" type="slidenum">
              <a:rPr lang="en-US"/>
              <a:pPr>
                <a:defRPr/>
              </a:pPr>
              <a:t>13</a:t>
            </a:fld>
            <a:endParaRPr lang="en-US"/>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You can predict the result of changing a condition of a system at equilibrium by categorizing the change as one of the four stressors.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solidFill>
                  <a:srgbClr val="28724F"/>
                </a:solidFill>
              </a:rPr>
              <a:t>Figure 16.3  </a:t>
            </a:r>
            <a:r>
              <a:rPr lang="en-US" smtClean="0"/>
              <a:t>Energy diagram for an exothermic reaction</a:t>
            </a:r>
          </a:p>
          <a:p>
            <a:r>
              <a:rPr lang="en-US" smtClean="0"/>
              <a:t>Energy is put into the reaction (activation energy) to initiate the process.  In the reaction shown, all of the activation energy and the net energy are released as the reaction proceeds to products.  Note that the presence of a catalyst lowers the activation energy but does not change the energies of the reactants or the products.</a:t>
            </a:r>
          </a:p>
        </p:txBody>
      </p:sp>
      <p:sp>
        <p:nvSpPr>
          <p:cNvPr id="4" name="Slide Number Placeholder 3"/>
          <p:cNvSpPr>
            <a:spLocks noGrp="1"/>
          </p:cNvSpPr>
          <p:nvPr>
            <p:ph type="sldNum" sz="quarter" idx="5"/>
          </p:nvPr>
        </p:nvSpPr>
        <p:spPr/>
        <p:txBody>
          <a:bodyPr/>
          <a:lstStyle/>
          <a:p>
            <a:pPr>
              <a:defRPr/>
            </a:pPr>
            <a:fld id="{F64E1E72-425B-4E81-8E50-1A3BFA12F5A7}" type="slidenum">
              <a:rPr lang="en-US" smtClean="0"/>
              <a:pPr>
                <a:defRPr/>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96BE97E2-5F16-41E5-B9C9-65CE4EB3B847}" type="slidenum">
              <a:rPr lang="en-US" smtClean="0"/>
              <a:pPr>
                <a:defRPr/>
              </a:pPr>
              <a:t>44</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5BC37821-1288-4E57-8564-E5669F8C08F1}" type="slidenum">
              <a:rPr lang="en-US" smtClean="0"/>
              <a:pPr>
                <a:defRPr/>
              </a:pPr>
              <a:t>45</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E822DD4-F68B-4429-B8E1-82C78FBAFA67}" type="slidenum">
              <a:rPr lang="en-US" smtClean="0"/>
              <a:pPr>
                <a:defRPr/>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06BCF25E-BC4C-4BD9-BCEB-125F3418FED5}" type="datetime1">
              <a:rPr lang="en-US" smtClean="0"/>
              <a:pPr>
                <a:defRPr/>
              </a:pPr>
              <a:t>11/19/2012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16-</a:t>
            </a:r>
            <a:fld id="{ECB8C980-C1CF-4D2F-94B9-5E2162AECF4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7696BA-2442-4F2D-826B-058BC10EB07C}" type="datetime1">
              <a:rPr lang="en-US" smtClean="0"/>
              <a:pPr>
                <a:defRPr/>
              </a:pPr>
              <a:t>11/19/2012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E711F79C-4074-41BE-AB98-0226B26801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0931E9-CCA2-4F75-B3FA-68738BB020C4}" type="datetime1">
              <a:rPr lang="en-US" smtClean="0"/>
              <a:pPr>
                <a:defRPr/>
              </a:pPr>
              <a:t>11/19/2012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C823B3FF-FE20-4902-AC60-3D4DBC39446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5953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19600" y="12954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19600" y="39243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p:txBody>
          <a:bodyPr/>
          <a:lstStyle>
            <a:lvl1pPr>
              <a:defRPr/>
            </a:lvl1pPr>
          </a:lstStyle>
          <a:p>
            <a:pPr>
              <a:defRPr/>
            </a:pPr>
            <a:r>
              <a:rPr lang="en-US" smtClean="0"/>
              <a:t>Copyright 2012 John Wiley &amp; Sons, Inc</a:t>
            </a:r>
            <a:endParaRPr lang="en-US"/>
          </a:p>
        </p:txBody>
      </p:sp>
      <p:sp>
        <p:nvSpPr>
          <p:cNvPr id="7" name="Rectangle 5"/>
          <p:cNvSpPr>
            <a:spLocks noGrp="1" noChangeArrowheads="1"/>
          </p:cNvSpPr>
          <p:nvPr>
            <p:ph type="sldNum" sz="quarter" idx="11"/>
          </p:nvPr>
        </p:nvSpPr>
        <p:spPr/>
        <p:txBody>
          <a:bodyPr/>
          <a:lstStyle>
            <a:lvl1pPr>
              <a:defRPr/>
            </a:lvl1pPr>
          </a:lstStyle>
          <a:p>
            <a:pPr>
              <a:defRPr/>
            </a:pPr>
            <a:fld id="{110EBB9C-71D0-490E-82EE-CF615DAD0A6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74638"/>
            <a:ext cx="8229600" cy="1143000"/>
          </a:xfrm>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2703155-8990-4226-9FB5-37A8BA20AFF5}" type="datetime1">
              <a:rPr lang="en-US" smtClean="0"/>
              <a:pPr>
                <a:defRPr/>
              </a:pPr>
              <a:t>11/19/2012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16-</a:t>
            </a:r>
            <a:fld id="{C6E555C5-19D8-4B1B-954A-C94F2A80636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13849E-8995-40F4-BD66-611776DE8946}" type="datetime1">
              <a:rPr lang="en-US" smtClean="0"/>
              <a:pPr>
                <a:defRPr/>
              </a:pPr>
              <a:t>11/19/2012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643999DC-8841-457D-8E19-E0A512B0505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2E6E5237-4DE9-47AF-B2F4-101E5F3C3774}" type="datetime1">
              <a:rPr lang="en-US" smtClean="0"/>
              <a:pPr>
                <a:defRPr/>
              </a:pPr>
              <a:t>11/19/2012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8A14647F-4D5E-4072-957E-437FC9D29C2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D3420B4F-A16C-42DF-94EB-D66C90DC61E4}" type="datetime1">
              <a:rPr lang="en-US" smtClean="0"/>
              <a:pPr>
                <a:defRPr/>
              </a:pPr>
              <a:t>11/19/2012</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9" name="Slide Number Placeholder 8"/>
          <p:cNvSpPr>
            <a:spLocks noGrp="1"/>
          </p:cNvSpPr>
          <p:nvPr>
            <p:ph type="sldNum" sz="quarter" idx="12"/>
          </p:nvPr>
        </p:nvSpPr>
        <p:spPr/>
        <p:txBody>
          <a:bodyPr/>
          <a:lstStyle>
            <a:lvl1pPr>
              <a:defRPr/>
            </a:lvl1pPr>
          </a:lstStyle>
          <a:p>
            <a:pPr>
              <a:defRPr/>
            </a:pPr>
            <a:fld id="{712BF6C6-54DE-41E3-AEDB-5A5ADAD7252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C71A4680-DB27-4FE3-88A2-F77404602472}" type="datetime1">
              <a:rPr lang="en-US" smtClean="0"/>
              <a:pPr>
                <a:defRPr/>
              </a:pPr>
              <a:t>11/19/2012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lvl1pPr>
              <a:defRPr/>
            </a:lvl1pPr>
          </a:lstStyle>
          <a:p>
            <a:pPr>
              <a:defRPr/>
            </a:pPr>
            <a:fld id="{23156FFF-83E6-4D51-B8E2-49A9AB12D4D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AE23DC1-4745-4CC8-A184-946ED9D120B1}" type="datetime1">
              <a:rPr lang="en-US" smtClean="0"/>
              <a:pPr>
                <a:defRPr/>
              </a:pPr>
              <a:t>11/19/2012</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4" name="Slide Number Placeholder 3"/>
          <p:cNvSpPr>
            <a:spLocks noGrp="1"/>
          </p:cNvSpPr>
          <p:nvPr>
            <p:ph type="sldNum" sz="quarter" idx="12"/>
          </p:nvPr>
        </p:nvSpPr>
        <p:spPr/>
        <p:txBody>
          <a:bodyPr/>
          <a:lstStyle>
            <a:lvl1pPr>
              <a:defRPr/>
            </a:lvl1pPr>
          </a:lstStyle>
          <a:p>
            <a:pPr>
              <a:defRPr/>
            </a:pPr>
            <a:fld id="{FC937692-EE5D-4836-AD17-567232FDFD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11225FE-6531-4407-8828-D4B2AEFAB052}" type="datetime1">
              <a:rPr lang="en-US" smtClean="0"/>
              <a:pPr>
                <a:defRPr/>
              </a:pPr>
              <a:t>11/19/2012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4D93C494-6C5C-479D-BA69-20ECEF68E03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75DD04A-7DB7-4137-8599-0566A907C078}" type="datetime1">
              <a:rPr lang="en-US" smtClean="0"/>
              <a:pPr>
                <a:defRPr/>
              </a:pPr>
              <a:t>11/19/2012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6492D70C-33CE-4429-9E61-E443BC7732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71" name="Title Placeholder 1"/>
          <p:cNvSpPr>
            <a:spLocks noGrp="1"/>
          </p:cNvSpPr>
          <p:nvPr>
            <p:ph type="title"/>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CA403E0-2534-449A-91CC-8B86598D008D}" type="datetime1">
              <a:rPr lang="en-US" smtClean="0"/>
              <a:pPr>
                <a:defRPr/>
              </a:pPr>
              <a:t>11/19/2012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r>
              <a:rPr lang="en-US"/>
              <a:t>16-</a:t>
            </a:r>
            <a:fld id="{2C514076-D378-4BBD-B7A8-5B703D936D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sz="3600" b="1" kern="1200">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Font typeface="Arial" pitchFamily="34" charset="0"/>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47.xml"/><Relationship Id="rId3" Type="http://schemas.openxmlformats.org/officeDocument/2006/relationships/slide" Target="slide6.xml"/><Relationship Id="rId7" Type="http://schemas.openxmlformats.org/officeDocument/2006/relationships/slide" Target="slide21.xml"/><Relationship Id="rId12" Type="http://schemas.openxmlformats.org/officeDocument/2006/relationships/slide" Target="slide4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8.xml"/><Relationship Id="rId5" Type="http://schemas.openxmlformats.org/officeDocument/2006/relationships/slide" Target="slide10.xml"/><Relationship Id="rId15" Type="http://schemas.openxmlformats.org/officeDocument/2006/relationships/slide" Target="slide54.xml"/><Relationship Id="rId10" Type="http://schemas.openxmlformats.org/officeDocument/2006/relationships/slide" Target="slide34.xml"/><Relationship Id="rId4" Type="http://schemas.openxmlformats.org/officeDocument/2006/relationships/slide" Target="slide8.xml"/><Relationship Id="rId9" Type="http://schemas.openxmlformats.org/officeDocument/2006/relationships/slide" Target="slide31.xml"/><Relationship Id="rId14" Type="http://schemas.openxmlformats.org/officeDocument/2006/relationships/slide" Target="slide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41425"/>
          </a:xfrm>
        </p:spPr>
        <p:txBody>
          <a:bodyPr rtlCol="0">
            <a:normAutofit/>
          </a:bodyPr>
          <a:lstStyle/>
          <a:p>
            <a:pPr eaLnBrk="1" fontAlgn="auto" hangingPunct="1">
              <a:spcAft>
                <a:spcPts val="0"/>
              </a:spcAft>
              <a:defRPr/>
            </a:pPr>
            <a:r>
              <a:rPr lang="en-US" sz="6000" dirty="0" smtClean="0">
                <a:solidFill>
                  <a:schemeClr val="tx2">
                    <a:lumMod val="75000"/>
                  </a:schemeClr>
                </a:solidFill>
                <a:latin typeface="Britannic Bold" pitchFamily="34" charset="0"/>
              </a:rPr>
              <a:t>Chapter 16</a:t>
            </a:r>
            <a:endParaRPr lang="en-US" sz="6000" dirty="0">
              <a:solidFill>
                <a:schemeClr val="tx2">
                  <a:lumMod val="75000"/>
                </a:schemeClr>
              </a:solidFill>
              <a:latin typeface="Britannic Bold" pitchFamily="34" charset="0"/>
            </a:endParaRPr>
          </a:p>
        </p:txBody>
      </p:sp>
      <p:sp>
        <p:nvSpPr>
          <p:cNvPr id="3" name="Subtitle 2"/>
          <p:cNvSpPr>
            <a:spLocks noGrp="1"/>
          </p:cNvSpPr>
          <p:nvPr>
            <p:ph type="subTitle" idx="1"/>
          </p:nvPr>
        </p:nvSpPr>
        <p:spPr>
          <a:xfrm>
            <a:off x="1524000" y="5638800"/>
            <a:ext cx="6400800" cy="1219200"/>
          </a:xfrm>
        </p:spPr>
        <p:txBody>
          <a:bodyPr rtlCol="0">
            <a:normAutofit/>
          </a:bodyPr>
          <a:lstStyle/>
          <a:p>
            <a:pPr eaLnBrk="1" fontAlgn="auto" hangingPunct="1">
              <a:spcAft>
                <a:spcPts val="0"/>
              </a:spcAft>
              <a:defRPr/>
            </a:pPr>
            <a:r>
              <a:rPr lang="en-US" sz="2000" dirty="0" smtClean="0">
                <a:solidFill>
                  <a:schemeClr val="tx2">
                    <a:lumMod val="75000"/>
                  </a:schemeClr>
                </a:solidFill>
              </a:rPr>
              <a:t>Introduction to General, Organic, and Biochemistry 10e</a:t>
            </a:r>
          </a:p>
          <a:p>
            <a:pPr eaLnBrk="1" fontAlgn="auto" hangingPunct="1">
              <a:spcAft>
                <a:spcPts val="0"/>
              </a:spcAft>
              <a:defRPr/>
            </a:pPr>
            <a:r>
              <a:rPr lang="en-US" sz="2000" dirty="0" smtClean="0">
                <a:solidFill>
                  <a:schemeClr val="tx2">
                    <a:lumMod val="75000"/>
                  </a:schemeClr>
                </a:solidFill>
              </a:rPr>
              <a:t>John Wiley &amp; Sons, Inc</a:t>
            </a:r>
          </a:p>
          <a:p>
            <a:pPr eaLnBrk="1" fontAlgn="auto" hangingPunct="1">
              <a:spcAft>
                <a:spcPts val="0"/>
              </a:spcAft>
              <a:defRPr/>
            </a:pPr>
            <a:r>
              <a:rPr lang="en-US" sz="2000" dirty="0" smtClean="0">
                <a:solidFill>
                  <a:schemeClr val="tx2">
                    <a:lumMod val="75000"/>
                  </a:schemeClr>
                </a:solidFill>
              </a:rPr>
              <a:t>Morris Hein, Scott Pattison, and Susan Arena</a:t>
            </a:r>
          </a:p>
        </p:txBody>
      </p:sp>
      <p:sp>
        <p:nvSpPr>
          <p:cNvPr id="6" name="TextBox 5"/>
          <p:cNvSpPr txBox="1"/>
          <p:nvPr/>
        </p:nvSpPr>
        <p:spPr>
          <a:xfrm>
            <a:off x="609600" y="1600200"/>
            <a:ext cx="8001000" cy="769938"/>
          </a:xfrm>
          <a:prstGeom prst="rect">
            <a:avLst/>
          </a:prstGeom>
          <a:noFill/>
        </p:spPr>
        <p:txBody>
          <a:bodyPr>
            <a:spAutoFit/>
          </a:bodyPr>
          <a:lstStyle/>
          <a:p>
            <a:pPr algn="ctr" fontAlgn="auto">
              <a:spcBef>
                <a:spcPts val="0"/>
              </a:spcBef>
              <a:spcAft>
                <a:spcPts val="0"/>
              </a:spcAft>
              <a:defRPr/>
            </a:pPr>
            <a:r>
              <a:rPr lang="en-US" sz="4400" b="1" dirty="0">
                <a:solidFill>
                  <a:schemeClr val="tx2">
                    <a:lumMod val="75000"/>
                  </a:schemeClr>
                </a:solidFill>
                <a:latin typeface="+mj-lt"/>
              </a:rPr>
              <a:t>Chemical Equilibrium</a:t>
            </a:r>
          </a:p>
        </p:txBody>
      </p:sp>
      <p:sp>
        <p:nvSpPr>
          <p:cNvPr id="7" name="Rectangle 6"/>
          <p:cNvSpPr/>
          <p:nvPr/>
        </p:nvSpPr>
        <p:spPr>
          <a:xfrm flipH="1">
            <a:off x="152400" y="2590801"/>
            <a:ext cx="1981200" cy="2585323"/>
          </a:xfrm>
          <a:prstGeom prst="rect">
            <a:avLst/>
          </a:prstGeom>
        </p:spPr>
        <p:txBody>
          <a:bodyPr wrap="square">
            <a:spAutoFit/>
          </a:bodyPr>
          <a:lstStyle/>
          <a:p>
            <a:r>
              <a:rPr lang="en-US" b="1" dirty="0" smtClean="0">
                <a:solidFill>
                  <a:schemeClr val="accent2"/>
                </a:solidFill>
              </a:rPr>
              <a:t>Keeping fish in an aquarium requires maintaining an equilibrium among the living organisms and the water.</a:t>
            </a:r>
            <a:endParaRPr lang="en-US" dirty="0"/>
          </a:p>
        </p:txBody>
      </p:sp>
      <p:pic>
        <p:nvPicPr>
          <p:cNvPr id="20487" name="Picture 7"/>
          <p:cNvPicPr>
            <a:picLocks noChangeAspect="1" noChangeArrowheads="1"/>
          </p:cNvPicPr>
          <p:nvPr/>
        </p:nvPicPr>
        <p:blipFill>
          <a:blip r:embed="rId3" cstate="print"/>
          <a:srcRect/>
          <a:stretch>
            <a:fillRect/>
          </a:stretch>
        </p:blipFill>
        <p:spPr bwMode="auto">
          <a:xfrm>
            <a:off x="2326956" y="2347913"/>
            <a:ext cx="5750244" cy="3290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Le Châtelier’s Principle</a:t>
            </a:r>
          </a:p>
        </p:txBody>
      </p:sp>
      <p:sp>
        <p:nvSpPr>
          <p:cNvPr id="3" name="Content Placeholder 2"/>
          <p:cNvSpPr>
            <a:spLocks noGrp="1"/>
          </p:cNvSpPr>
          <p:nvPr>
            <p:ph idx="1"/>
          </p:nvPr>
        </p:nvSpPr>
        <p:spPr/>
        <p:txBody>
          <a:bodyPr/>
          <a:lstStyle/>
          <a:p>
            <a:r>
              <a:rPr lang="en-US" smtClean="0"/>
              <a:t>If a stress is applied to a system in equilibrium, the system will respond in such a way as to relieve that stress and restore equilibrium under a new set of conditions.</a:t>
            </a:r>
          </a:p>
          <a:p>
            <a:r>
              <a:rPr lang="en-US" smtClean="0"/>
              <a:t>What kinds of things stress chemical equilibria?</a:t>
            </a:r>
          </a:p>
          <a:p>
            <a:r>
              <a:rPr lang="en-US" smtClean="0"/>
              <a:t>	Changes in concentration, temperature and volumes of gases.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Effect of Concentration</a:t>
            </a:r>
          </a:p>
        </p:txBody>
      </p:sp>
      <p:sp>
        <p:nvSpPr>
          <p:cNvPr id="3" name="Content Placeholder 2"/>
          <p:cNvSpPr>
            <a:spLocks noGrp="1"/>
          </p:cNvSpPr>
          <p:nvPr>
            <p:ph idx="1"/>
          </p:nvPr>
        </p:nvSpPr>
        <p:spPr/>
        <p:txBody>
          <a:bodyPr/>
          <a:lstStyle/>
          <a:p>
            <a:pPr>
              <a:buFontTx/>
              <a:buNone/>
            </a:pPr>
            <a:r>
              <a:rPr lang="en-US" smtClean="0"/>
              <a:t>Consider the reaction: </a:t>
            </a:r>
            <a:r>
              <a:rPr lang="en-US" b="1" smtClean="0">
                <a:solidFill>
                  <a:schemeClr val="tx2"/>
                </a:solidFill>
              </a:rPr>
              <a:t>3H</a:t>
            </a:r>
            <a:r>
              <a:rPr lang="en-US" b="1" baseline="-25000" smtClean="0">
                <a:solidFill>
                  <a:schemeClr val="tx2"/>
                </a:solidFill>
              </a:rPr>
              <a:t>2(g)</a:t>
            </a:r>
            <a:r>
              <a:rPr lang="en-US" b="1" smtClean="0">
                <a:solidFill>
                  <a:schemeClr val="tx2"/>
                </a:solidFill>
              </a:rPr>
              <a:t> + N</a:t>
            </a:r>
            <a:r>
              <a:rPr lang="en-US" b="1" baseline="-25000" smtClean="0">
                <a:solidFill>
                  <a:schemeClr val="tx2"/>
                </a:solidFill>
              </a:rPr>
              <a:t>2(g)</a:t>
            </a:r>
            <a:r>
              <a:rPr lang="en-US" b="1" smtClean="0">
                <a:solidFill>
                  <a:schemeClr val="tx2"/>
                </a:solidFill>
              </a:rPr>
              <a:t> </a:t>
            </a:r>
            <a:r>
              <a:rPr lang="en-US" b="1" smtClean="0">
                <a:solidFill>
                  <a:schemeClr val="tx2"/>
                </a:solidFill>
                <a:sym typeface="Wingdings" pitchFamily="2" charset="2"/>
              </a:rPr>
              <a:t>     2NH</a:t>
            </a:r>
            <a:r>
              <a:rPr lang="en-US" b="1" baseline="-25000" smtClean="0">
                <a:solidFill>
                  <a:schemeClr val="tx2"/>
                </a:solidFill>
                <a:sym typeface="Wingdings" pitchFamily="2" charset="2"/>
              </a:rPr>
              <a:t>3(g)</a:t>
            </a:r>
            <a:r>
              <a:rPr lang="en-US" b="1" smtClean="0">
                <a:solidFill>
                  <a:schemeClr val="tx2"/>
                </a:solidFill>
                <a:sym typeface="Wingdings" pitchFamily="2" charset="2"/>
              </a:rPr>
              <a:t> </a:t>
            </a:r>
            <a:endParaRPr lang="en-US" b="1" smtClean="0">
              <a:solidFill>
                <a:schemeClr val="tx2"/>
              </a:solidFill>
            </a:endParaRPr>
          </a:p>
          <a:p>
            <a:r>
              <a:rPr lang="en-US" smtClean="0"/>
              <a:t>At equilibrium, Rate</a:t>
            </a:r>
            <a:r>
              <a:rPr lang="en-US" baseline="-25000" smtClean="0"/>
              <a:t>f</a:t>
            </a:r>
            <a:r>
              <a:rPr lang="en-US" smtClean="0"/>
              <a:t> = Rate</a:t>
            </a:r>
            <a:r>
              <a:rPr lang="en-US" baseline="-25000" smtClean="0"/>
              <a:t>r</a:t>
            </a:r>
            <a:r>
              <a:rPr lang="en-US" smtClean="0"/>
              <a:t>.</a:t>
            </a:r>
          </a:p>
          <a:p>
            <a:r>
              <a:rPr lang="en-US" smtClean="0"/>
              <a:t>We add H</a:t>
            </a:r>
            <a:r>
              <a:rPr lang="en-US" baseline="-25000" smtClean="0"/>
              <a:t>2</a:t>
            </a:r>
            <a:r>
              <a:rPr lang="en-US" smtClean="0"/>
              <a:t> to the equilibrium system which increases Rate</a:t>
            </a:r>
            <a:r>
              <a:rPr lang="en-US" baseline="-25000" smtClean="0"/>
              <a:t>f</a:t>
            </a:r>
            <a:r>
              <a:rPr lang="en-US" smtClean="0"/>
              <a:t> and more NH</a:t>
            </a:r>
            <a:r>
              <a:rPr lang="en-US" baseline="-25000" smtClean="0"/>
              <a:t>3</a:t>
            </a:r>
            <a:r>
              <a:rPr lang="en-US" smtClean="0"/>
              <a:t> is made and a stoichiometric amount of N</a:t>
            </a:r>
            <a:r>
              <a:rPr lang="en-US" baseline="-25000" smtClean="0"/>
              <a:t>2</a:t>
            </a:r>
            <a:r>
              <a:rPr lang="en-US" smtClean="0"/>
              <a:t> and H</a:t>
            </a:r>
            <a:r>
              <a:rPr lang="en-US" baseline="-25000" smtClean="0"/>
              <a:t>2</a:t>
            </a:r>
            <a:r>
              <a:rPr lang="en-US" smtClean="0"/>
              <a:t> is used up.</a:t>
            </a:r>
          </a:p>
          <a:p>
            <a:r>
              <a:rPr lang="en-US" smtClean="0"/>
              <a:t>As [NH</a:t>
            </a:r>
            <a:r>
              <a:rPr lang="en-US" baseline="-25000" smtClean="0"/>
              <a:t>3</a:t>
            </a:r>
            <a:r>
              <a:rPr lang="en-US" smtClean="0"/>
              <a:t>] increases, Rate</a:t>
            </a:r>
            <a:r>
              <a:rPr lang="en-US" baseline="-25000" smtClean="0"/>
              <a:t>r</a:t>
            </a:r>
            <a:r>
              <a:rPr lang="en-US" smtClean="0"/>
              <a:t> increases and the Rate</a:t>
            </a:r>
            <a:r>
              <a:rPr lang="en-US" baseline="-25000" smtClean="0"/>
              <a:t>f</a:t>
            </a:r>
            <a:r>
              <a:rPr lang="en-US" smtClean="0"/>
              <a:t> slows down as reactants are used up.</a:t>
            </a:r>
          </a:p>
          <a:p>
            <a:r>
              <a:rPr lang="en-US" smtClean="0"/>
              <a:t>Eventually the system returns to equilibrium.</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30726" name="Group 10"/>
          <p:cNvGrpSpPr>
            <a:grpSpLocks/>
          </p:cNvGrpSpPr>
          <p:nvPr/>
        </p:nvGrpSpPr>
        <p:grpSpPr bwMode="auto">
          <a:xfrm>
            <a:off x="5638800" y="1604963"/>
            <a:ext cx="533400" cy="604837"/>
            <a:chOff x="4411663" y="2366963"/>
            <a:chExt cx="533400" cy="604837"/>
          </a:xfrm>
        </p:grpSpPr>
        <p:sp>
          <p:nvSpPr>
            <p:cNvPr id="30727"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sp>
          <p:nvSpPr>
            <p:cNvPr id="30728"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Adding Reactant to the </a:t>
            </a:r>
            <a:br>
              <a:rPr lang="en-US" dirty="0" smtClean="0"/>
            </a:br>
            <a:r>
              <a:rPr lang="en-US" dirty="0" smtClean="0"/>
              <a:t>System at Equilibrium</a:t>
            </a:r>
            <a:endParaRPr lang="en-US" dirty="0"/>
          </a:p>
        </p:txBody>
      </p:sp>
      <p:sp>
        <p:nvSpPr>
          <p:cNvPr id="31747" name="Content Placeholder 2"/>
          <p:cNvSpPr>
            <a:spLocks noGrp="1"/>
          </p:cNvSpPr>
          <p:nvPr>
            <p:ph idx="1"/>
          </p:nvPr>
        </p:nvSpPr>
        <p:spPr/>
        <p:txBody>
          <a:bodyPr/>
          <a:lstStyle/>
          <a:p>
            <a:pPr algn="ctr"/>
            <a:r>
              <a:rPr lang="en-US" b="1" smtClean="0">
                <a:solidFill>
                  <a:schemeClr val="tx2"/>
                </a:solidFill>
              </a:rPr>
              <a:t>3H</a:t>
            </a:r>
            <a:r>
              <a:rPr lang="en-US" b="1" baseline="-25000" smtClean="0">
                <a:solidFill>
                  <a:schemeClr val="tx2"/>
                </a:solidFill>
              </a:rPr>
              <a:t>2(g)</a:t>
            </a:r>
            <a:r>
              <a:rPr lang="en-US" b="1" smtClean="0">
                <a:solidFill>
                  <a:schemeClr val="tx2"/>
                </a:solidFill>
              </a:rPr>
              <a:t> + N</a:t>
            </a:r>
            <a:r>
              <a:rPr lang="en-US" b="1" baseline="-25000" smtClean="0">
                <a:solidFill>
                  <a:schemeClr val="tx2"/>
                </a:solidFill>
              </a:rPr>
              <a:t>2(g)</a:t>
            </a:r>
            <a:r>
              <a:rPr lang="en-US" b="1" smtClean="0">
                <a:solidFill>
                  <a:schemeClr val="tx2"/>
                </a:solidFill>
              </a:rPr>
              <a:t> </a:t>
            </a:r>
            <a:r>
              <a:rPr lang="en-US" b="1" smtClean="0">
                <a:solidFill>
                  <a:schemeClr val="tx2"/>
                </a:solidFill>
                <a:sym typeface="Wingdings" pitchFamily="2" charset="2"/>
              </a:rPr>
              <a:t>      2NH</a:t>
            </a:r>
            <a:r>
              <a:rPr lang="en-US" b="1" baseline="-25000" smtClean="0">
                <a:solidFill>
                  <a:schemeClr val="tx2"/>
                </a:solidFill>
                <a:sym typeface="Wingdings" pitchFamily="2" charset="2"/>
              </a:rPr>
              <a:t>3(g)</a:t>
            </a:r>
            <a:endParaRPr lang="en-US" smtClean="0">
              <a:solidFill>
                <a:schemeClr val="tx2"/>
              </a:solidFill>
            </a:endParaRPr>
          </a:p>
          <a:p>
            <a:r>
              <a:rPr lang="en-US" smtClean="0"/>
              <a:t>In the end, you will have more H</a:t>
            </a:r>
            <a:r>
              <a:rPr lang="en-US" baseline="-25000" smtClean="0"/>
              <a:t>2 </a:t>
            </a:r>
            <a:r>
              <a:rPr lang="en-US" smtClean="0"/>
              <a:t>and NH</a:t>
            </a:r>
            <a:r>
              <a:rPr lang="en-US" baseline="-25000" smtClean="0"/>
              <a:t>3</a:t>
            </a:r>
            <a:r>
              <a:rPr lang="en-US" smtClean="0"/>
              <a:t> than you had initially and less N</a:t>
            </a:r>
            <a:r>
              <a:rPr lang="en-US" baseline="-25000" smtClean="0"/>
              <a:t>2</a:t>
            </a:r>
            <a:r>
              <a:rPr lang="en-US" smtClean="0"/>
              <a:t>.  </a:t>
            </a:r>
            <a:r>
              <a:rPr lang="en-US" b="1" smtClean="0"/>
              <a:t>The equilibrium shifted right!</a:t>
            </a:r>
          </a:p>
          <a:p>
            <a:r>
              <a:rPr lang="en-US" smtClean="0"/>
              <a:t>This table summarizes the changes:</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2209800" y="3733800"/>
          <a:ext cx="4724400" cy="2072640"/>
        </p:xfrm>
        <a:graphic>
          <a:graphicData uri="http://schemas.openxmlformats.org/drawingml/2006/table">
            <a:tbl>
              <a:tblPr firstRow="1" bandRow="1">
                <a:tableStyleId>{5C22544A-7EE6-4342-B048-85BDC9FD1C3A}</a:tableStyleId>
              </a:tblPr>
              <a:tblGrid>
                <a:gridCol w="2590800"/>
                <a:gridCol w="2133600"/>
              </a:tblGrid>
              <a:tr h="370840">
                <a:tc>
                  <a:txBody>
                    <a:bodyPr/>
                    <a:lstStyle/>
                    <a:p>
                      <a:pPr algn="ctr"/>
                      <a:r>
                        <a:rPr lang="en-US" sz="2800" dirty="0" smtClean="0"/>
                        <a:t>Concentrations</a:t>
                      </a:r>
                      <a:endParaRPr lang="en-US" sz="2800" dirty="0"/>
                    </a:p>
                  </a:txBody>
                  <a:tcPr/>
                </a:tc>
                <a:tc>
                  <a:txBody>
                    <a:bodyPr/>
                    <a:lstStyle/>
                    <a:p>
                      <a:pPr algn="ctr"/>
                      <a:r>
                        <a:rPr lang="en-US" sz="2800" dirty="0" smtClean="0"/>
                        <a:t>Change</a:t>
                      </a:r>
                      <a:endParaRPr lang="en-US" sz="2800" dirty="0"/>
                    </a:p>
                  </a:txBody>
                  <a:tcPr/>
                </a:tc>
              </a:tr>
              <a:tr h="370840">
                <a:tc>
                  <a:txBody>
                    <a:bodyPr/>
                    <a:lstStyle/>
                    <a:p>
                      <a:pPr algn="ctr"/>
                      <a:r>
                        <a:rPr lang="en-US" sz="2800" dirty="0" smtClean="0"/>
                        <a:t>[H</a:t>
                      </a:r>
                      <a:r>
                        <a:rPr lang="en-US" sz="2800" baseline="-25000" dirty="0" smtClean="0"/>
                        <a:t>2</a:t>
                      </a:r>
                      <a:r>
                        <a:rPr lang="en-US" sz="2800" dirty="0" smtClean="0"/>
                        <a:t>]</a:t>
                      </a:r>
                      <a:endParaRPr lang="en-US" sz="2800" dirty="0"/>
                    </a:p>
                  </a:txBody>
                  <a:tcPr/>
                </a:tc>
                <a:tc>
                  <a:txBody>
                    <a:bodyPr/>
                    <a:lstStyle/>
                    <a:p>
                      <a:pPr algn="ctr"/>
                      <a:r>
                        <a:rPr lang="en-US" sz="2800" dirty="0" smtClean="0"/>
                        <a:t>increase</a:t>
                      </a:r>
                      <a:endParaRPr lang="en-US" sz="2800" dirty="0"/>
                    </a:p>
                  </a:txBody>
                  <a:tcPr/>
                </a:tc>
              </a:tr>
              <a:tr h="370840">
                <a:tc>
                  <a:txBody>
                    <a:bodyPr/>
                    <a:lstStyle/>
                    <a:p>
                      <a:pPr algn="ctr"/>
                      <a:r>
                        <a:rPr lang="en-US" sz="2800" dirty="0" smtClean="0"/>
                        <a:t>[N</a:t>
                      </a:r>
                      <a:r>
                        <a:rPr lang="en-US" sz="2800" baseline="-25000" dirty="0" smtClean="0"/>
                        <a:t>2</a:t>
                      </a:r>
                      <a:r>
                        <a:rPr lang="en-US" sz="2800" dirty="0" smtClean="0"/>
                        <a:t>]</a:t>
                      </a:r>
                      <a:endParaRPr lang="en-US" sz="2800" dirty="0"/>
                    </a:p>
                  </a:txBody>
                  <a:tcPr/>
                </a:tc>
                <a:tc>
                  <a:txBody>
                    <a:bodyPr/>
                    <a:lstStyle/>
                    <a:p>
                      <a:pPr algn="ctr"/>
                      <a:r>
                        <a:rPr lang="en-US" sz="2800" dirty="0" smtClean="0"/>
                        <a:t>decrease</a:t>
                      </a:r>
                      <a:endParaRPr lang="en-US" sz="2800" dirty="0"/>
                    </a:p>
                  </a:txBody>
                  <a:tcPr/>
                </a:tc>
              </a:tr>
              <a:tr h="370840">
                <a:tc>
                  <a:txBody>
                    <a:bodyPr/>
                    <a:lstStyle/>
                    <a:p>
                      <a:pPr algn="ctr"/>
                      <a:r>
                        <a:rPr lang="en-US" sz="2800" dirty="0" smtClean="0"/>
                        <a:t>[NH</a:t>
                      </a:r>
                      <a:r>
                        <a:rPr lang="en-US" sz="2800" baseline="-25000" dirty="0" smtClean="0"/>
                        <a:t>3</a:t>
                      </a:r>
                      <a:r>
                        <a:rPr lang="en-US" sz="2800" dirty="0" smtClean="0"/>
                        <a:t>]</a:t>
                      </a:r>
                      <a:endParaRPr lang="en-US" sz="2800" dirty="0"/>
                    </a:p>
                  </a:txBody>
                  <a:tcPr/>
                </a:tc>
                <a:tc>
                  <a:txBody>
                    <a:bodyPr/>
                    <a:lstStyle/>
                    <a:p>
                      <a:pPr algn="ctr"/>
                      <a:r>
                        <a:rPr lang="en-US" sz="2800" dirty="0" smtClean="0"/>
                        <a:t>increase </a:t>
                      </a:r>
                      <a:endParaRPr lang="en-US" sz="2800" dirty="0"/>
                    </a:p>
                  </a:txBody>
                  <a:tcPr/>
                </a:tc>
              </a:tr>
            </a:tbl>
          </a:graphicData>
        </a:graphic>
      </p:graphicFrame>
      <p:grpSp>
        <p:nvGrpSpPr>
          <p:cNvPr id="31767" name="Group 10"/>
          <p:cNvGrpSpPr>
            <a:grpSpLocks/>
          </p:cNvGrpSpPr>
          <p:nvPr/>
        </p:nvGrpSpPr>
        <p:grpSpPr bwMode="auto">
          <a:xfrm>
            <a:off x="4648200" y="1600200"/>
            <a:ext cx="533400" cy="604838"/>
            <a:chOff x="4411663" y="2366963"/>
            <a:chExt cx="533400" cy="604837"/>
          </a:xfrm>
        </p:grpSpPr>
        <p:sp>
          <p:nvSpPr>
            <p:cNvPr id="31768"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sp>
          <p:nvSpPr>
            <p:cNvPr id="31769"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descr="Recycled paper"/>
          <p:cNvSpPr>
            <a:spLocks noGrp="1" noChangeArrowheads="1"/>
          </p:cNvSpPr>
          <p:nvPr>
            <p:ph type="title"/>
          </p:nvPr>
        </p:nvSpPr>
        <p:spPr/>
        <p:txBody>
          <a:bodyPr/>
          <a:lstStyle/>
          <a:p>
            <a:pPr>
              <a:spcBef>
                <a:spcPct val="50000"/>
              </a:spcBef>
            </a:pPr>
            <a:r>
              <a:rPr lang="en-US" smtClean="0"/>
              <a:t>Reactant </a:t>
            </a:r>
            <a:r>
              <a:rPr lang="en-US" smtClean="0">
                <a:sym typeface="Wingdings" pitchFamily="2" charset="2"/>
              </a:rPr>
              <a:t>     Product</a:t>
            </a:r>
            <a:endParaRPr lang="en-US" smtClean="0"/>
          </a:p>
        </p:txBody>
      </p:sp>
      <p:graphicFrame>
        <p:nvGraphicFramePr>
          <p:cNvPr id="43076" name="Group 68"/>
          <p:cNvGraphicFramePr>
            <a:graphicFrameLocks noGrp="1"/>
          </p:cNvGraphicFramePr>
          <p:nvPr/>
        </p:nvGraphicFramePr>
        <p:xfrm>
          <a:off x="609600" y="1752600"/>
          <a:ext cx="8229600" cy="4460240"/>
        </p:xfrm>
        <a:graphic>
          <a:graphicData uri="http://schemas.openxmlformats.org/drawingml/2006/table">
            <a:tbl>
              <a:tblPr/>
              <a:tblGrid>
                <a:gridCol w="2057400"/>
                <a:gridCol w="2057400"/>
                <a:gridCol w="2057400"/>
                <a:gridCol w="20574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00"/>
                          </a:solidFill>
                          <a:effectLst/>
                          <a:latin typeface="Times New Roman" pitchFamily="18" charset="0"/>
                        </a:rPr>
                        <a:t>Stressor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00"/>
                          </a:solidFill>
                          <a:effectLst/>
                          <a:latin typeface="Times New Roman" pitchFamily="18" charset="0"/>
                        </a:rPr>
                        <a:t>Shift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00"/>
                          </a:solidFill>
                          <a:effectLst/>
                          <a:latin typeface="Times New Roman" pitchFamily="18" charset="0"/>
                        </a:rPr>
                        <a:t>Increase equilibrium concentration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00"/>
                          </a:solidFill>
                          <a:effectLst/>
                          <a:latin typeface="Times New Roman" pitchFamily="18" charset="0"/>
                        </a:rPr>
                        <a:t>Decrease equilibrium concentration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rPr>
                        <a:t>Add reactant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rPr>
                        <a:t>Right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rPr>
                        <a:t>Product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rPr>
                        <a:t>Reactant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Remove reactant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Left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Reactant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Product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rPr>
                        <a:t>Add product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rPr>
                        <a:t>Left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rPr>
                        <a:t>Reactant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rPr>
                        <a:t>Product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Remove product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Right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Product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Reactant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32803" name="Group 10"/>
          <p:cNvGrpSpPr>
            <a:grpSpLocks/>
          </p:cNvGrpSpPr>
          <p:nvPr/>
        </p:nvGrpSpPr>
        <p:grpSpPr bwMode="auto">
          <a:xfrm>
            <a:off x="4343400" y="533400"/>
            <a:ext cx="533400" cy="604838"/>
            <a:chOff x="4411663" y="2366963"/>
            <a:chExt cx="533400" cy="604837"/>
          </a:xfrm>
        </p:grpSpPr>
        <p:sp>
          <p:nvSpPr>
            <p:cNvPr id="32804"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sp>
          <p:nvSpPr>
            <p:cNvPr id="32805"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grpSp>
      <p:sp>
        <p:nvSpPr>
          <p:cNvPr id="8" name="Footer Placeholder 7"/>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Effect of Concentration</a:t>
            </a:r>
          </a:p>
        </p:txBody>
      </p:sp>
      <p:sp>
        <p:nvSpPr>
          <p:cNvPr id="3" name="Content Placeholder 2"/>
          <p:cNvSpPr>
            <a:spLocks noGrp="1"/>
          </p:cNvSpPr>
          <p:nvPr>
            <p:ph idx="1"/>
          </p:nvPr>
        </p:nvSpPr>
        <p:spPr/>
        <p:txBody>
          <a:bodyPr/>
          <a:lstStyle/>
          <a:p>
            <a:r>
              <a:rPr lang="en-US" b="1" smtClean="0">
                <a:solidFill>
                  <a:schemeClr val="accent1"/>
                </a:solidFill>
              </a:rPr>
              <a:t>Cu</a:t>
            </a:r>
            <a:r>
              <a:rPr lang="en-US" b="1" baseline="30000" smtClean="0">
                <a:solidFill>
                  <a:schemeClr val="accent1"/>
                </a:solidFill>
              </a:rPr>
              <a:t>2+</a:t>
            </a:r>
            <a:r>
              <a:rPr lang="en-US" b="1" baseline="-25000" smtClean="0">
                <a:solidFill>
                  <a:schemeClr val="accent1"/>
                </a:solidFill>
              </a:rPr>
              <a:t>(</a:t>
            </a:r>
            <a:r>
              <a:rPr lang="en-US" b="1" i="1" baseline="-25000" smtClean="0">
                <a:solidFill>
                  <a:schemeClr val="accent1"/>
                </a:solidFill>
              </a:rPr>
              <a:t>aq</a:t>
            </a:r>
            <a:r>
              <a:rPr lang="en-US" b="1" baseline="-25000" smtClean="0">
                <a:solidFill>
                  <a:schemeClr val="accent1"/>
                </a:solidFill>
              </a:rPr>
              <a:t>)</a:t>
            </a:r>
            <a:r>
              <a:rPr lang="en-US" b="1" smtClean="0">
                <a:solidFill>
                  <a:schemeClr val="accent1"/>
                </a:solidFill>
              </a:rPr>
              <a:t> </a:t>
            </a:r>
            <a:r>
              <a:rPr lang="en-US" b="1" smtClean="0"/>
              <a:t>+ 4NH</a:t>
            </a:r>
            <a:r>
              <a:rPr lang="en-US" b="1" baseline="-25000" smtClean="0"/>
              <a:t>3(</a:t>
            </a:r>
            <a:r>
              <a:rPr lang="en-US" b="1" i="1" baseline="-25000" smtClean="0"/>
              <a:t>aq</a:t>
            </a:r>
            <a:r>
              <a:rPr lang="en-US" b="1" baseline="-25000" smtClean="0"/>
              <a:t>)</a:t>
            </a:r>
            <a:r>
              <a:rPr lang="en-US" b="1" smtClean="0"/>
              <a:t>      </a:t>
            </a:r>
            <a:r>
              <a:rPr lang="en-US" b="1" smtClean="0">
                <a:cs typeface="Times New Roman" pitchFamily="18" charset="0"/>
              </a:rPr>
              <a:t> </a:t>
            </a:r>
            <a:r>
              <a:rPr lang="en-US" b="1" smtClean="0">
                <a:solidFill>
                  <a:schemeClr val="tx2"/>
                </a:solidFill>
                <a:cs typeface="Times New Roman" pitchFamily="18" charset="0"/>
              </a:rPr>
              <a:t>[Cu(NH</a:t>
            </a:r>
            <a:r>
              <a:rPr lang="en-US" b="1" baseline="-25000" smtClean="0">
                <a:solidFill>
                  <a:schemeClr val="tx2"/>
                </a:solidFill>
                <a:cs typeface="Times New Roman" pitchFamily="18" charset="0"/>
              </a:rPr>
              <a:t>3</a:t>
            </a:r>
            <a:r>
              <a:rPr lang="en-US" b="1" smtClean="0">
                <a:solidFill>
                  <a:schemeClr val="tx2"/>
                </a:solidFill>
                <a:cs typeface="Times New Roman" pitchFamily="18" charset="0"/>
              </a:rPr>
              <a:t>)</a:t>
            </a:r>
            <a:r>
              <a:rPr lang="en-US" b="1" baseline="-25000" smtClean="0">
                <a:solidFill>
                  <a:schemeClr val="tx2"/>
                </a:solidFill>
                <a:cs typeface="Times New Roman" pitchFamily="18" charset="0"/>
              </a:rPr>
              <a:t>4</a:t>
            </a:r>
            <a:r>
              <a:rPr lang="en-US" b="1" baseline="30000" smtClean="0">
                <a:solidFill>
                  <a:schemeClr val="tx2"/>
                </a:solidFill>
                <a:cs typeface="Times New Roman" pitchFamily="18" charset="0"/>
              </a:rPr>
              <a:t>2+</a:t>
            </a:r>
            <a:r>
              <a:rPr lang="en-US" b="1" smtClean="0">
                <a:solidFill>
                  <a:schemeClr val="tx2"/>
                </a:solidFill>
                <a:cs typeface="Times New Roman" pitchFamily="18" charset="0"/>
              </a:rPr>
              <a:t>]</a:t>
            </a:r>
            <a:r>
              <a:rPr lang="en-US" b="1" baseline="-25000" smtClean="0">
                <a:solidFill>
                  <a:schemeClr val="tx2"/>
                </a:solidFill>
                <a:cs typeface="Times New Roman" pitchFamily="18" charset="0"/>
              </a:rPr>
              <a:t>(</a:t>
            </a:r>
            <a:r>
              <a:rPr lang="en-US" b="1" i="1" baseline="-25000" smtClean="0">
                <a:solidFill>
                  <a:schemeClr val="tx2"/>
                </a:solidFill>
                <a:cs typeface="Times New Roman" pitchFamily="18" charset="0"/>
              </a:rPr>
              <a:t>aq</a:t>
            </a:r>
            <a:r>
              <a:rPr lang="en-US" b="1" baseline="-25000" smtClean="0">
                <a:solidFill>
                  <a:schemeClr val="tx2"/>
                </a:solidFill>
                <a:cs typeface="Times New Roman" pitchFamily="18" charset="0"/>
              </a:rPr>
              <a:t>)</a:t>
            </a:r>
          </a:p>
          <a:p>
            <a:r>
              <a:rPr lang="en-US" smtClean="0">
                <a:solidFill>
                  <a:schemeClr val="accent1"/>
                </a:solidFill>
              </a:rPr>
              <a:t>pale blue</a:t>
            </a:r>
            <a:r>
              <a:rPr lang="en-US" smtClean="0"/>
              <a:t>			</a:t>
            </a:r>
            <a:r>
              <a:rPr lang="en-US" smtClean="0">
                <a:solidFill>
                  <a:schemeClr val="tx2"/>
                </a:solidFill>
              </a:rPr>
              <a:t>royal blue</a:t>
            </a:r>
          </a:p>
          <a:p>
            <a:r>
              <a:rPr lang="en-US" smtClean="0"/>
              <a:t>What color will you see if aqueous ammonia is added to a medium blue solution containing the above equilibrium?</a:t>
            </a:r>
          </a:p>
          <a:p>
            <a:r>
              <a:rPr lang="en-US" smtClean="0"/>
              <a:t>Adding ammonia will </a:t>
            </a:r>
          </a:p>
          <a:p>
            <a:r>
              <a:rPr lang="en-US" smtClean="0"/>
              <a:t>cause a </a:t>
            </a:r>
            <a:r>
              <a:rPr lang="en-US" b="1" smtClean="0"/>
              <a:t>shift right</a:t>
            </a:r>
            <a:r>
              <a:rPr lang="en-US" smtClean="0"/>
              <a:t>, </a:t>
            </a:r>
          </a:p>
          <a:p>
            <a:r>
              <a:rPr lang="en-US" smtClean="0"/>
              <a:t>resulting in an increase </a:t>
            </a:r>
          </a:p>
          <a:p>
            <a:r>
              <a:rPr lang="en-US" smtClean="0"/>
              <a:t>in the </a:t>
            </a:r>
            <a:r>
              <a:rPr lang="en-US" b="1" smtClean="0">
                <a:solidFill>
                  <a:schemeClr val="tx2"/>
                </a:solidFill>
              </a:rPr>
              <a:t>royal blue </a:t>
            </a:r>
            <a:r>
              <a:rPr lang="en-US" smtClean="0"/>
              <a:t>ion!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4038600" y="4114800"/>
          <a:ext cx="4724400" cy="1828800"/>
        </p:xfrm>
        <a:graphic>
          <a:graphicData uri="http://schemas.openxmlformats.org/drawingml/2006/table">
            <a:tbl>
              <a:tblPr firstRow="1" bandRow="1">
                <a:tableStyleId>{5C22544A-7EE6-4342-B048-85BDC9FD1C3A}</a:tableStyleId>
              </a:tblPr>
              <a:tblGrid>
                <a:gridCol w="2590800"/>
                <a:gridCol w="2133600"/>
              </a:tblGrid>
              <a:tr h="370840">
                <a:tc>
                  <a:txBody>
                    <a:bodyPr/>
                    <a:lstStyle/>
                    <a:p>
                      <a:pPr algn="ctr"/>
                      <a:r>
                        <a:rPr lang="en-US" sz="2400" dirty="0" smtClean="0"/>
                        <a:t>Concentrations</a:t>
                      </a:r>
                      <a:endParaRPr lang="en-US" sz="2400" dirty="0"/>
                    </a:p>
                  </a:txBody>
                  <a:tcPr/>
                </a:tc>
                <a:tc>
                  <a:txBody>
                    <a:bodyPr/>
                    <a:lstStyle/>
                    <a:p>
                      <a:pPr algn="ctr"/>
                      <a:r>
                        <a:rPr lang="en-US" sz="2400" dirty="0" smtClean="0"/>
                        <a:t>Change</a:t>
                      </a:r>
                      <a:endParaRPr lang="en-US" sz="2400" dirty="0"/>
                    </a:p>
                  </a:txBody>
                  <a:tcPr/>
                </a:tc>
              </a:tr>
              <a:tr h="370840">
                <a:tc>
                  <a:txBody>
                    <a:bodyPr/>
                    <a:lstStyle/>
                    <a:p>
                      <a:pPr algn="ctr"/>
                      <a:r>
                        <a:rPr lang="en-US" sz="2400" dirty="0" smtClean="0"/>
                        <a:t>[Cu</a:t>
                      </a:r>
                      <a:r>
                        <a:rPr lang="en-US" sz="2400" baseline="30000" dirty="0" smtClean="0"/>
                        <a:t>2+</a:t>
                      </a:r>
                      <a:r>
                        <a:rPr lang="en-US" sz="2400" dirty="0" smtClean="0"/>
                        <a:t>]</a:t>
                      </a:r>
                      <a:endParaRPr lang="en-US" sz="2400" dirty="0"/>
                    </a:p>
                  </a:txBody>
                  <a:tcPr/>
                </a:tc>
                <a:tc>
                  <a:txBody>
                    <a:bodyPr/>
                    <a:lstStyle/>
                    <a:p>
                      <a:pPr algn="ctr"/>
                      <a:r>
                        <a:rPr lang="en-US" sz="2400" dirty="0" smtClean="0"/>
                        <a:t>decrease</a:t>
                      </a:r>
                      <a:endParaRPr lang="en-US" sz="2400" dirty="0"/>
                    </a:p>
                  </a:txBody>
                  <a:tcPr/>
                </a:tc>
              </a:tr>
              <a:tr h="370840">
                <a:tc>
                  <a:txBody>
                    <a:bodyPr/>
                    <a:lstStyle/>
                    <a:p>
                      <a:pPr algn="ctr"/>
                      <a:r>
                        <a:rPr lang="en-US" sz="2400" dirty="0" smtClean="0"/>
                        <a:t>[NH</a:t>
                      </a:r>
                      <a:r>
                        <a:rPr lang="en-US" sz="2400" baseline="-25000" dirty="0" smtClean="0"/>
                        <a:t>3</a:t>
                      </a:r>
                      <a:r>
                        <a:rPr lang="en-US" sz="2400" dirty="0" smtClean="0"/>
                        <a:t>]</a:t>
                      </a:r>
                      <a:endParaRPr lang="en-US" sz="2400" dirty="0"/>
                    </a:p>
                  </a:txBody>
                  <a:tcPr/>
                </a:tc>
                <a:tc>
                  <a:txBody>
                    <a:bodyPr/>
                    <a:lstStyle/>
                    <a:p>
                      <a:pPr algn="ctr"/>
                      <a:r>
                        <a:rPr lang="en-US" sz="2400" dirty="0" smtClean="0"/>
                        <a:t>increase</a:t>
                      </a:r>
                      <a:endParaRPr lang="en-US" sz="2400" dirty="0"/>
                    </a:p>
                  </a:txBody>
                  <a:tcPr/>
                </a:tc>
              </a:tr>
              <a:tr h="370840">
                <a:tc>
                  <a:txBody>
                    <a:bodyPr/>
                    <a:lstStyle/>
                    <a:p>
                      <a:pPr algn="ctr"/>
                      <a:r>
                        <a:rPr lang="en-US" sz="2400" b="0" dirty="0" smtClean="0">
                          <a:solidFill>
                            <a:schemeClr val="tx1"/>
                          </a:solidFill>
                          <a:cs typeface="Times New Roman" pitchFamily="18" charset="0"/>
                        </a:rPr>
                        <a:t>[Cu(NH</a:t>
                      </a:r>
                      <a:r>
                        <a:rPr lang="en-US" sz="2400" b="0" baseline="-25000" dirty="0" smtClean="0">
                          <a:solidFill>
                            <a:schemeClr val="tx1"/>
                          </a:solidFill>
                          <a:cs typeface="Times New Roman" pitchFamily="18" charset="0"/>
                        </a:rPr>
                        <a:t>3</a:t>
                      </a:r>
                      <a:r>
                        <a:rPr lang="en-US" sz="2400" b="0" dirty="0" smtClean="0">
                          <a:solidFill>
                            <a:schemeClr val="tx1"/>
                          </a:solidFill>
                          <a:cs typeface="Times New Roman" pitchFamily="18" charset="0"/>
                        </a:rPr>
                        <a:t>)</a:t>
                      </a:r>
                      <a:r>
                        <a:rPr lang="en-US" sz="2400" b="0" baseline="-25000" dirty="0" smtClean="0">
                          <a:solidFill>
                            <a:schemeClr val="tx1"/>
                          </a:solidFill>
                          <a:cs typeface="Times New Roman" pitchFamily="18" charset="0"/>
                        </a:rPr>
                        <a:t>4</a:t>
                      </a:r>
                      <a:r>
                        <a:rPr lang="en-US" sz="2400" b="0" baseline="30000" dirty="0" smtClean="0">
                          <a:solidFill>
                            <a:schemeClr val="tx1"/>
                          </a:solidFill>
                          <a:cs typeface="Times New Roman" pitchFamily="18" charset="0"/>
                        </a:rPr>
                        <a:t>2+</a:t>
                      </a:r>
                      <a:r>
                        <a:rPr lang="en-US" sz="2400" b="0" dirty="0" smtClean="0">
                          <a:solidFill>
                            <a:schemeClr val="tx1"/>
                          </a:solidFill>
                          <a:cs typeface="Times New Roman" pitchFamily="18" charset="0"/>
                        </a:rPr>
                        <a:t>]</a:t>
                      </a:r>
                      <a:endParaRPr lang="en-US" sz="2400" b="0" dirty="0">
                        <a:solidFill>
                          <a:schemeClr val="tx1"/>
                        </a:solidFill>
                      </a:endParaRPr>
                    </a:p>
                  </a:txBody>
                  <a:tcPr/>
                </a:tc>
                <a:tc>
                  <a:txBody>
                    <a:bodyPr/>
                    <a:lstStyle/>
                    <a:p>
                      <a:pPr algn="ctr"/>
                      <a:r>
                        <a:rPr lang="en-US" sz="2400" dirty="0" smtClean="0"/>
                        <a:t>increase </a:t>
                      </a:r>
                      <a:endParaRPr lang="en-US" sz="2400" dirty="0"/>
                    </a:p>
                  </a:txBody>
                  <a:tcPr/>
                </a:tc>
              </a:tr>
            </a:tbl>
          </a:graphicData>
        </a:graphic>
      </p:graphicFrame>
      <p:grpSp>
        <p:nvGrpSpPr>
          <p:cNvPr id="33815" name="Group 10"/>
          <p:cNvGrpSpPr>
            <a:grpSpLocks/>
          </p:cNvGrpSpPr>
          <p:nvPr/>
        </p:nvGrpSpPr>
        <p:grpSpPr bwMode="auto">
          <a:xfrm>
            <a:off x="3276600" y="1524000"/>
            <a:ext cx="533400" cy="604838"/>
            <a:chOff x="4411663" y="2366963"/>
            <a:chExt cx="533400" cy="604837"/>
          </a:xfrm>
        </p:grpSpPr>
        <p:sp>
          <p:nvSpPr>
            <p:cNvPr id="33816"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sp>
          <p:nvSpPr>
            <p:cNvPr id="33817"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defRPr/>
            </a:pPr>
            <a:r>
              <a:rPr lang="en-US" sz="2800" dirty="0" smtClean="0">
                <a:latin typeface="+mn-lt"/>
              </a:rPr>
              <a:t>HC</a:t>
            </a:r>
            <a:r>
              <a:rPr lang="en-US" sz="2800" baseline="-30000" dirty="0" smtClean="0"/>
              <a:t>2</a:t>
            </a:r>
            <a:r>
              <a:rPr lang="en-US" sz="2800" dirty="0" smtClean="0">
                <a:latin typeface="+mn-lt"/>
              </a:rPr>
              <a:t>H</a:t>
            </a:r>
            <a:r>
              <a:rPr lang="en-US" sz="2800" baseline="-30000" dirty="0" smtClean="0">
                <a:latin typeface="+mn-lt"/>
              </a:rPr>
              <a:t>3</a:t>
            </a:r>
            <a:r>
              <a:rPr lang="en-US" sz="2800" dirty="0" smtClean="0">
                <a:latin typeface="+mn-lt"/>
              </a:rPr>
              <a:t>O</a:t>
            </a:r>
            <a:r>
              <a:rPr lang="en-US" sz="2800" baseline="-30000" dirty="0" smtClean="0">
                <a:latin typeface="+mn-lt"/>
              </a:rPr>
              <a:t>2</a:t>
            </a:r>
            <a:r>
              <a:rPr lang="en-US" sz="2800" baseline="-25000" dirty="0" smtClean="0">
                <a:latin typeface="+mn-lt"/>
              </a:rPr>
              <a:t>(</a:t>
            </a:r>
            <a:r>
              <a:rPr lang="en-US" sz="2800" baseline="-25000" dirty="0" err="1" smtClean="0">
                <a:latin typeface="+mn-lt"/>
              </a:rPr>
              <a:t>aq</a:t>
            </a:r>
            <a:r>
              <a:rPr lang="en-US" sz="2800" baseline="-25000" dirty="0" smtClean="0">
                <a:latin typeface="+mn-lt"/>
              </a:rPr>
              <a:t>)</a:t>
            </a:r>
            <a:r>
              <a:rPr lang="en-US" sz="2800" dirty="0" smtClean="0">
                <a:latin typeface="+mn-lt"/>
              </a:rPr>
              <a:t> +H</a:t>
            </a:r>
            <a:r>
              <a:rPr lang="en-US" sz="2800" baseline="-30000" dirty="0" smtClean="0">
                <a:latin typeface="+mn-lt"/>
              </a:rPr>
              <a:t>2</a:t>
            </a:r>
            <a:r>
              <a:rPr lang="en-US" sz="2800" dirty="0" smtClean="0">
                <a:latin typeface="+mn-lt"/>
              </a:rPr>
              <a:t>O</a:t>
            </a:r>
            <a:r>
              <a:rPr lang="en-US" sz="2800" baseline="-25000" dirty="0" smtClean="0">
                <a:latin typeface="+mn-lt"/>
              </a:rPr>
              <a:t>(l)</a:t>
            </a:r>
            <a:r>
              <a:rPr lang="en-US" sz="2800" dirty="0" smtClean="0">
                <a:latin typeface="+mn-lt"/>
              </a:rPr>
              <a:t> </a:t>
            </a:r>
            <a:r>
              <a:rPr lang="en-US" sz="2800" dirty="0" smtClean="0">
                <a:latin typeface="+mn-lt"/>
                <a:sym typeface="Symbol" pitchFamily="18" charset="2"/>
              </a:rPr>
              <a:t>     </a:t>
            </a:r>
            <a:r>
              <a:rPr lang="en-US" sz="2800" dirty="0" smtClean="0">
                <a:latin typeface="+mn-lt"/>
              </a:rPr>
              <a:t> H</a:t>
            </a:r>
            <a:r>
              <a:rPr lang="en-US" sz="2800" baseline="-30000" dirty="0" smtClean="0">
                <a:latin typeface="+mn-lt"/>
              </a:rPr>
              <a:t>3</a:t>
            </a:r>
            <a:r>
              <a:rPr lang="en-US" sz="2800" dirty="0" smtClean="0">
                <a:latin typeface="+mn-lt"/>
              </a:rPr>
              <a:t>O</a:t>
            </a:r>
            <a:r>
              <a:rPr lang="en-US" sz="2800" baseline="30000" dirty="0" smtClean="0">
                <a:latin typeface="+mn-lt"/>
              </a:rPr>
              <a:t>+</a:t>
            </a:r>
            <a:r>
              <a:rPr lang="en-US" sz="2800" baseline="-25000" dirty="0" smtClean="0">
                <a:latin typeface="+mn-lt"/>
              </a:rPr>
              <a:t>(</a:t>
            </a:r>
            <a:r>
              <a:rPr lang="en-US" sz="2800" baseline="-25000" dirty="0" err="1" smtClean="0">
                <a:latin typeface="+mn-lt"/>
              </a:rPr>
              <a:t>aq</a:t>
            </a:r>
            <a:r>
              <a:rPr lang="en-US" sz="2800" baseline="-25000" dirty="0" smtClean="0">
                <a:latin typeface="+mn-lt"/>
              </a:rPr>
              <a:t>)</a:t>
            </a:r>
            <a:r>
              <a:rPr lang="en-US" sz="2800" dirty="0" smtClean="0">
                <a:latin typeface="+mn-lt"/>
              </a:rPr>
              <a:t> + </a:t>
            </a:r>
            <a:r>
              <a:rPr lang="en-US" sz="2800" dirty="0" smtClean="0"/>
              <a:t>C</a:t>
            </a:r>
            <a:r>
              <a:rPr lang="en-US" sz="2800" baseline="-30000" dirty="0" smtClean="0"/>
              <a:t>2</a:t>
            </a:r>
            <a:r>
              <a:rPr lang="en-US" sz="2800" dirty="0" smtClean="0"/>
              <a:t>H</a:t>
            </a:r>
            <a:r>
              <a:rPr lang="en-US" sz="2800" baseline="-30000" dirty="0" smtClean="0"/>
              <a:t>3</a:t>
            </a:r>
            <a:r>
              <a:rPr lang="en-US" sz="2800" dirty="0" smtClean="0"/>
              <a:t>O</a:t>
            </a:r>
            <a:r>
              <a:rPr lang="en-US" sz="2800" baseline="-30000" dirty="0" smtClean="0"/>
              <a:t>2</a:t>
            </a:r>
            <a:r>
              <a:rPr lang="en-US" sz="2800" baseline="30000" dirty="0" smtClean="0">
                <a:latin typeface="+mn-lt"/>
              </a:rPr>
              <a:t>-</a:t>
            </a:r>
            <a:r>
              <a:rPr lang="en-US" sz="2800" baseline="-30000" dirty="0" smtClean="0">
                <a:latin typeface="+mn-lt"/>
              </a:rPr>
              <a:t> </a:t>
            </a:r>
            <a:r>
              <a:rPr lang="en-US" sz="2800" baseline="-25000" dirty="0" smtClean="0">
                <a:latin typeface="+mn-lt"/>
              </a:rPr>
              <a:t>(</a:t>
            </a:r>
            <a:r>
              <a:rPr lang="en-US" sz="2800" baseline="-25000" dirty="0" err="1" smtClean="0">
                <a:latin typeface="+mn-lt"/>
              </a:rPr>
              <a:t>aq</a:t>
            </a:r>
            <a:r>
              <a:rPr lang="en-US" sz="2800" baseline="-25000" dirty="0" smtClean="0">
                <a:latin typeface="+mn-lt"/>
              </a:rPr>
              <a:t>)</a:t>
            </a:r>
            <a:r>
              <a:rPr lang="en-US" sz="2800" dirty="0" smtClean="0">
                <a:latin typeface="+mn-lt"/>
              </a:rPr>
              <a:t> </a:t>
            </a:r>
            <a:endParaRPr lang="en-US" sz="2800" dirty="0">
              <a:latin typeface="+mn-lt"/>
            </a:endParaRPr>
          </a:p>
        </p:txBody>
      </p:sp>
      <p:sp>
        <p:nvSpPr>
          <p:cNvPr id="3" name="Content Placeholder 2"/>
          <p:cNvSpPr>
            <a:spLocks noGrp="1"/>
          </p:cNvSpPr>
          <p:nvPr>
            <p:ph idx="1"/>
          </p:nvPr>
        </p:nvSpPr>
        <p:spPr/>
        <p:txBody>
          <a:bodyPr/>
          <a:lstStyle/>
          <a:p>
            <a:r>
              <a:rPr lang="en-US" smtClean="0"/>
              <a:t>Adding NaC</a:t>
            </a:r>
            <a:r>
              <a:rPr lang="en-US" baseline="-30000" smtClean="0"/>
              <a:t>2</a:t>
            </a:r>
            <a:r>
              <a:rPr lang="en-US" smtClean="0"/>
              <a:t>H</a:t>
            </a:r>
            <a:r>
              <a:rPr lang="en-US" baseline="-30000" smtClean="0"/>
              <a:t>3</a:t>
            </a:r>
            <a:r>
              <a:rPr lang="en-US" smtClean="0"/>
              <a:t>O</a:t>
            </a:r>
            <a:r>
              <a:rPr lang="en-US" baseline="-30000" smtClean="0"/>
              <a:t>2</a:t>
            </a:r>
            <a:r>
              <a:rPr lang="en-US" smtClean="0"/>
              <a:t> to a pH 2.87 solution will</a:t>
            </a:r>
          </a:p>
          <a:p>
            <a:pPr>
              <a:buFont typeface="Arial" pitchFamily="34" charset="0"/>
              <a:buChar char="•"/>
            </a:pPr>
            <a:r>
              <a:rPr lang="en-US" smtClean="0"/>
              <a:t>increase the [C</a:t>
            </a:r>
            <a:r>
              <a:rPr lang="en-US" baseline="-30000" smtClean="0"/>
              <a:t>2</a:t>
            </a:r>
            <a:r>
              <a:rPr lang="en-US" smtClean="0"/>
              <a:t>H</a:t>
            </a:r>
            <a:r>
              <a:rPr lang="en-US" baseline="-30000" smtClean="0"/>
              <a:t>3</a:t>
            </a:r>
            <a:r>
              <a:rPr lang="en-US" smtClean="0"/>
              <a:t>O</a:t>
            </a:r>
            <a:r>
              <a:rPr lang="en-US" baseline="-30000" smtClean="0"/>
              <a:t>2</a:t>
            </a:r>
            <a:r>
              <a:rPr lang="en-US" baseline="30000" smtClean="0"/>
              <a:t>-</a:t>
            </a:r>
            <a:r>
              <a:rPr lang="en-US" smtClean="0"/>
              <a:t>] </a:t>
            </a:r>
          </a:p>
          <a:p>
            <a:pPr>
              <a:buFont typeface="Arial" pitchFamily="34" charset="0"/>
              <a:buChar char="•"/>
            </a:pPr>
            <a:r>
              <a:rPr lang="en-US" smtClean="0"/>
              <a:t>cause an increase in the rate of the reverse reaction and result in a</a:t>
            </a:r>
            <a:r>
              <a:rPr lang="en-US" b="1" smtClean="0"/>
              <a:t> shift left</a:t>
            </a:r>
          </a:p>
          <a:p>
            <a:pPr>
              <a:buFont typeface="Arial" pitchFamily="34" charset="0"/>
              <a:buChar char="•"/>
            </a:pPr>
            <a:r>
              <a:rPr lang="en-US" smtClean="0"/>
              <a:t>decrease the [H</a:t>
            </a:r>
            <a:r>
              <a:rPr lang="en-US" baseline="-30000" smtClean="0"/>
              <a:t>3</a:t>
            </a:r>
            <a:r>
              <a:rPr lang="en-US" smtClean="0"/>
              <a:t>O</a:t>
            </a:r>
            <a:r>
              <a:rPr lang="en-US" baseline="30000" smtClean="0"/>
              <a:t>+</a:t>
            </a:r>
            <a:r>
              <a:rPr lang="en-US" smtClean="0"/>
              <a:t>] and increase the pH</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30723" name="Picture 3"/>
          <p:cNvPicPr>
            <a:picLocks noChangeAspect="1" noChangeArrowheads="1"/>
          </p:cNvPicPr>
          <p:nvPr/>
        </p:nvPicPr>
        <p:blipFill>
          <a:blip r:embed="rId2" cstate="print"/>
          <a:srcRect/>
          <a:stretch>
            <a:fillRect/>
          </a:stretch>
        </p:blipFill>
        <p:spPr bwMode="auto">
          <a:xfrm>
            <a:off x="828675" y="4324350"/>
            <a:ext cx="7486650" cy="1619250"/>
          </a:xfrm>
          <a:prstGeom prst="rect">
            <a:avLst/>
          </a:prstGeom>
          <a:noFill/>
          <a:ln w="9525">
            <a:noFill/>
            <a:miter lim="800000"/>
            <a:headEnd/>
            <a:tailEnd/>
          </a:ln>
        </p:spPr>
      </p:pic>
      <p:grpSp>
        <p:nvGrpSpPr>
          <p:cNvPr id="34823" name="Group 10"/>
          <p:cNvGrpSpPr>
            <a:grpSpLocks/>
          </p:cNvGrpSpPr>
          <p:nvPr/>
        </p:nvGrpSpPr>
        <p:grpSpPr bwMode="auto">
          <a:xfrm>
            <a:off x="4114800" y="533400"/>
            <a:ext cx="533400" cy="604838"/>
            <a:chOff x="4411663" y="2366963"/>
            <a:chExt cx="533400" cy="604837"/>
          </a:xfrm>
        </p:grpSpPr>
        <p:sp>
          <p:nvSpPr>
            <p:cNvPr id="34824"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sp>
          <p:nvSpPr>
            <p:cNvPr id="34825"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defRPr/>
            </a:pPr>
            <a:r>
              <a:rPr lang="en-US" sz="2800" dirty="0" smtClean="0">
                <a:latin typeface="+mn-lt"/>
              </a:rPr>
              <a:t>HC</a:t>
            </a:r>
            <a:r>
              <a:rPr lang="en-US" sz="2800" baseline="-30000" dirty="0" smtClean="0"/>
              <a:t>2</a:t>
            </a:r>
            <a:r>
              <a:rPr lang="en-US" sz="2800" dirty="0" smtClean="0">
                <a:latin typeface="+mn-lt"/>
              </a:rPr>
              <a:t>H</a:t>
            </a:r>
            <a:r>
              <a:rPr lang="en-US" sz="2800" baseline="-30000" dirty="0" smtClean="0">
                <a:latin typeface="+mn-lt"/>
              </a:rPr>
              <a:t>3</a:t>
            </a:r>
            <a:r>
              <a:rPr lang="en-US" sz="2800" dirty="0" smtClean="0">
                <a:latin typeface="+mn-lt"/>
              </a:rPr>
              <a:t>O</a:t>
            </a:r>
            <a:r>
              <a:rPr lang="en-US" sz="2800" baseline="-30000" dirty="0" smtClean="0">
                <a:latin typeface="+mn-lt"/>
              </a:rPr>
              <a:t>2</a:t>
            </a:r>
            <a:r>
              <a:rPr lang="en-US" sz="2800" baseline="-25000" dirty="0" smtClean="0">
                <a:latin typeface="+mn-lt"/>
              </a:rPr>
              <a:t>(</a:t>
            </a:r>
            <a:r>
              <a:rPr lang="en-US" sz="2800" baseline="-25000" dirty="0" err="1" smtClean="0">
                <a:latin typeface="+mn-lt"/>
              </a:rPr>
              <a:t>aq</a:t>
            </a:r>
            <a:r>
              <a:rPr lang="en-US" sz="2800" baseline="-25000" dirty="0" smtClean="0">
                <a:latin typeface="+mn-lt"/>
              </a:rPr>
              <a:t>)</a:t>
            </a:r>
            <a:r>
              <a:rPr lang="en-US" sz="2800" dirty="0" smtClean="0">
                <a:latin typeface="+mn-lt"/>
              </a:rPr>
              <a:t> +H</a:t>
            </a:r>
            <a:r>
              <a:rPr lang="en-US" sz="2800" baseline="-30000" dirty="0" smtClean="0">
                <a:latin typeface="+mn-lt"/>
              </a:rPr>
              <a:t>2</a:t>
            </a:r>
            <a:r>
              <a:rPr lang="en-US" sz="2800" dirty="0" smtClean="0">
                <a:latin typeface="+mn-lt"/>
              </a:rPr>
              <a:t>O</a:t>
            </a:r>
            <a:r>
              <a:rPr lang="en-US" sz="2800" baseline="-25000" dirty="0" smtClean="0">
                <a:latin typeface="+mn-lt"/>
              </a:rPr>
              <a:t>(l)</a:t>
            </a:r>
            <a:r>
              <a:rPr lang="en-US" sz="2800" dirty="0" smtClean="0">
                <a:latin typeface="+mn-lt"/>
              </a:rPr>
              <a:t> </a:t>
            </a:r>
            <a:r>
              <a:rPr lang="en-US" sz="2800" dirty="0" smtClean="0">
                <a:latin typeface="+mn-lt"/>
                <a:sym typeface="Symbol" pitchFamily="18" charset="2"/>
              </a:rPr>
              <a:t>     </a:t>
            </a:r>
            <a:r>
              <a:rPr lang="en-US" sz="2800" dirty="0" smtClean="0">
                <a:latin typeface="+mn-lt"/>
              </a:rPr>
              <a:t> H</a:t>
            </a:r>
            <a:r>
              <a:rPr lang="en-US" sz="2800" baseline="-30000" dirty="0" smtClean="0">
                <a:latin typeface="+mn-lt"/>
              </a:rPr>
              <a:t>3</a:t>
            </a:r>
            <a:r>
              <a:rPr lang="en-US" sz="2800" dirty="0" smtClean="0">
                <a:latin typeface="+mn-lt"/>
              </a:rPr>
              <a:t>O</a:t>
            </a:r>
            <a:r>
              <a:rPr lang="en-US" sz="2800" baseline="30000" dirty="0" smtClean="0">
                <a:latin typeface="+mn-lt"/>
              </a:rPr>
              <a:t>+</a:t>
            </a:r>
            <a:r>
              <a:rPr lang="en-US" sz="2800" baseline="-25000" dirty="0" smtClean="0">
                <a:latin typeface="+mn-lt"/>
              </a:rPr>
              <a:t>(</a:t>
            </a:r>
            <a:r>
              <a:rPr lang="en-US" sz="2800" baseline="-25000" dirty="0" err="1" smtClean="0">
                <a:latin typeface="+mn-lt"/>
              </a:rPr>
              <a:t>aq</a:t>
            </a:r>
            <a:r>
              <a:rPr lang="en-US" sz="2800" baseline="-25000" dirty="0" smtClean="0">
                <a:latin typeface="+mn-lt"/>
              </a:rPr>
              <a:t>)</a:t>
            </a:r>
            <a:r>
              <a:rPr lang="en-US" sz="2800" dirty="0" smtClean="0">
                <a:latin typeface="+mn-lt"/>
              </a:rPr>
              <a:t> + </a:t>
            </a:r>
            <a:r>
              <a:rPr lang="en-US" sz="2800" dirty="0" smtClean="0"/>
              <a:t>C</a:t>
            </a:r>
            <a:r>
              <a:rPr lang="en-US" sz="2800" baseline="-30000" dirty="0" smtClean="0"/>
              <a:t>2</a:t>
            </a:r>
            <a:r>
              <a:rPr lang="en-US" sz="2800" dirty="0" smtClean="0"/>
              <a:t>H</a:t>
            </a:r>
            <a:r>
              <a:rPr lang="en-US" sz="2800" baseline="-30000" dirty="0" smtClean="0"/>
              <a:t>3</a:t>
            </a:r>
            <a:r>
              <a:rPr lang="en-US" sz="2800" dirty="0" smtClean="0"/>
              <a:t>O</a:t>
            </a:r>
            <a:r>
              <a:rPr lang="en-US" sz="2800" baseline="-30000" dirty="0" smtClean="0"/>
              <a:t>2</a:t>
            </a:r>
            <a:r>
              <a:rPr lang="en-US" sz="2800" baseline="30000" dirty="0" smtClean="0">
                <a:latin typeface="+mn-lt"/>
              </a:rPr>
              <a:t>-</a:t>
            </a:r>
            <a:r>
              <a:rPr lang="en-US" sz="2800" baseline="-30000" dirty="0" smtClean="0">
                <a:latin typeface="+mn-lt"/>
              </a:rPr>
              <a:t> </a:t>
            </a:r>
            <a:r>
              <a:rPr lang="en-US" sz="2800" baseline="-25000" dirty="0" smtClean="0">
                <a:latin typeface="+mn-lt"/>
              </a:rPr>
              <a:t>(</a:t>
            </a:r>
            <a:r>
              <a:rPr lang="en-US" sz="2800" baseline="-25000" dirty="0" err="1" smtClean="0">
                <a:latin typeface="+mn-lt"/>
              </a:rPr>
              <a:t>aq</a:t>
            </a:r>
            <a:r>
              <a:rPr lang="en-US" sz="2800" baseline="-25000" dirty="0" smtClean="0">
                <a:latin typeface="+mn-lt"/>
              </a:rPr>
              <a:t>)</a:t>
            </a:r>
            <a:r>
              <a:rPr lang="en-US" sz="2800" dirty="0" smtClean="0">
                <a:latin typeface="+mn-lt"/>
              </a:rPr>
              <a:t> </a:t>
            </a:r>
            <a:endParaRPr lang="en-US" sz="2800" dirty="0">
              <a:latin typeface="+mn-lt"/>
            </a:endParaRPr>
          </a:p>
        </p:txBody>
      </p:sp>
      <p:sp>
        <p:nvSpPr>
          <p:cNvPr id="3" name="Content Placeholder 2"/>
          <p:cNvSpPr>
            <a:spLocks noGrp="1"/>
          </p:cNvSpPr>
          <p:nvPr>
            <p:ph idx="1"/>
          </p:nvPr>
        </p:nvSpPr>
        <p:spPr/>
        <p:txBody>
          <a:bodyPr/>
          <a:lstStyle/>
          <a:p>
            <a:r>
              <a:rPr lang="en-US" smtClean="0"/>
              <a:t>Adding NaOH to a pH 2.87 solution will</a:t>
            </a:r>
          </a:p>
          <a:p>
            <a:pPr>
              <a:buFont typeface="Arial" pitchFamily="34" charset="0"/>
              <a:buChar char="•"/>
            </a:pPr>
            <a:r>
              <a:rPr lang="en-US" smtClean="0"/>
              <a:t>decrease the [H</a:t>
            </a:r>
            <a:r>
              <a:rPr lang="en-US" baseline="-30000" smtClean="0"/>
              <a:t>3</a:t>
            </a:r>
            <a:r>
              <a:rPr lang="en-US" smtClean="0"/>
              <a:t>O</a:t>
            </a:r>
            <a:r>
              <a:rPr lang="en-US" baseline="30000" smtClean="0"/>
              <a:t>+</a:t>
            </a:r>
            <a:r>
              <a:rPr lang="en-US" smtClean="0"/>
              <a:t>] as the hydroxide neutralizes the hydronium ion.</a:t>
            </a:r>
          </a:p>
          <a:p>
            <a:pPr>
              <a:buFont typeface="Arial" pitchFamily="34" charset="0"/>
              <a:buChar char="•"/>
            </a:pPr>
            <a:r>
              <a:rPr lang="en-US" smtClean="0"/>
              <a:t>cause an decrease in the reverse reaction and result in a</a:t>
            </a:r>
            <a:r>
              <a:rPr lang="en-US" b="1" smtClean="0"/>
              <a:t> shift right</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7" name="Table 6"/>
          <p:cNvGraphicFramePr>
            <a:graphicFrameLocks noGrp="1"/>
          </p:cNvGraphicFramePr>
          <p:nvPr/>
        </p:nvGraphicFramePr>
        <p:xfrm>
          <a:off x="3429000" y="4038600"/>
          <a:ext cx="4724400" cy="1828800"/>
        </p:xfrm>
        <a:graphic>
          <a:graphicData uri="http://schemas.openxmlformats.org/drawingml/2006/table">
            <a:tbl>
              <a:tblPr firstRow="1" bandRow="1">
                <a:tableStyleId>{5C22544A-7EE6-4342-B048-85BDC9FD1C3A}</a:tableStyleId>
              </a:tblPr>
              <a:tblGrid>
                <a:gridCol w="2590800"/>
                <a:gridCol w="2133600"/>
              </a:tblGrid>
              <a:tr h="370840">
                <a:tc>
                  <a:txBody>
                    <a:bodyPr/>
                    <a:lstStyle/>
                    <a:p>
                      <a:pPr algn="ctr"/>
                      <a:r>
                        <a:rPr lang="en-US" sz="2400" dirty="0" smtClean="0"/>
                        <a:t>Concentrations</a:t>
                      </a:r>
                      <a:endParaRPr lang="en-US" sz="2400" dirty="0"/>
                    </a:p>
                  </a:txBody>
                  <a:tcPr/>
                </a:tc>
                <a:tc>
                  <a:txBody>
                    <a:bodyPr/>
                    <a:lstStyle/>
                    <a:p>
                      <a:pPr algn="ctr"/>
                      <a:r>
                        <a:rPr lang="en-US" sz="2400" dirty="0" smtClean="0"/>
                        <a:t>Change</a:t>
                      </a:r>
                      <a:endParaRPr lang="en-US" sz="2400" dirty="0"/>
                    </a:p>
                  </a:txBody>
                  <a:tcPr/>
                </a:tc>
              </a:tr>
              <a:tr h="370840">
                <a:tc>
                  <a:txBody>
                    <a:bodyPr/>
                    <a:lstStyle/>
                    <a:p>
                      <a:pPr algn="ctr"/>
                      <a:r>
                        <a:rPr lang="en-US" sz="2400" dirty="0" smtClean="0"/>
                        <a:t>[</a:t>
                      </a:r>
                      <a:r>
                        <a:rPr lang="en-US" sz="2400" dirty="0" smtClean="0">
                          <a:latin typeface="+mn-lt"/>
                        </a:rPr>
                        <a:t>HC</a:t>
                      </a:r>
                      <a:r>
                        <a:rPr lang="en-US" sz="2400" baseline="-30000" dirty="0" smtClean="0"/>
                        <a:t>2</a:t>
                      </a:r>
                      <a:r>
                        <a:rPr lang="en-US" sz="2400" dirty="0" smtClean="0">
                          <a:latin typeface="+mn-lt"/>
                        </a:rPr>
                        <a:t>H</a:t>
                      </a:r>
                      <a:r>
                        <a:rPr lang="en-US" sz="2400" baseline="-30000" dirty="0" smtClean="0">
                          <a:latin typeface="+mn-lt"/>
                        </a:rPr>
                        <a:t>3</a:t>
                      </a:r>
                      <a:r>
                        <a:rPr lang="en-US" sz="2400" dirty="0" smtClean="0">
                          <a:latin typeface="+mn-lt"/>
                        </a:rPr>
                        <a:t>O</a:t>
                      </a:r>
                      <a:r>
                        <a:rPr lang="en-US" sz="2400" baseline="-30000" dirty="0" smtClean="0">
                          <a:latin typeface="+mn-lt"/>
                        </a:rPr>
                        <a:t>2</a:t>
                      </a:r>
                      <a:r>
                        <a:rPr lang="en-US" sz="2400" dirty="0" smtClean="0"/>
                        <a:t>]</a:t>
                      </a:r>
                      <a:endParaRPr lang="en-US" sz="2400" dirty="0"/>
                    </a:p>
                  </a:txBody>
                  <a:tcPr/>
                </a:tc>
                <a:tc>
                  <a:txBody>
                    <a:bodyPr/>
                    <a:lstStyle/>
                    <a:p>
                      <a:pPr algn="ctr"/>
                      <a:r>
                        <a:rPr lang="en-US" sz="2400" dirty="0" smtClean="0"/>
                        <a:t>decrease</a:t>
                      </a:r>
                      <a:endParaRPr lang="en-US" sz="2400" dirty="0"/>
                    </a:p>
                  </a:txBody>
                  <a:tcPr/>
                </a:tc>
              </a:tr>
              <a:tr h="370840">
                <a:tc>
                  <a:txBody>
                    <a:bodyPr/>
                    <a:lstStyle/>
                    <a:p>
                      <a:pPr algn="ctr"/>
                      <a:r>
                        <a:rPr lang="en-US" sz="2400" dirty="0" smtClean="0"/>
                        <a:t>[</a:t>
                      </a:r>
                      <a:r>
                        <a:rPr lang="en-US" sz="2400" dirty="0" smtClean="0">
                          <a:latin typeface="+mn-lt"/>
                        </a:rPr>
                        <a:t>H</a:t>
                      </a:r>
                      <a:r>
                        <a:rPr lang="en-US" sz="2400" baseline="-30000" dirty="0" smtClean="0">
                          <a:latin typeface="+mn-lt"/>
                        </a:rPr>
                        <a:t>3</a:t>
                      </a:r>
                      <a:r>
                        <a:rPr lang="en-US" sz="2400" dirty="0" smtClean="0">
                          <a:latin typeface="+mn-lt"/>
                        </a:rPr>
                        <a:t>O</a:t>
                      </a:r>
                      <a:r>
                        <a:rPr lang="en-US" sz="2400" baseline="30000" dirty="0" smtClean="0">
                          <a:latin typeface="+mn-lt"/>
                        </a:rPr>
                        <a:t>+</a:t>
                      </a:r>
                      <a:r>
                        <a:rPr lang="en-US" sz="2400" dirty="0" smtClean="0"/>
                        <a:t>]</a:t>
                      </a:r>
                      <a:endParaRPr lang="en-US" sz="2400" dirty="0"/>
                    </a:p>
                  </a:txBody>
                  <a:tcPr/>
                </a:tc>
                <a:tc>
                  <a:txBody>
                    <a:bodyPr/>
                    <a:lstStyle/>
                    <a:p>
                      <a:pPr algn="ctr"/>
                      <a:r>
                        <a:rPr lang="en-US" sz="2400" dirty="0" smtClean="0"/>
                        <a:t>decrease</a:t>
                      </a:r>
                      <a:endParaRPr lang="en-US" sz="2400" dirty="0"/>
                    </a:p>
                  </a:txBody>
                  <a:tcPr/>
                </a:tc>
              </a:tr>
              <a:tr h="370840">
                <a:tc>
                  <a:txBody>
                    <a:bodyPr/>
                    <a:lstStyle/>
                    <a:p>
                      <a:pPr algn="ctr"/>
                      <a:r>
                        <a:rPr lang="en-US" sz="2400" b="0" dirty="0" smtClean="0">
                          <a:solidFill>
                            <a:schemeClr val="tx1"/>
                          </a:solidFill>
                          <a:cs typeface="Times New Roman" pitchFamily="18" charset="0"/>
                        </a:rPr>
                        <a:t>[</a:t>
                      </a:r>
                      <a:r>
                        <a:rPr lang="en-US" sz="2400" b="0" dirty="0" smtClean="0"/>
                        <a:t>C</a:t>
                      </a:r>
                      <a:r>
                        <a:rPr lang="en-US" sz="2400" b="0" baseline="-30000" dirty="0" smtClean="0"/>
                        <a:t>2</a:t>
                      </a:r>
                      <a:r>
                        <a:rPr lang="en-US" sz="2400" b="0" dirty="0" smtClean="0"/>
                        <a:t>H</a:t>
                      </a:r>
                      <a:r>
                        <a:rPr lang="en-US" sz="2400" b="0" baseline="-30000" dirty="0" smtClean="0"/>
                        <a:t>3</a:t>
                      </a:r>
                      <a:r>
                        <a:rPr lang="en-US" sz="2400" b="0" dirty="0" smtClean="0"/>
                        <a:t>O</a:t>
                      </a:r>
                      <a:r>
                        <a:rPr lang="en-US" sz="2400" b="0" baseline="-30000" dirty="0" smtClean="0"/>
                        <a:t>2</a:t>
                      </a:r>
                      <a:r>
                        <a:rPr lang="en-US" sz="2400" b="0" baseline="30000" dirty="0" smtClean="0">
                          <a:latin typeface="+mn-lt"/>
                        </a:rPr>
                        <a:t>-</a:t>
                      </a:r>
                      <a:r>
                        <a:rPr lang="en-US" sz="2400" b="0" dirty="0" smtClean="0">
                          <a:solidFill>
                            <a:schemeClr val="tx1"/>
                          </a:solidFill>
                          <a:cs typeface="Times New Roman" pitchFamily="18" charset="0"/>
                        </a:rPr>
                        <a:t>]</a:t>
                      </a:r>
                      <a:endParaRPr lang="en-US" sz="2400" b="0" dirty="0">
                        <a:solidFill>
                          <a:schemeClr val="tx1"/>
                        </a:solidFill>
                      </a:endParaRPr>
                    </a:p>
                  </a:txBody>
                  <a:tcPr/>
                </a:tc>
                <a:tc>
                  <a:txBody>
                    <a:bodyPr/>
                    <a:lstStyle/>
                    <a:p>
                      <a:pPr algn="ctr"/>
                      <a:r>
                        <a:rPr lang="en-US" sz="2400" dirty="0" smtClean="0"/>
                        <a:t>increase </a:t>
                      </a:r>
                      <a:endParaRPr lang="en-US" sz="2400" dirty="0"/>
                    </a:p>
                  </a:txBody>
                  <a:tcPr/>
                </a:tc>
              </a:tr>
            </a:tbl>
          </a:graphicData>
        </a:graphic>
      </p:graphicFrame>
      <p:grpSp>
        <p:nvGrpSpPr>
          <p:cNvPr id="35863" name="Group 10"/>
          <p:cNvGrpSpPr>
            <a:grpSpLocks/>
          </p:cNvGrpSpPr>
          <p:nvPr/>
        </p:nvGrpSpPr>
        <p:grpSpPr bwMode="auto">
          <a:xfrm>
            <a:off x="4114800" y="533400"/>
            <a:ext cx="533400" cy="604838"/>
            <a:chOff x="4411663" y="2366963"/>
            <a:chExt cx="533400" cy="604837"/>
          </a:xfrm>
        </p:grpSpPr>
        <p:sp>
          <p:nvSpPr>
            <p:cNvPr id="35864" name="Rectangle 8"/>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sp>
          <p:nvSpPr>
            <p:cNvPr id="35865"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In which direction will the point of equilibrium shift when the concentration of nitrogen increases in the following equilibrium?  </a:t>
            </a:r>
          </a:p>
          <a:p>
            <a:pPr algn="ctr">
              <a:defRPr/>
            </a:pPr>
            <a:r>
              <a:rPr lang="en-US" dirty="0" smtClean="0"/>
              <a:t> </a:t>
            </a:r>
            <a:r>
              <a:rPr lang="en-US" b="1" dirty="0" smtClean="0"/>
              <a:t>3H</a:t>
            </a:r>
            <a:r>
              <a:rPr lang="en-US" b="1" baseline="-25000" dirty="0" smtClean="0"/>
              <a:t>2(g)</a:t>
            </a:r>
            <a:r>
              <a:rPr lang="en-US" b="1" dirty="0" smtClean="0"/>
              <a:t> + N</a:t>
            </a:r>
            <a:r>
              <a:rPr lang="en-US" b="1" baseline="-25000" dirty="0" smtClean="0"/>
              <a:t>2(g)</a:t>
            </a:r>
            <a:r>
              <a:rPr lang="en-US" b="1" dirty="0" smtClean="0"/>
              <a:t> </a:t>
            </a:r>
            <a:r>
              <a:rPr lang="en-US" b="1" dirty="0" smtClean="0">
                <a:sym typeface="Wingdings" pitchFamily="2" charset="2"/>
              </a:rPr>
              <a:t>     2NH</a:t>
            </a:r>
            <a:r>
              <a:rPr lang="en-US" b="1" baseline="-25000" dirty="0" smtClean="0">
                <a:sym typeface="Wingdings" pitchFamily="2" charset="2"/>
              </a:rPr>
              <a:t>3(g)</a:t>
            </a:r>
            <a:endParaRPr lang="en-US" dirty="0" smtClean="0"/>
          </a:p>
          <a:p>
            <a:pPr marL="514350" indent="-514350">
              <a:buFont typeface="+mj-lt"/>
              <a:buAutoNum type="alphaLcPeriod"/>
              <a:defRPr/>
            </a:pPr>
            <a:r>
              <a:rPr lang="en-US" dirty="0" smtClean="0"/>
              <a:t>Shift to the right</a:t>
            </a:r>
          </a:p>
          <a:p>
            <a:pPr marL="514350" indent="-514350">
              <a:buFont typeface="+mj-lt"/>
              <a:buAutoNum type="alphaLcPeriod"/>
              <a:defRPr/>
            </a:pPr>
            <a:r>
              <a:rPr lang="en-US" dirty="0" smtClean="0"/>
              <a:t>Shift to the left</a:t>
            </a:r>
          </a:p>
          <a:p>
            <a:pPr marL="514350" indent="-514350">
              <a:buFont typeface="+mj-lt"/>
              <a:buAutoNum type="alphaLcPeriod"/>
              <a:defRPr/>
            </a:pPr>
            <a:r>
              <a:rPr lang="en-US" dirty="0" smtClean="0"/>
              <a:t>No shift</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3886200" y="3810000"/>
          <a:ext cx="4724400" cy="1828800"/>
        </p:xfrm>
        <a:graphic>
          <a:graphicData uri="http://schemas.openxmlformats.org/drawingml/2006/table">
            <a:tbl>
              <a:tblPr firstRow="1" bandRow="1">
                <a:tableStyleId>{5C22544A-7EE6-4342-B048-85BDC9FD1C3A}</a:tableStyleId>
              </a:tblPr>
              <a:tblGrid>
                <a:gridCol w="2590800"/>
                <a:gridCol w="2133600"/>
              </a:tblGrid>
              <a:tr h="370840">
                <a:tc>
                  <a:txBody>
                    <a:bodyPr/>
                    <a:lstStyle/>
                    <a:p>
                      <a:pPr algn="ctr"/>
                      <a:r>
                        <a:rPr lang="en-US" sz="2400" dirty="0" smtClean="0"/>
                        <a:t>Concentrations</a:t>
                      </a:r>
                      <a:endParaRPr lang="en-US" sz="2400" dirty="0"/>
                    </a:p>
                  </a:txBody>
                  <a:tcPr/>
                </a:tc>
                <a:tc>
                  <a:txBody>
                    <a:bodyPr/>
                    <a:lstStyle/>
                    <a:p>
                      <a:pPr algn="ctr"/>
                      <a:r>
                        <a:rPr lang="en-US" sz="2400" dirty="0" smtClean="0"/>
                        <a:t>Change</a:t>
                      </a:r>
                      <a:endParaRPr lang="en-US" sz="2400" dirty="0"/>
                    </a:p>
                  </a:txBody>
                  <a:tcPr/>
                </a:tc>
              </a:tr>
              <a:tr h="370840">
                <a:tc>
                  <a:txBody>
                    <a:bodyPr/>
                    <a:lstStyle/>
                    <a:p>
                      <a:pPr algn="ctr"/>
                      <a:r>
                        <a:rPr lang="en-US" sz="2400" dirty="0" smtClean="0"/>
                        <a:t>[</a:t>
                      </a:r>
                      <a:r>
                        <a:rPr lang="en-US" sz="2400" dirty="0" smtClean="0">
                          <a:latin typeface="+mn-lt"/>
                        </a:rPr>
                        <a:t>H</a:t>
                      </a:r>
                      <a:r>
                        <a:rPr lang="en-US" sz="2400" baseline="-30000" dirty="0" smtClean="0"/>
                        <a:t>2</a:t>
                      </a:r>
                      <a:r>
                        <a:rPr lang="en-US" sz="2400" dirty="0" smtClean="0"/>
                        <a:t>]</a:t>
                      </a:r>
                      <a:endParaRPr lang="en-US" sz="2400" dirty="0"/>
                    </a:p>
                  </a:txBody>
                  <a:tcPr/>
                </a:tc>
                <a:tc>
                  <a:txBody>
                    <a:bodyPr/>
                    <a:lstStyle/>
                    <a:p>
                      <a:pPr algn="ctr"/>
                      <a:r>
                        <a:rPr lang="en-US" sz="2400" dirty="0" smtClean="0"/>
                        <a:t>decrease</a:t>
                      </a:r>
                      <a:endParaRPr lang="en-US" sz="2400" dirty="0"/>
                    </a:p>
                  </a:txBody>
                  <a:tcPr/>
                </a:tc>
              </a:tr>
              <a:tr h="370840">
                <a:tc>
                  <a:txBody>
                    <a:bodyPr/>
                    <a:lstStyle/>
                    <a:p>
                      <a:pPr algn="ctr"/>
                      <a:r>
                        <a:rPr lang="en-US" sz="2400" dirty="0" smtClean="0"/>
                        <a:t>[N</a:t>
                      </a:r>
                      <a:r>
                        <a:rPr lang="en-US" sz="2400" baseline="-30000" dirty="0" smtClean="0">
                          <a:latin typeface="+mn-lt"/>
                        </a:rPr>
                        <a:t>2</a:t>
                      </a:r>
                      <a:r>
                        <a:rPr lang="en-US" sz="2400" dirty="0" smtClean="0"/>
                        <a:t>]</a:t>
                      </a:r>
                      <a:endParaRPr lang="en-US" sz="2400" dirty="0"/>
                    </a:p>
                  </a:txBody>
                  <a:tcPr/>
                </a:tc>
                <a:tc>
                  <a:txBody>
                    <a:bodyPr/>
                    <a:lstStyle/>
                    <a:p>
                      <a:pPr algn="ctr"/>
                      <a:r>
                        <a:rPr lang="en-US" sz="2400" dirty="0" smtClean="0"/>
                        <a:t>increase</a:t>
                      </a:r>
                      <a:endParaRPr lang="en-US" sz="2400" dirty="0"/>
                    </a:p>
                  </a:txBody>
                  <a:tcPr/>
                </a:tc>
              </a:tr>
              <a:tr h="370840">
                <a:tc>
                  <a:txBody>
                    <a:bodyPr/>
                    <a:lstStyle/>
                    <a:p>
                      <a:pPr algn="ctr"/>
                      <a:r>
                        <a:rPr lang="en-US" sz="2400" b="0" dirty="0" smtClean="0">
                          <a:solidFill>
                            <a:schemeClr val="tx1"/>
                          </a:solidFill>
                          <a:cs typeface="Times New Roman" pitchFamily="18" charset="0"/>
                        </a:rPr>
                        <a:t>[N</a:t>
                      </a:r>
                      <a:r>
                        <a:rPr lang="en-US" sz="2400" dirty="0" smtClean="0"/>
                        <a:t>H</a:t>
                      </a:r>
                      <a:r>
                        <a:rPr lang="en-US" sz="2400" baseline="-30000" dirty="0" smtClean="0"/>
                        <a:t>3</a:t>
                      </a:r>
                      <a:r>
                        <a:rPr lang="en-US" sz="2400" b="1" dirty="0" smtClean="0">
                          <a:solidFill>
                            <a:schemeClr val="tx1"/>
                          </a:solidFill>
                          <a:cs typeface="Times New Roman" pitchFamily="18" charset="0"/>
                        </a:rPr>
                        <a:t>]</a:t>
                      </a:r>
                      <a:endParaRPr lang="en-US" sz="2400" dirty="0">
                        <a:solidFill>
                          <a:schemeClr val="tx1"/>
                        </a:solidFill>
                      </a:endParaRPr>
                    </a:p>
                  </a:txBody>
                  <a:tcPr/>
                </a:tc>
                <a:tc>
                  <a:txBody>
                    <a:bodyPr/>
                    <a:lstStyle/>
                    <a:p>
                      <a:pPr algn="ctr"/>
                      <a:r>
                        <a:rPr lang="en-US" sz="2400" dirty="0" smtClean="0"/>
                        <a:t>increase </a:t>
                      </a:r>
                      <a:endParaRPr lang="en-US" sz="2400" dirty="0"/>
                    </a:p>
                  </a:txBody>
                  <a:tcPr/>
                </a:tc>
              </a:tr>
            </a:tbl>
          </a:graphicData>
        </a:graphic>
      </p:graphicFrame>
      <p:grpSp>
        <p:nvGrpSpPr>
          <p:cNvPr id="36887" name="Group 10"/>
          <p:cNvGrpSpPr>
            <a:grpSpLocks/>
          </p:cNvGrpSpPr>
          <p:nvPr/>
        </p:nvGrpSpPr>
        <p:grpSpPr bwMode="auto">
          <a:xfrm>
            <a:off x="4724400" y="2900363"/>
            <a:ext cx="533400" cy="604837"/>
            <a:chOff x="4411663" y="2366963"/>
            <a:chExt cx="533400" cy="604837"/>
          </a:xfrm>
        </p:grpSpPr>
        <p:sp>
          <p:nvSpPr>
            <p:cNvPr id="36888"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36889"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In which direction will the point of equilibrium shift when the concentration of chloride ion increases in the following equilibrium?  </a:t>
            </a:r>
          </a:p>
          <a:p>
            <a:pPr algn="ctr">
              <a:defRPr/>
            </a:pPr>
            <a:r>
              <a:rPr lang="en-US" dirty="0" smtClean="0"/>
              <a:t> </a:t>
            </a:r>
            <a:r>
              <a:rPr lang="en-US" b="1" dirty="0" err="1" smtClean="0"/>
              <a:t>AgCl</a:t>
            </a:r>
            <a:r>
              <a:rPr lang="en-US" b="1" baseline="-25000" dirty="0" smtClean="0"/>
              <a:t>(s)</a:t>
            </a:r>
            <a:r>
              <a:rPr lang="en-US" b="1" dirty="0" smtClean="0"/>
              <a:t>         Ag</a:t>
            </a:r>
            <a:r>
              <a:rPr lang="en-US" b="1" baseline="30000" dirty="0" smtClean="0"/>
              <a:t>+</a:t>
            </a:r>
            <a:r>
              <a:rPr lang="en-US" b="1" baseline="-25000" dirty="0" smtClean="0"/>
              <a:t>(</a:t>
            </a:r>
            <a:r>
              <a:rPr lang="en-US" b="1" baseline="-25000" dirty="0" err="1" smtClean="0"/>
              <a:t>aq</a:t>
            </a:r>
            <a:r>
              <a:rPr lang="en-US" b="1" baseline="-25000" dirty="0" smtClean="0"/>
              <a:t>)</a:t>
            </a:r>
            <a:r>
              <a:rPr lang="en-US" b="1" dirty="0" smtClean="0"/>
              <a:t> + </a:t>
            </a:r>
            <a:r>
              <a:rPr lang="en-US" b="1" dirty="0" err="1" smtClean="0"/>
              <a:t>Cl</a:t>
            </a:r>
            <a:r>
              <a:rPr lang="en-US" b="1" baseline="30000" dirty="0" smtClean="0"/>
              <a:t>-</a:t>
            </a:r>
            <a:r>
              <a:rPr lang="en-US" b="1" baseline="-25000" dirty="0" smtClean="0"/>
              <a:t>(</a:t>
            </a:r>
            <a:r>
              <a:rPr lang="en-US" b="1" baseline="-25000" dirty="0" err="1" smtClean="0"/>
              <a:t>aq</a:t>
            </a:r>
            <a:r>
              <a:rPr lang="en-US" b="1" baseline="-25000" dirty="0" smtClean="0"/>
              <a:t>)</a:t>
            </a:r>
          </a:p>
          <a:p>
            <a:pPr>
              <a:defRPr/>
            </a:pPr>
            <a:r>
              <a:rPr lang="en-US" dirty="0" smtClean="0"/>
              <a:t> </a:t>
            </a:r>
          </a:p>
          <a:p>
            <a:pPr marL="514350" indent="-514350">
              <a:buFont typeface="+mj-lt"/>
              <a:buAutoNum type="alphaLcPeriod"/>
              <a:defRPr/>
            </a:pPr>
            <a:r>
              <a:rPr lang="en-US" dirty="0" smtClean="0"/>
              <a:t>Shift to the right</a:t>
            </a:r>
          </a:p>
          <a:p>
            <a:pPr marL="514350" indent="-514350">
              <a:buFont typeface="+mj-lt"/>
              <a:buAutoNum type="alphaLcPeriod"/>
              <a:defRPr/>
            </a:pPr>
            <a:r>
              <a:rPr lang="en-US" dirty="0" smtClean="0"/>
              <a:t>Shift to the left</a:t>
            </a:r>
          </a:p>
          <a:p>
            <a:pPr marL="514350" indent="-514350">
              <a:buFont typeface="+mj-lt"/>
              <a:buAutoNum type="alphaLcPeriod"/>
              <a:defRPr/>
            </a:pPr>
            <a:r>
              <a:rPr lang="en-US" dirty="0" smtClean="0"/>
              <a:t>No shift</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3886200" y="3810000"/>
          <a:ext cx="4724400" cy="1828800"/>
        </p:xfrm>
        <a:graphic>
          <a:graphicData uri="http://schemas.openxmlformats.org/drawingml/2006/table">
            <a:tbl>
              <a:tblPr firstRow="1" bandRow="1">
                <a:tableStyleId>{5C22544A-7EE6-4342-B048-85BDC9FD1C3A}</a:tableStyleId>
              </a:tblPr>
              <a:tblGrid>
                <a:gridCol w="2590800"/>
                <a:gridCol w="2133600"/>
              </a:tblGrid>
              <a:tr h="370840">
                <a:tc>
                  <a:txBody>
                    <a:bodyPr/>
                    <a:lstStyle/>
                    <a:p>
                      <a:pPr algn="ctr"/>
                      <a:r>
                        <a:rPr lang="en-US" sz="2400" dirty="0" smtClean="0"/>
                        <a:t>Amount</a:t>
                      </a:r>
                      <a:endParaRPr lang="en-US" sz="2400" dirty="0"/>
                    </a:p>
                  </a:txBody>
                  <a:tcPr/>
                </a:tc>
                <a:tc>
                  <a:txBody>
                    <a:bodyPr/>
                    <a:lstStyle/>
                    <a:p>
                      <a:pPr algn="ctr"/>
                      <a:r>
                        <a:rPr lang="en-US" sz="2400" dirty="0" smtClean="0"/>
                        <a:t>Change</a:t>
                      </a:r>
                      <a:endParaRPr lang="en-US" sz="2400" dirty="0"/>
                    </a:p>
                  </a:txBody>
                  <a:tcPr/>
                </a:tc>
              </a:tr>
              <a:tr h="370840">
                <a:tc>
                  <a:txBody>
                    <a:bodyPr/>
                    <a:lstStyle/>
                    <a:p>
                      <a:pPr algn="ctr"/>
                      <a:r>
                        <a:rPr lang="en-US" sz="2400" dirty="0" err="1" smtClean="0"/>
                        <a:t>AgCl</a:t>
                      </a:r>
                      <a:r>
                        <a:rPr lang="en-US" sz="2400" dirty="0" smtClean="0"/>
                        <a:t>(s)</a:t>
                      </a:r>
                      <a:endParaRPr lang="en-US" sz="2400" dirty="0"/>
                    </a:p>
                  </a:txBody>
                  <a:tcPr/>
                </a:tc>
                <a:tc>
                  <a:txBody>
                    <a:bodyPr/>
                    <a:lstStyle/>
                    <a:p>
                      <a:pPr algn="ctr"/>
                      <a:r>
                        <a:rPr lang="en-US" sz="2400" dirty="0" smtClean="0"/>
                        <a:t>increase</a:t>
                      </a:r>
                      <a:endParaRPr lang="en-US" sz="2400" dirty="0"/>
                    </a:p>
                  </a:txBody>
                  <a:tcPr/>
                </a:tc>
              </a:tr>
              <a:tr h="370840">
                <a:tc>
                  <a:txBody>
                    <a:bodyPr/>
                    <a:lstStyle/>
                    <a:p>
                      <a:pPr algn="ctr"/>
                      <a:r>
                        <a:rPr lang="en-US" sz="2400" dirty="0" smtClean="0"/>
                        <a:t>[Ag</a:t>
                      </a:r>
                      <a:r>
                        <a:rPr lang="en-US" sz="2400" baseline="30000" dirty="0" smtClean="0">
                          <a:latin typeface="+mn-lt"/>
                        </a:rPr>
                        <a:t>+</a:t>
                      </a:r>
                      <a:r>
                        <a:rPr lang="en-US" sz="2400" dirty="0" smtClean="0"/>
                        <a:t>]</a:t>
                      </a:r>
                      <a:endParaRPr lang="en-US" sz="2400" dirty="0"/>
                    </a:p>
                  </a:txBody>
                  <a:tcPr/>
                </a:tc>
                <a:tc>
                  <a:txBody>
                    <a:bodyPr/>
                    <a:lstStyle/>
                    <a:p>
                      <a:pPr algn="ctr"/>
                      <a:r>
                        <a:rPr lang="en-US" sz="2400" dirty="0" smtClean="0"/>
                        <a:t>decrease</a:t>
                      </a:r>
                      <a:endParaRPr lang="en-US" sz="2400" dirty="0"/>
                    </a:p>
                  </a:txBody>
                  <a:tcPr/>
                </a:tc>
              </a:tr>
              <a:tr h="370840">
                <a:tc>
                  <a:txBody>
                    <a:bodyPr/>
                    <a:lstStyle/>
                    <a:p>
                      <a:pPr algn="ctr"/>
                      <a:r>
                        <a:rPr lang="en-US" sz="2400" b="0" dirty="0" smtClean="0">
                          <a:solidFill>
                            <a:schemeClr val="tx1"/>
                          </a:solidFill>
                          <a:cs typeface="Times New Roman" pitchFamily="18" charset="0"/>
                        </a:rPr>
                        <a:t>[</a:t>
                      </a:r>
                      <a:r>
                        <a:rPr lang="en-US" sz="2400" b="0" dirty="0" err="1" smtClean="0"/>
                        <a:t>Cl</a:t>
                      </a:r>
                      <a:r>
                        <a:rPr lang="en-US" sz="2400" b="0" baseline="30000" dirty="0" smtClean="0">
                          <a:latin typeface="+mn-lt"/>
                        </a:rPr>
                        <a:t>-</a:t>
                      </a:r>
                      <a:r>
                        <a:rPr lang="en-US" sz="2400" b="0" dirty="0" smtClean="0">
                          <a:solidFill>
                            <a:schemeClr val="tx1"/>
                          </a:solidFill>
                          <a:cs typeface="Times New Roman" pitchFamily="18" charset="0"/>
                        </a:rPr>
                        <a:t>]</a:t>
                      </a:r>
                      <a:endParaRPr lang="en-US" sz="2400" b="0" dirty="0">
                        <a:solidFill>
                          <a:schemeClr val="tx1"/>
                        </a:solidFill>
                      </a:endParaRPr>
                    </a:p>
                  </a:txBody>
                  <a:tcPr/>
                </a:tc>
                <a:tc>
                  <a:txBody>
                    <a:bodyPr/>
                    <a:lstStyle/>
                    <a:p>
                      <a:pPr algn="ctr"/>
                      <a:r>
                        <a:rPr lang="en-US" sz="2400" dirty="0" smtClean="0"/>
                        <a:t>increase </a:t>
                      </a:r>
                      <a:endParaRPr lang="en-US" sz="2400" dirty="0"/>
                    </a:p>
                  </a:txBody>
                  <a:tcPr/>
                </a:tc>
              </a:tr>
            </a:tbl>
          </a:graphicData>
        </a:graphic>
      </p:graphicFrame>
      <p:grpSp>
        <p:nvGrpSpPr>
          <p:cNvPr id="37911" name="Group 10"/>
          <p:cNvGrpSpPr>
            <a:grpSpLocks/>
          </p:cNvGrpSpPr>
          <p:nvPr/>
        </p:nvGrpSpPr>
        <p:grpSpPr bwMode="auto">
          <a:xfrm>
            <a:off x="3733800" y="2976563"/>
            <a:ext cx="533400" cy="604837"/>
            <a:chOff x="4411663" y="2366963"/>
            <a:chExt cx="533400" cy="604837"/>
          </a:xfrm>
        </p:grpSpPr>
        <p:sp>
          <p:nvSpPr>
            <p:cNvPr id="37912"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37913"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What color will the following equilibrium be if </a:t>
            </a:r>
            <a:r>
              <a:rPr lang="en-US" dirty="0" err="1" smtClean="0"/>
              <a:t>HCl</a:t>
            </a:r>
            <a:r>
              <a:rPr lang="en-US" dirty="0" smtClean="0"/>
              <a:t> is added which will decrease the ammonia concentration?  </a:t>
            </a:r>
          </a:p>
          <a:p>
            <a:pPr algn="ctr">
              <a:defRPr/>
            </a:pPr>
            <a:r>
              <a:rPr lang="en-US" dirty="0" smtClean="0"/>
              <a:t> </a:t>
            </a:r>
            <a:r>
              <a:rPr lang="en-US" b="1" dirty="0" smtClean="0">
                <a:solidFill>
                  <a:schemeClr val="accent1"/>
                </a:solidFill>
              </a:rPr>
              <a:t>Cu</a:t>
            </a:r>
            <a:r>
              <a:rPr lang="en-US" b="1" baseline="30000" dirty="0" smtClean="0">
                <a:solidFill>
                  <a:schemeClr val="accent1"/>
                </a:solidFill>
              </a:rPr>
              <a:t>2+</a:t>
            </a:r>
            <a:r>
              <a:rPr lang="en-US" b="1" baseline="-25000" dirty="0" smtClean="0">
                <a:solidFill>
                  <a:schemeClr val="accent1"/>
                </a:solidFill>
              </a:rPr>
              <a:t>(</a:t>
            </a:r>
            <a:r>
              <a:rPr lang="en-US" b="1" i="1" baseline="-25000" dirty="0" err="1" smtClean="0">
                <a:solidFill>
                  <a:schemeClr val="accent1"/>
                </a:solidFill>
              </a:rPr>
              <a:t>aq</a:t>
            </a:r>
            <a:r>
              <a:rPr lang="en-US" b="1" baseline="-25000" dirty="0" smtClean="0">
                <a:solidFill>
                  <a:schemeClr val="accent1"/>
                </a:solidFill>
              </a:rPr>
              <a:t>)</a:t>
            </a:r>
            <a:r>
              <a:rPr lang="en-US" b="1" dirty="0" smtClean="0">
                <a:solidFill>
                  <a:schemeClr val="accent1"/>
                </a:solidFill>
              </a:rPr>
              <a:t> </a:t>
            </a:r>
            <a:r>
              <a:rPr lang="en-US" b="1" dirty="0" smtClean="0"/>
              <a:t>+ 4NH</a:t>
            </a:r>
            <a:r>
              <a:rPr lang="en-US" b="1" baseline="-25000" dirty="0" smtClean="0"/>
              <a:t>3(</a:t>
            </a:r>
            <a:r>
              <a:rPr lang="en-US" b="1" i="1" baseline="-25000" dirty="0" err="1" smtClean="0"/>
              <a:t>aq</a:t>
            </a:r>
            <a:r>
              <a:rPr lang="en-US" b="1" baseline="-25000" dirty="0" smtClean="0"/>
              <a:t>)</a:t>
            </a:r>
            <a:r>
              <a:rPr lang="en-US" b="1" dirty="0" smtClean="0"/>
              <a:t>   </a:t>
            </a:r>
            <a:r>
              <a:rPr lang="en-US" b="1" dirty="0" smtClean="0">
                <a:cs typeface="Times New Roman" pitchFamily="18" charset="0"/>
                <a:sym typeface="Wingdings" pitchFamily="2" charset="2"/>
              </a:rPr>
              <a:t>   </a:t>
            </a:r>
            <a:r>
              <a:rPr lang="en-US" b="1" dirty="0" smtClean="0">
                <a:cs typeface="Times New Roman" pitchFamily="18" charset="0"/>
              </a:rPr>
              <a:t> </a:t>
            </a:r>
            <a:r>
              <a:rPr lang="en-US" b="1" dirty="0" smtClean="0">
                <a:solidFill>
                  <a:schemeClr val="tx2"/>
                </a:solidFill>
                <a:cs typeface="Times New Roman" pitchFamily="18" charset="0"/>
              </a:rPr>
              <a:t>[Cu(NH</a:t>
            </a:r>
            <a:r>
              <a:rPr lang="en-US" b="1" baseline="-25000" dirty="0" smtClean="0">
                <a:solidFill>
                  <a:schemeClr val="tx2"/>
                </a:solidFill>
                <a:cs typeface="Times New Roman" pitchFamily="18" charset="0"/>
              </a:rPr>
              <a:t>3</a:t>
            </a:r>
            <a:r>
              <a:rPr lang="en-US" b="1" dirty="0" smtClean="0">
                <a:solidFill>
                  <a:schemeClr val="tx2"/>
                </a:solidFill>
                <a:cs typeface="Times New Roman" pitchFamily="18" charset="0"/>
              </a:rPr>
              <a:t>)</a:t>
            </a:r>
            <a:r>
              <a:rPr lang="en-US" b="1" baseline="-25000" dirty="0" smtClean="0">
                <a:solidFill>
                  <a:schemeClr val="tx2"/>
                </a:solidFill>
                <a:cs typeface="Times New Roman" pitchFamily="18" charset="0"/>
              </a:rPr>
              <a:t>4</a:t>
            </a:r>
            <a:r>
              <a:rPr lang="en-US" b="1" baseline="30000" dirty="0" smtClean="0">
                <a:solidFill>
                  <a:schemeClr val="tx2"/>
                </a:solidFill>
                <a:cs typeface="Times New Roman" pitchFamily="18" charset="0"/>
              </a:rPr>
              <a:t>2+</a:t>
            </a:r>
            <a:r>
              <a:rPr lang="en-US" b="1" dirty="0" smtClean="0">
                <a:solidFill>
                  <a:schemeClr val="tx2"/>
                </a:solidFill>
                <a:cs typeface="Times New Roman" pitchFamily="18" charset="0"/>
              </a:rPr>
              <a:t>]</a:t>
            </a:r>
            <a:r>
              <a:rPr lang="en-US" b="1" baseline="-25000" dirty="0" smtClean="0">
                <a:solidFill>
                  <a:schemeClr val="tx2"/>
                </a:solidFill>
                <a:cs typeface="Times New Roman" pitchFamily="18" charset="0"/>
              </a:rPr>
              <a:t>(</a:t>
            </a:r>
            <a:r>
              <a:rPr lang="en-US" b="1" i="1" baseline="-25000" dirty="0" err="1" smtClean="0">
                <a:solidFill>
                  <a:schemeClr val="tx2"/>
                </a:solidFill>
                <a:cs typeface="Times New Roman" pitchFamily="18" charset="0"/>
              </a:rPr>
              <a:t>aq</a:t>
            </a:r>
            <a:r>
              <a:rPr lang="en-US" b="1" baseline="-25000" dirty="0" smtClean="0">
                <a:solidFill>
                  <a:schemeClr val="tx2"/>
                </a:solidFill>
                <a:cs typeface="Times New Roman" pitchFamily="18" charset="0"/>
              </a:rPr>
              <a:t>)</a:t>
            </a:r>
          </a:p>
          <a:p>
            <a:pPr>
              <a:defRPr/>
            </a:pPr>
            <a:r>
              <a:rPr lang="en-US" dirty="0" smtClean="0">
                <a:solidFill>
                  <a:schemeClr val="accent1"/>
                </a:solidFill>
              </a:rPr>
              <a:t>		pale blue                            </a:t>
            </a:r>
            <a:r>
              <a:rPr lang="en-US" dirty="0" smtClean="0">
                <a:solidFill>
                  <a:schemeClr val="tx2"/>
                </a:solidFill>
              </a:rPr>
              <a:t>royal blue</a:t>
            </a:r>
          </a:p>
          <a:p>
            <a:pPr algn="ctr">
              <a:defRPr/>
            </a:pPr>
            <a:endParaRPr lang="en-US" baseline="-25000" dirty="0" smtClean="0"/>
          </a:p>
          <a:p>
            <a:pPr marL="514350" indent="-514350">
              <a:buFont typeface="+mj-lt"/>
              <a:buAutoNum type="alphaLcPeriod"/>
              <a:defRPr/>
            </a:pPr>
            <a:r>
              <a:rPr lang="en-US" dirty="0" smtClean="0"/>
              <a:t> pale blue </a:t>
            </a:r>
          </a:p>
          <a:p>
            <a:pPr marL="514350" indent="-514350">
              <a:buFont typeface="+mj-lt"/>
              <a:buAutoNum type="alphaLcPeriod"/>
              <a:defRPr/>
            </a:pPr>
            <a:r>
              <a:rPr lang="en-US" dirty="0" smtClean="0"/>
              <a:t>royal blue</a:t>
            </a:r>
          </a:p>
          <a:p>
            <a:pPr marL="514350" indent="-514350">
              <a:buFont typeface="+mj-lt"/>
              <a:buAutoNum type="alphaLcPeriod"/>
              <a:defRPr/>
            </a:pPr>
            <a:r>
              <a:rPr lang="en-US" dirty="0" smtClean="0"/>
              <a:t>No shift</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7" name="Table 6"/>
          <p:cNvGraphicFramePr>
            <a:graphicFrameLocks noGrp="1"/>
          </p:cNvGraphicFramePr>
          <p:nvPr/>
        </p:nvGraphicFramePr>
        <p:xfrm>
          <a:off x="4038600" y="4114800"/>
          <a:ext cx="4724400" cy="1828800"/>
        </p:xfrm>
        <a:graphic>
          <a:graphicData uri="http://schemas.openxmlformats.org/drawingml/2006/table">
            <a:tbl>
              <a:tblPr firstRow="1" bandRow="1">
                <a:tableStyleId>{5C22544A-7EE6-4342-B048-85BDC9FD1C3A}</a:tableStyleId>
              </a:tblPr>
              <a:tblGrid>
                <a:gridCol w="2590800"/>
                <a:gridCol w="2133600"/>
              </a:tblGrid>
              <a:tr h="370840">
                <a:tc>
                  <a:txBody>
                    <a:bodyPr/>
                    <a:lstStyle/>
                    <a:p>
                      <a:pPr algn="ctr"/>
                      <a:r>
                        <a:rPr lang="en-US" sz="2400" dirty="0" smtClean="0"/>
                        <a:t>Concentrations</a:t>
                      </a:r>
                      <a:endParaRPr lang="en-US" sz="2400" dirty="0"/>
                    </a:p>
                  </a:txBody>
                  <a:tcPr/>
                </a:tc>
                <a:tc>
                  <a:txBody>
                    <a:bodyPr/>
                    <a:lstStyle/>
                    <a:p>
                      <a:pPr algn="ctr"/>
                      <a:r>
                        <a:rPr lang="en-US" sz="2400" dirty="0" smtClean="0"/>
                        <a:t>Change</a:t>
                      </a:r>
                      <a:endParaRPr lang="en-US" sz="2400" dirty="0"/>
                    </a:p>
                  </a:txBody>
                  <a:tcPr/>
                </a:tc>
              </a:tr>
              <a:tr h="370840">
                <a:tc>
                  <a:txBody>
                    <a:bodyPr/>
                    <a:lstStyle/>
                    <a:p>
                      <a:pPr algn="ctr"/>
                      <a:r>
                        <a:rPr lang="en-US" sz="2400" dirty="0" smtClean="0"/>
                        <a:t>[Cu</a:t>
                      </a:r>
                      <a:r>
                        <a:rPr lang="en-US" sz="2400" baseline="30000" dirty="0" smtClean="0"/>
                        <a:t>2+</a:t>
                      </a:r>
                      <a:r>
                        <a:rPr lang="en-US" sz="2400" dirty="0" smtClean="0"/>
                        <a:t>]</a:t>
                      </a:r>
                      <a:endParaRPr lang="en-US" sz="2400" dirty="0"/>
                    </a:p>
                  </a:txBody>
                  <a:tcPr/>
                </a:tc>
                <a:tc>
                  <a:txBody>
                    <a:bodyPr/>
                    <a:lstStyle/>
                    <a:p>
                      <a:pPr algn="ctr"/>
                      <a:r>
                        <a:rPr lang="en-US" sz="2400" dirty="0" smtClean="0"/>
                        <a:t>increase</a:t>
                      </a:r>
                      <a:endParaRPr lang="en-US" sz="2400" dirty="0"/>
                    </a:p>
                  </a:txBody>
                  <a:tcPr/>
                </a:tc>
              </a:tr>
              <a:tr h="370840">
                <a:tc>
                  <a:txBody>
                    <a:bodyPr/>
                    <a:lstStyle/>
                    <a:p>
                      <a:pPr algn="ctr"/>
                      <a:r>
                        <a:rPr lang="en-US" sz="2400" dirty="0" smtClean="0"/>
                        <a:t>[NH</a:t>
                      </a:r>
                      <a:r>
                        <a:rPr lang="en-US" sz="2400" baseline="-25000" dirty="0" smtClean="0"/>
                        <a:t>3</a:t>
                      </a:r>
                      <a:r>
                        <a:rPr lang="en-US" sz="2400" dirty="0" smtClean="0"/>
                        <a:t>]</a:t>
                      </a:r>
                      <a:endParaRPr lang="en-US" sz="2400" dirty="0"/>
                    </a:p>
                  </a:txBody>
                  <a:tcPr/>
                </a:tc>
                <a:tc>
                  <a:txBody>
                    <a:bodyPr/>
                    <a:lstStyle/>
                    <a:p>
                      <a:pPr algn="ctr"/>
                      <a:r>
                        <a:rPr lang="en-US" sz="2400" dirty="0" smtClean="0"/>
                        <a:t>decrease</a:t>
                      </a:r>
                      <a:endParaRPr lang="en-US" sz="2400" dirty="0"/>
                    </a:p>
                  </a:txBody>
                  <a:tcPr/>
                </a:tc>
              </a:tr>
              <a:tr h="370840">
                <a:tc>
                  <a:txBody>
                    <a:bodyPr/>
                    <a:lstStyle/>
                    <a:p>
                      <a:pPr algn="ctr"/>
                      <a:r>
                        <a:rPr lang="en-US" sz="2400" b="0" dirty="0" smtClean="0">
                          <a:solidFill>
                            <a:schemeClr val="tx1"/>
                          </a:solidFill>
                          <a:cs typeface="Times New Roman" pitchFamily="18" charset="0"/>
                        </a:rPr>
                        <a:t>[Cu(NH</a:t>
                      </a:r>
                      <a:r>
                        <a:rPr lang="en-US" sz="2400" b="0" baseline="-25000" dirty="0" smtClean="0">
                          <a:solidFill>
                            <a:schemeClr val="tx1"/>
                          </a:solidFill>
                          <a:cs typeface="Times New Roman" pitchFamily="18" charset="0"/>
                        </a:rPr>
                        <a:t>3</a:t>
                      </a:r>
                      <a:r>
                        <a:rPr lang="en-US" sz="2400" b="0" dirty="0" smtClean="0">
                          <a:solidFill>
                            <a:schemeClr val="tx1"/>
                          </a:solidFill>
                          <a:cs typeface="Times New Roman" pitchFamily="18" charset="0"/>
                        </a:rPr>
                        <a:t>)</a:t>
                      </a:r>
                      <a:r>
                        <a:rPr lang="en-US" sz="2400" b="0" baseline="-25000" dirty="0" smtClean="0">
                          <a:solidFill>
                            <a:schemeClr val="tx1"/>
                          </a:solidFill>
                          <a:cs typeface="Times New Roman" pitchFamily="18" charset="0"/>
                        </a:rPr>
                        <a:t>4</a:t>
                      </a:r>
                      <a:r>
                        <a:rPr lang="en-US" sz="2400" b="0" baseline="30000" dirty="0" smtClean="0">
                          <a:solidFill>
                            <a:schemeClr val="tx1"/>
                          </a:solidFill>
                          <a:cs typeface="Times New Roman" pitchFamily="18" charset="0"/>
                        </a:rPr>
                        <a:t>2+</a:t>
                      </a:r>
                      <a:r>
                        <a:rPr lang="en-US" sz="2400" b="0" dirty="0" smtClean="0">
                          <a:solidFill>
                            <a:schemeClr val="tx1"/>
                          </a:solidFill>
                          <a:cs typeface="Times New Roman" pitchFamily="18" charset="0"/>
                        </a:rPr>
                        <a:t>]</a:t>
                      </a:r>
                      <a:endParaRPr lang="en-US" sz="2400" b="0" dirty="0">
                        <a:solidFill>
                          <a:schemeClr val="tx1"/>
                        </a:solidFill>
                      </a:endParaRPr>
                    </a:p>
                  </a:txBody>
                  <a:tcPr/>
                </a:tc>
                <a:tc>
                  <a:txBody>
                    <a:bodyPr/>
                    <a:lstStyle/>
                    <a:p>
                      <a:pPr algn="ctr"/>
                      <a:r>
                        <a:rPr lang="en-US" sz="2400" dirty="0" smtClean="0"/>
                        <a:t>decrease </a:t>
                      </a:r>
                      <a:endParaRPr lang="en-US" sz="2400" dirty="0"/>
                    </a:p>
                  </a:txBody>
                  <a:tcPr/>
                </a:tc>
              </a:tr>
            </a:tbl>
          </a:graphicData>
        </a:graphic>
      </p:graphicFrame>
      <p:grpSp>
        <p:nvGrpSpPr>
          <p:cNvPr id="38935" name="Group 10"/>
          <p:cNvGrpSpPr>
            <a:grpSpLocks/>
          </p:cNvGrpSpPr>
          <p:nvPr/>
        </p:nvGrpSpPr>
        <p:grpSpPr bwMode="auto">
          <a:xfrm>
            <a:off x="4572000" y="2976563"/>
            <a:ext cx="533400" cy="604837"/>
            <a:chOff x="4411663" y="2366963"/>
            <a:chExt cx="533400" cy="604837"/>
          </a:xfrm>
        </p:grpSpPr>
        <p:sp>
          <p:nvSpPr>
            <p:cNvPr id="38936" name="Rectangle 8"/>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38937"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Chapter Outline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7" name="Table 6"/>
          <p:cNvGraphicFramePr>
            <a:graphicFrameLocks noGrp="1"/>
          </p:cNvGraphicFramePr>
          <p:nvPr/>
        </p:nvGraphicFramePr>
        <p:xfrm>
          <a:off x="609600" y="1752600"/>
          <a:ext cx="8153400" cy="4495800"/>
        </p:xfrm>
        <a:graphic>
          <a:graphicData uri="http://schemas.openxmlformats.org/drawingml/2006/table">
            <a:tbl>
              <a:tblPr firstRow="1" bandRow="1">
                <a:tableStyleId>{5C22544A-7EE6-4342-B048-85BDC9FD1C3A}</a:tableStyleId>
              </a:tblPr>
              <a:tblGrid>
                <a:gridCol w="3810000"/>
                <a:gridCol w="4343400"/>
              </a:tblGrid>
              <a:tr h="4495800">
                <a:tc>
                  <a:txBody>
                    <a:bodyPr/>
                    <a:lstStyle/>
                    <a:p>
                      <a:pPr>
                        <a:buNone/>
                      </a:pPr>
                      <a:r>
                        <a:rPr lang="en-US" sz="2400" b="0" dirty="0" smtClean="0">
                          <a:solidFill>
                            <a:srgbClr val="C00000"/>
                          </a:solidFill>
                        </a:rPr>
                        <a:t>16.1 </a:t>
                      </a:r>
                      <a:r>
                        <a:rPr lang="en-US" sz="2400" b="0" dirty="0" smtClean="0">
                          <a:solidFill>
                            <a:srgbClr val="0000FF"/>
                          </a:solidFill>
                          <a:hlinkClick r:id="rId2" action="ppaction://hlinksldjump"/>
                        </a:rPr>
                        <a:t>Reversible Reactions</a:t>
                      </a:r>
                      <a:endParaRPr lang="en-US" sz="2400" b="0" dirty="0" smtClean="0">
                        <a:solidFill>
                          <a:srgbClr val="0000FF"/>
                        </a:solidFill>
                      </a:endParaRPr>
                    </a:p>
                    <a:p>
                      <a:pPr>
                        <a:buNone/>
                      </a:pPr>
                      <a:endParaRPr lang="en-US" sz="800" b="0" dirty="0" smtClean="0"/>
                    </a:p>
                    <a:p>
                      <a:pPr marL="463550" indent="-463550">
                        <a:buNone/>
                      </a:pPr>
                      <a:r>
                        <a:rPr lang="en-US" sz="2400" b="0" dirty="0" smtClean="0">
                          <a:solidFill>
                            <a:srgbClr val="C00000"/>
                          </a:solidFill>
                        </a:rPr>
                        <a:t>16.2</a:t>
                      </a:r>
                      <a:r>
                        <a:rPr lang="en-US" sz="2400" b="0" dirty="0" smtClean="0"/>
                        <a:t> </a:t>
                      </a:r>
                      <a:r>
                        <a:rPr lang="en-US" sz="2400" b="0" dirty="0" smtClean="0">
                          <a:solidFill>
                            <a:srgbClr val="0000FF"/>
                          </a:solidFill>
                          <a:hlinkClick r:id="rId3" action="ppaction://hlinksldjump"/>
                        </a:rPr>
                        <a:t>Rates</a:t>
                      </a:r>
                      <a:r>
                        <a:rPr lang="en-US" sz="2400" b="0" baseline="0" dirty="0" smtClean="0">
                          <a:solidFill>
                            <a:srgbClr val="0000FF"/>
                          </a:solidFill>
                          <a:hlinkClick r:id="rId3" action="ppaction://hlinksldjump"/>
                        </a:rPr>
                        <a:t> of Reaction</a:t>
                      </a:r>
                      <a:endParaRPr lang="en-US" sz="2400" b="0" dirty="0" smtClean="0">
                        <a:solidFill>
                          <a:srgbClr val="0000FF"/>
                        </a:solidFill>
                      </a:endParaRPr>
                    </a:p>
                    <a:p>
                      <a:pPr marL="463550" indent="-463550">
                        <a:buNone/>
                      </a:pPr>
                      <a:endParaRPr lang="en-US" sz="800" b="0" dirty="0" smtClean="0"/>
                    </a:p>
                    <a:p>
                      <a:pPr>
                        <a:buNone/>
                      </a:pPr>
                      <a:r>
                        <a:rPr lang="en-US" sz="2400" b="0" dirty="0" smtClean="0">
                          <a:solidFill>
                            <a:srgbClr val="C00000"/>
                          </a:solidFill>
                        </a:rPr>
                        <a:t>16.3</a:t>
                      </a:r>
                      <a:r>
                        <a:rPr lang="en-US" sz="2400" b="0" dirty="0" smtClean="0"/>
                        <a:t> </a:t>
                      </a:r>
                      <a:r>
                        <a:rPr lang="en-US" sz="2400" b="0" dirty="0" smtClean="0">
                          <a:solidFill>
                            <a:srgbClr val="0000FF"/>
                          </a:solidFill>
                          <a:hlinkClick r:id="rId4" action="ppaction://hlinksldjump"/>
                        </a:rPr>
                        <a:t>Chemical Equilibrium</a:t>
                      </a:r>
                      <a:endParaRPr lang="en-US" sz="2400" b="0" dirty="0" smtClean="0">
                        <a:solidFill>
                          <a:srgbClr val="0000FF"/>
                        </a:solidFill>
                      </a:endParaRPr>
                    </a:p>
                    <a:p>
                      <a:pPr>
                        <a:buNone/>
                      </a:pPr>
                      <a:endParaRPr lang="en-US" sz="800" b="0" dirty="0" smtClean="0"/>
                    </a:p>
                    <a:p>
                      <a:pPr marL="463550" indent="-463550">
                        <a:buNone/>
                      </a:pPr>
                      <a:r>
                        <a:rPr lang="en-US" sz="2400" b="0" dirty="0" smtClean="0">
                          <a:solidFill>
                            <a:srgbClr val="C00000"/>
                          </a:solidFill>
                        </a:rPr>
                        <a:t>16.4 </a:t>
                      </a:r>
                      <a:r>
                        <a:rPr lang="en-US" sz="2400" b="0" dirty="0" smtClean="0">
                          <a:solidFill>
                            <a:srgbClr val="0000FF"/>
                          </a:solidFill>
                          <a:hlinkClick r:id="rId5" action="ppaction://hlinksldjump"/>
                        </a:rPr>
                        <a:t>Le Châtelier’s Principle</a:t>
                      </a:r>
                      <a:endParaRPr lang="en-US" sz="2400" b="0" dirty="0" smtClean="0"/>
                    </a:p>
                    <a:p>
                      <a:pPr marL="463550" indent="-463550">
                        <a:buNone/>
                      </a:pPr>
                      <a:endParaRPr lang="en-US" sz="800" b="0" dirty="0" smtClean="0"/>
                    </a:p>
                    <a:p>
                      <a:pPr marL="627063" indent="-627063">
                        <a:buNone/>
                      </a:pPr>
                      <a:r>
                        <a:rPr lang="en-US" sz="2400" b="0" dirty="0" smtClean="0">
                          <a:solidFill>
                            <a:srgbClr val="C00000"/>
                          </a:solidFill>
                        </a:rPr>
                        <a:t>16.5</a:t>
                      </a:r>
                      <a:r>
                        <a:rPr lang="en-US" sz="2400" b="0" baseline="0" dirty="0" smtClean="0">
                          <a:solidFill>
                            <a:srgbClr val="C00000"/>
                          </a:solidFill>
                        </a:rPr>
                        <a:t> </a:t>
                      </a:r>
                      <a:r>
                        <a:rPr lang="en-US" sz="2400" b="0" baseline="0" dirty="0" smtClean="0">
                          <a:solidFill>
                            <a:srgbClr val="0000FF"/>
                          </a:solidFill>
                          <a:hlinkClick r:id="rId6" action="ppaction://hlinksldjump"/>
                        </a:rPr>
                        <a:t>Effect of Concentration</a:t>
                      </a:r>
                      <a:endParaRPr lang="en-US" sz="2400" b="0" baseline="0" dirty="0" smtClean="0">
                        <a:solidFill>
                          <a:srgbClr val="0000FF"/>
                        </a:solidFill>
                      </a:endParaRPr>
                    </a:p>
                    <a:p>
                      <a:pPr marL="463550" indent="-463550">
                        <a:buNone/>
                      </a:pPr>
                      <a:endParaRPr lang="en-US" sz="800" b="0" dirty="0" smtClean="0">
                        <a:solidFill>
                          <a:srgbClr val="C00000"/>
                        </a:solidFill>
                      </a:endParaRPr>
                    </a:p>
                    <a:p>
                      <a:pPr marL="627063" indent="-627063">
                        <a:buNone/>
                      </a:pPr>
                      <a:r>
                        <a:rPr lang="en-US" sz="2400" b="0" dirty="0" smtClean="0">
                          <a:solidFill>
                            <a:srgbClr val="C00000"/>
                          </a:solidFill>
                        </a:rPr>
                        <a:t>16.6</a:t>
                      </a:r>
                      <a:r>
                        <a:rPr lang="en-US" sz="2400" b="0" baseline="0" dirty="0" smtClean="0">
                          <a:solidFill>
                            <a:srgbClr val="C00000"/>
                          </a:solidFill>
                        </a:rPr>
                        <a:t> </a:t>
                      </a:r>
                      <a:r>
                        <a:rPr lang="en-US" sz="2400" b="0" baseline="0" dirty="0" smtClean="0">
                          <a:solidFill>
                            <a:srgbClr val="0000FF"/>
                          </a:solidFill>
                          <a:hlinkClick r:id="rId7" action="ppaction://hlinksldjump"/>
                        </a:rPr>
                        <a:t>Effect of Volume</a:t>
                      </a:r>
                      <a:endParaRPr lang="en-US" sz="2400" b="0" dirty="0" smtClean="0"/>
                    </a:p>
                    <a:p>
                      <a:pPr marL="463550" indent="-463550">
                        <a:buNone/>
                      </a:pPr>
                      <a:endParaRPr lang="en-US" sz="800" b="0" kern="1200" dirty="0" smtClean="0">
                        <a:solidFill>
                          <a:schemeClr val="lt1"/>
                        </a:solidFill>
                        <a:latin typeface="+mn-lt"/>
                        <a:ea typeface="+mn-ea"/>
                        <a:cs typeface="+mn-cs"/>
                      </a:endParaRPr>
                    </a:p>
                    <a:p>
                      <a:pPr marL="627063" indent="-627063">
                        <a:buNone/>
                      </a:pPr>
                      <a:r>
                        <a:rPr lang="en-US" sz="2400" b="0" dirty="0" smtClean="0">
                          <a:solidFill>
                            <a:srgbClr val="C00000"/>
                          </a:solidFill>
                        </a:rPr>
                        <a:t>16.7</a:t>
                      </a:r>
                      <a:r>
                        <a:rPr lang="en-US" sz="2400" b="0" baseline="0" dirty="0" smtClean="0">
                          <a:solidFill>
                            <a:srgbClr val="C00000"/>
                          </a:solidFill>
                        </a:rPr>
                        <a:t> </a:t>
                      </a:r>
                      <a:r>
                        <a:rPr lang="en-US" sz="2400" b="0" baseline="0" dirty="0" smtClean="0">
                          <a:solidFill>
                            <a:srgbClr val="0000FF"/>
                          </a:solidFill>
                          <a:hlinkClick r:id="rId8" action="ppaction://hlinksldjump"/>
                        </a:rPr>
                        <a:t>Effect of Temperature</a:t>
                      </a:r>
                      <a:endParaRPr lang="en-US" sz="2400" b="0" dirty="0" smtClean="0"/>
                    </a:p>
                    <a:p>
                      <a:pPr>
                        <a:buNone/>
                      </a:pPr>
                      <a:endParaRPr lang="en-US" sz="800" b="0" dirty="0" smtClean="0"/>
                    </a:p>
                    <a:p>
                      <a:pPr marL="860425" marR="0" indent="-860425" algn="l" defTabSz="914400" rtl="0" eaLnBrk="1" fontAlgn="auto" latinLnBrk="0" hangingPunct="1">
                        <a:lnSpc>
                          <a:spcPct val="100000"/>
                        </a:lnSpc>
                        <a:spcBef>
                          <a:spcPts val="0"/>
                        </a:spcBef>
                        <a:spcAft>
                          <a:spcPts val="0"/>
                        </a:spcAft>
                        <a:buClrTx/>
                        <a:buSzTx/>
                        <a:buFontTx/>
                        <a:buNone/>
                        <a:tabLst>
                          <a:tab pos="860425" algn="l"/>
                        </a:tabLst>
                        <a:defRPr/>
                      </a:pPr>
                      <a:r>
                        <a:rPr lang="en-US" sz="2400" b="0" dirty="0" smtClean="0">
                          <a:solidFill>
                            <a:srgbClr val="C00000"/>
                          </a:solidFill>
                        </a:rPr>
                        <a:t>16.8</a:t>
                      </a:r>
                      <a:r>
                        <a:rPr lang="en-US" sz="2400" b="0" baseline="0" dirty="0" smtClean="0">
                          <a:solidFill>
                            <a:srgbClr val="C00000"/>
                          </a:solidFill>
                        </a:rPr>
                        <a:t> </a:t>
                      </a:r>
                      <a:r>
                        <a:rPr lang="en-US" sz="2400" b="0" baseline="0" dirty="0" smtClean="0">
                          <a:solidFill>
                            <a:srgbClr val="0000FF"/>
                          </a:solidFill>
                          <a:hlinkClick r:id="rId9" action="ppaction://hlinksldjump"/>
                        </a:rPr>
                        <a:t>Effect of Catalysts</a:t>
                      </a:r>
                      <a:endParaRPr lang="en-US" sz="2400" b="0" baseline="0" dirty="0" smtClean="0">
                        <a:solidFill>
                          <a:srgbClr val="0000FF"/>
                        </a:solidFill>
                      </a:endParaRPr>
                    </a:p>
                    <a:p>
                      <a:pPr marL="860425" indent="-860425">
                        <a:buNone/>
                        <a:tabLst>
                          <a:tab pos="860425" algn="l"/>
                        </a:tabLst>
                      </a:pPr>
                      <a:endParaRPr lang="en-US" sz="100" b="0" dirty="0" smtClean="0">
                        <a:solidFill>
                          <a:srgbClr val="C00000"/>
                        </a:solidFill>
                      </a:endParaRPr>
                    </a:p>
                    <a:p>
                      <a:pPr>
                        <a:buNone/>
                      </a:pPr>
                      <a:endParaRPr lang="en-US" sz="800" b="0" dirty="0" smtClean="0"/>
                    </a:p>
                  </a:txBody>
                  <a:tcPr>
                    <a:solidFill>
                      <a:schemeClr val="bg1"/>
                    </a:solidFill>
                  </a:tcPr>
                </a:tc>
                <a:tc>
                  <a:txBody>
                    <a:bodyPr/>
                    <a:lstStyle/>
                    <a:p>
                      <a:pPr marL="860425" indent="-860425">
                        <a:buNone/>
                        <a:tabLst>
                          <a:tab pos="860425" algn="l"/>
                        </a:tabLst>
                      </a:pPr>
                      <a:r>
                        <a:rPr lang="en-US" sz="2400" b="0" dirty="0" smtClean="0">
                          <a:solidFill>
                            <a:srgbClr val="C00000"/>
                          </a:solidFill>
                        </a:rPr>
                        <a:t>16.9</a:t>
                      </a:r>
                      <a:r>
                        <a:rPr lang="en-US" sz="2400" b="0" baseline="0" dirty="0" smtClean="0">
                          <a:solidFill>
                            <a:srgbClr val="C00000"/>
                          </a:solidFill>
                        </a:rPr>
                        <a:t>   </a:t>
                      </a:r>
                      <a:r>
                        <a:rPr lang="en-US" sz="2400" b="0" baseline="0" dirty="0" smtClean="0">
                          <a:solidFill>
                            <a:srgbClr val="0000FF"/>
                          </a:solidFill>
                          <a:hlinkClick r:id="rId10" action="ppaction://hlinksldjump"/>
                        </a:rPr>
                        <a:t>Equilibrium Constants</a:t>
                      </a:r>
                      <a:endParaRPr lang="en-US" sz="2400" b="0" baseline="0" dirty="0" smtClean="0">
                        <a:solidFill>
                          <a:srgbClr val="0000FF"/>
                        </a:solidFill>
                      </a:endParaRPr>
                    </a:p>
                    <a:p>
                      <a:pPr marL="463550" indent="-463550">
                        <a:buNone/>
                      </a:pPr>
                      <a:endParaRPr lang="en-US" sz="800" b="0" dirty="0" smtClean="0">
                        <a:solidFill>
                          <a:srgbClr val="C00000"/>
                        </a:solidFill>
                      </a:endParaRPr>
                    </a:p>
                    <a:p>
                      <a:pPr marL="736600" indent="-736600">
                        <a:buNone/>
                      </a:pPr>
                      <a:r>
                        <a:rPr lang="en-US" sz="2400" b="0" dirty="0" smtClean="0">
                          <a:solidFill>
                            <a:srgbClr val="C00000"/>
                          </a:solidFill>
                        </a:rPr>
                        <a:t>16.10</a:t>
                      </a:r>
                      <a:r>
                        <a:rPr lang="en-US" sz="2400" b="0" baseline="0" dirty="0" smtClean="0">
                          <a:solidFill>
                            <a:srgbClr val="C00000"/>
                          </a:solidFill>
                        </a:rPr>
                        <a:t> </a:t>
                      </a:r>
                      <a:r>
                        <a:rPr lang="en-US" sz="2400" b="0" baseline="0" dirty="0" smtClean="0">
                          <a:solidFill>
                            <a:srgbClr val="0000FF"/>
                          </a:solidFill>
                          <a:hlinkClick r:id="rId11" action="ppaction://hlinksldjump"/>
                        </a:rPr>
                        <a:t>Ion Product Constant for Water</a:t>
                      </a:r>
                      <a:endParaRPr lang="en-US" sz="2400" b="0" dirty="0" smtClean="0"/>
                    </a:p>
                    <a:p>
                      <a:pPr marL="463550" indent="-463550">
                        <a:buNone/>
                      </a:pPr>
                      <a:endParaRPr lang="en-US" sz="800" b="0" kern="1200" dirty="0" smtClean="0">
                        <a:solidFill>
                          <a:schemeClr val="lt1"/>
                        </a:solidFill>
                        <a:latin typeface="+mn-lt"/>
                        <a:ea typeface="+mn-ea"/>
                        <a:cs typeface="+mn-cs"/>
                      </a:endParaRPr>
                    </a:p>
                    <a:p>
                      <a:pPr marL="736600" indent="-736600">
                        <a:buNone/>
                      </a:pPr>
                      <a:r>
                        <a:rPr lang="en-US" sz="2400" b="0" dirty="0" smtClean="0">
                          <a:solidFill>
                            <a:srgbClr val="C00000"/>
                          </a:solidFill>
                        </a:rPr>
                        <a:t>16.11</a:t>
                      </a:r>
                      <a:r>
                        <a:rPr lang="en-US" sz="2400" b="0" baseline="0" dirty="0" smtClean="0">
                          <a:solidFill>
                            <a:srgbClr val="C00000"/>
                          </a:solidFill>
                        </a:rPr>
                        <a:t> </a:t>
                      </a:r>
                      <a:r>
                        <a:rPr lang="en-US" sz="2400" b="0" baseline="0" dirty="0" smtClean="0">
                          <a:solidFill>
                            <a:srgbClr val="0000FF"/>
                          </a:solidFill>
                          <a:hlinkClick r:id="rId12" action="ppaction://hlinksldjump"/>
                        </a:rPr>
                        <a:t>Ionization Constants</a:t>
                      </a:r>
                      <a:endParaRPr lang="en-US" sz="2400" b="0" dirty="0" smtClean="0"/>
                    </a:p>
                    <a:p>
                      <a:pPr>
                        <a:buNone/>
                      </a:pPr>
                      <a:endParaRPr lang="en-US" sz="800" b="0" dirty="0" smtClean="0"/>
                    </a:p>
                    <a:p>
                      <a:pPr marL="463550" indent="-463550">
                        <a:buNone/>
                      </a:pPr>
                      <a:r>
                        <a:rPr lang="en-US" sz="2400" b="0" dirty="0" smtClean="0">
                          <a:solidFill>
                            <a:srgbClr val="C00000"/>
                          </a:solidFill>
                        </a:rPr>
                        <a:t>16.12</a:t>
                      </a:r>
                      <a:r>
                        <a:rPr lang="en-US" sz="2400" b="0" baseline="0" dirty="0" smtClean="0">
                          <a:solidFill>
                            <a:srgbClr val="C00000"/>
                          </a:solidFill>
                        </a:rPr>
                        <a:t> </a:t>
                      </a:r>
                      <a:r>
                        <a:rPr lang="en-US" sz="2400" b="0" baseline="0" dirty="0" smtClean="0">
                          <a:solidFill>
                            <a:srgbClr val="0000FF"/>
                          </a:solidFill>
                          <a:hlinkClick r:id="rId13" action="ppaction://hlinksldjump"/>
                        </a:rPr>
                        <a:t>Solubility Product Constant</a:t>
                      </a:r>
                      <a:endParaRPr lang="en-US" sz="2400" b="0" baseline="0" dirty="0" smtClean="0">
                        <a:solidFill>
                          <a:srgbClr val="0000FF"/>
                        </a:solidFill>
                      </a:endParaRPr>
                    </a:p>
                    <a:p>
                      <a:pPr marL="463550" indent="-463550">
                        <a:buNone/>
                      </a:pPr>
                      <a:endParaRPr lang="en-US" sz="800" b="0" baseline="0" dirty="0" smtClean="0">
                        <a:solidFill>
                          <a:srgbClr val="0000FF"/>
                        </a:solidFill>
                      </a:endParaRPr>
                    </a:p>
                    <a:p>
                      <a:pPr marL="736600" indent="-736600">
                        <a:buNone/>
                      </a:pPr>
                      <a:r>
                        <a:rPr lang="en-US" sz="2400" b="0" dirty="0" smtClean="0">
                          <a:solidFill>
                            <a:srgbClr val="C00000"/>
                          </a:solidFill>
                        </a:rPr>
                        <a:t>16.13</a:t>
                      </a:r>
                      <a:r>
                        <a:rPr lang="en-US" sz="2400" b="0" baseline="0" dirty="0" smtClean="0">
                          <a:solidFill>
                            <a:srgbClr val="C00000"/>
                          </a:solidFill>
                        </a:rPr>
                        <a:t> </a:t>
                      </a:r>
                      <a:r>
                        <a:rPr lang="en-US" sz="2400" b="0" baseline="0" dirty="0" smtClean="0">
                          <a:solidFill>
                            <a:srgbClr val="0000FF"/>
                          </a:solidFill>
                          <a:hlinkClick r:id="rId14" action="ppaction://hlinksldjump"/>
                        </a:rPr>
                        <a:t>Acid-Base Properties of Salts</a:t>
                      </a:r>
                      <a:endParaRPr lang="en-US" sz="2400" b="0" baseline="0" dirty="0" smtClean="0">
                        <a:solidFill>
                          <a:srgbClr val="0000FF"/>
                        </a:solidFill>
                      </a:endParaRPr>
                    </a:p>
                    <a:p>
                      <a:pPr marL="463550" indent="-463550">
                        <a:buNone/>
                      </a:pPr>
                      <a:endParaRPr lang="en-US" sz="800" b="0" dirty="0" smtClean="0">
                        <a:solidFill>
                          <a:srgbClr val="C00000"/>
                        </a:solidFill>
                      </a:endParaRPr>
                    </a:p>
                    <a:p>
                      <a:pPr marL="804863" indent="-804863">
                        <a:buNone/>
                      </a:pPr>
                      <a:r>
                        <a:rPr lang="en-US" sz="2400" b="0" dirty="0" smtClean="0">
                          <a:solidFill>
                            <a:srgbClr val="C00000"/>
                          </a:solidFill>
                        </a:rPr>
                        <a:t>16.14</a:t>
                      </a:r>
                      <a:r>
                        <a:rPr lang="en-US" sz="2400" b="0" baseline="0" dirty="0" smtClean="0">
                          <a:solidFill>
                            <a:srgbClr val="C00000"/>
                          </a:solidFill>
                        </a:rPr>
                        <a:t> </a:t>
                      </a:r>
                      <a:r>
                        <a:rPr lang="en-US" sz="2400" b="0" baseline="0" dirty="0" smtClean="0">
                          <a:solidFill>
                            <a:srgbClr val="0000FF"/>
                          </a:solidFill>
                          <a:hlinkClick r:id="rId15" action="ppaction://hlinksldjump"/>
                        </a:rPr>
                        <a:t>Buffer Solutions: The Control of pH</a:t>
                      </a:r>
                      <a:endParaRPr lang="en-US" sz="2400" b="0" dirty="0" smtClean="0"/>
                    </a:p>
                    <a:p>
                      <a:pPr marL="463550" indent="-463550">
                        <a:buNone/>
                      </a:pPr>
                      <a:endParaRPr lang="en-US" sz="800" b="0" kern="1200" dirty="0" smtClean="0">
                        <a:solidFill>
                          <a:schemeClr val="lt1"/>
                        </a:solidFill>
                        <a:latin typeface="+mn-lt"/>
                        <a:ea typeface="+mn-ea"/>
                        <a:cs typeface="+mn-cs"/>
                      </a:endParaRPr>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In the following equilibrium; as I</a:t>
            </a:r>
            <a:r>
              <a:rPr lang="en-US" baseline="-25000" dirty="0" smtClean="0"/>
              <a:t>2(g) </a:t>
            </a:r>
            <a:r>
              <a:rPr lang="en-US" dirty="0" smtClean="0"/>
              <a:t>is added, the concentration of H</a:t>
            </a:r>
            <a:r>
              <a:rPr lang="en-US" baseline="-25000" dirty="0" smtClean="0"/>
              <a:t>2(g)</a:t>
            </a:r>
            <a:r>
              <a:rPr lang="en-US" dirty="0" smtClean="0"/>
              <a:t> will</a:t>
            </a:r>
          </a:p>
          <a:p>
            <a:pPr algn="ctr">
              <a:defRPr/>
            </a:pPr>
            <a:r>
              <a:rPr lang="en-US" dirty="0" smtClean="0"/>
              <a:t> H</a:t>
            </a:r>
            <a:r>
              <a:rPr lang="en-US" baseline="-25000" dirty="0" smtClean="0"/>
              <a:t>2(g) </a:t>
            </a:r>
            <a:r>
              <a:rPr lang="en-US" dirty="0" smtClean="0"/>
              <a:t>+ I</a:t>
            </a:r>
            <a:r>
              <a:rPr lang="en-US" baseline="-25000" dirty="0" smtClean="0"/>
              <a:t>2(g)</a:t>
            </a:r>
            <a:r>
              <a:rPr lang="en-US" dirty="0" smtClean="0"/>
              <a:t> </a:t>
            </a:r>
            <a:r>
              <a:rPr lang="en-US" dirty="0" smtClean="0">
                <a:sym typeface="Wingdings" pitchFamily="2" charset="2"/>
              </a:rPr>
              <a:t>       </a:t>
            </a:r>
            <a:r>
              <a:rPr lang="en-US" dirty="0" smtClean="0"/>
              <a:t>2 HI</a:t>
            </a:r>
            <a:r>
              <a:rPr lang="en-US" baseline="-25000" dirty="0" smtClean="0"/>
              <a:t>(g)</a:t>
            </a:r>
          </a:p>
          <a:p>
            <a:pPr marL="514350" indent="-514350">
              <a:buFont typeface="+mj-lt"/>
              <a:buAutoNum type="alphaLcPeriod"/>
              <a:defRPr/>
            </a:pPr>
            <a:r>
              <a:rPr lang="en-US" dirty="0" smtClean="0"/>
              <a:t>Increase</a:t>
            </a:r>
          </a:p>
          <a:p>
            <a:pPr marL="514350" indent="-514350">
              <a:buFont typeface="+mj-lt"/>
              <a:buAutoNum type="alphaLcPeriod"/>
              <a:defRPr/>
            </a:pPr>
            <a:r>
              <a:rPr lang="en-US" dirty="0" smtClean="0"/>
              <a:t>Decrease</a:t>
            </a:r>
          </a:p>
          <a:p>
            <a:pPr marL="514350" indent="-514350">
              <a:buFont typeface="+mj-lt"/>
              <a:buAutoNum type="alphaLcPeriod"/>
              <a:defRPr/>
            </a:pPr>
            <a:r>
              <a:rPr lang="en-US" dirty="0" smtClean="0"/>
              <a:t>Remain the same</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3886200" y="3276600"/>
          <a:ext cx="4724400" cy="1828800"/>
        </p:xfrm>
        <a:graphic>
          <a:graphicData uri="http://schemas.openxmlformats.org/drawingml/2006/table">
            <a:tbl>
              <a:tblPr firstRow="1" bandRow="1">
                <a:tableStyleId>{5C22544A-7EE6-4342-B048-85BDC9FD1C3A}</a:tableStyleId>
              </a:tblPr>
              <a:tblGrid>
                <a:gridCol w="2590800"/>
                <a:gridCol w="2133600"/>
              </a:tblGrid>
              <a:tr h="370840">
                <a:tc>
                  <a:txBody>
                    <a:bodyPr/>
                    <a:lstStyle/>
                    <a:p>
                      <a:pPr algn="ctr"/>
                      <a:r>
                        <a:rPr lang="en-US" sz="2400" dirty="0" smtClean="0"/>
                        <a:t>Concentrations</a:t>
                      </a:r>
                      <a:endParaRPr lang="en-US" sz="2400" dirty="0"/>
                    </a:p>
                  </a:txBody>
                  <a:tcPr/>
                </a:tc>
                <a:tc>
                  <a:txBody>
                    <a:bodyPr/>
                    <a:lstStyle/>
                    <a:p>
                      <a:pPr algn="ctr"/>
                      <a:r>
                        <a:rPr lang="en-US" sz="2400" dirty="0" smtClean="0"/>
                        <a:t>Change</a:t>
                      </a:r>
                      <a:endParaRPr lang="en-US" sz="2400" dirty="0"/>
                    </a:p>
                  </a:txBody>
                  <a:tcPr/>
                </a:tc>
              </a:tr>
              <a:tr h="370840">
                <a:tc>
                  <a:txBody>
                    <a:bodyPr/>
                    <a:lstStyle/>
                    <a:p>
                      <a:pPr algn="ctr"/>
                      <a:r>
                        <a:rPr lang="en-US" sz="2400" dirty="0" smtClean="0"/>
                        <a:t>[</a:t>
                      </a:r>
                      <a:r>
                        <a:rPr lang="en-US" sz="2400" dirty="0" smtClean="0">
                          <a:latin typeface="+mn-lt"/>
                        </a:rPr>
                        <a:t>H</a:t>
                      </a:r>
                      <a:r>
                        <a:rPr lang="en-US" sz="2400" baseline="-30000" dirty="0" smtClean="0"/>
                        <a:t>2</a:t>
                      </a:r>
                      <a:r>
                        <a:rPr lang="en-US" sz="2400" dirty="0" smtClean="0"/>
                        <a:t>]</a:t>
                      </a:r>
                      <a:endParaRPr lang="en-US" sz="2400" dirty="0"/>
                    </a:p>
                  </a:txBody>
                  <a:tcPr/>
                </a:tc>
                <a:tc>
                  <a:txBody>
                    <a:bodyPr/>
                    <a:lstStyle/>
                    <a:p>
                      <a:pPr algn="ctr"/>
                      <a:r>
                        <a:rPr lang="en-US" sz="2400" dirty="0" smtClean="0"/>
                        <a:t>decrease</a:t>
                      </a:r>
                      <a:endParaRPr lang="en-US" sz="2400" dirty="0"/>
                    </a:p>
                  </a:txBody>
                  <a:tcPr/>
                </a:tc>
              </a:tr>
              <a:tr h="370840">
                <a:tc>
                  <a:txBody>
                    <a:bodyPr/>
                    <a:lstStyle/>
                    <a:p>
                      <a:pPr algn="ctr"/>
                      <a:r>
                        <a:rPr lang="en-US" sz="2400" dirty="0" smtClean="0"/>
                        <a:t>[I</a:t>
                      </a:r>
                      <a:r>
                        <a:rPr lang="en-US" sz="2400" baseline="-30000" dirty="0" smtClean="0">
                          <a:latin typeface="+mn-lt"/>
                        </a:rPr>
                        <a:t>2</a:t>
                      </a:r>
                      <a:r>
                        <a:rPr lang="en-US" sz="2400" dirty="0" smtClean="0"/>
                        <a:t>]</a:t>
                      </a:r>
                      <a:endParaRPr lang="en-US" sz="2400" dirty="0"/>
                    </a:p>
                  </a:txBody>
                  <a:tcPr/>
                </a:tc>
                <a:tc>
                  <a:txBody>
                    <a:bodyPr/>
                    <a:lstStyle/>
                    <a:p>
                      <a:pPr algn="ctr"/>
                      <a:r>
                        <a:rPr lang="en-US" sz="2400" dirty="0" smtClean="0"/>
                        <a:t>increase</a:t>
                      </a:r>
                      <a:endParaRPr lang="en-US" sz="2400" dirty="0"/>
                    </a:p>
                  </a:txBody>
                  <a:tcPr/>
                </a:tc>
              </a:tr>
              <a:tr h="370840">
                <a:tc>
                  <a:txBody>
                    <a:bodyPr/>
                    <a:lstStyle/>
                    <a:p>
                      <a:pPr algn="ctr"/>
                      <a:r>
                        <a:rPr lang="en-US" sz="2400" b="0" dirty="0" smtClean="0">
                          <a:solidFill>
                            <a:schemeClr val="tx1"/>
                          </a:solidFill>
                          <a:cs typeface="Times New Roman" pitchFamily="18" charset="0"/>
                        </a:rPr>
                        <a:t>[HI]</a:t>
                      </a:r>
                      <a:endParaRPr lang="en-US" sz="2400" b="0" dirty="0">
                        <a:solidFill>
                          <a:schemeClr val="tx1"/>
                        </a:solidFill>
                      </a:endParaRPr>
                    </a:p>
                  </a:txBody>
                  <a:tcPr/>
                </a:tc>
                <a:tc>
                  <a:txBody>
                    <a:bodyPr/>
                    <a:lstStyle/>
                    <a:p>
                      <a:pPr algn="ctr"/>
                      <a:r>
                        <a:rPr lang="en-US" sz="2400" dirty="0" smtClean="0"/>
                        <a:t>increase </a:t>
                      </a:r>
                      <a:endParaRPr lang="en-US" sz="2400" dirty="0"/>
                    </a:p>
                  </a:txBody>
                  <a:tcPr/>
                </a:tc>
              </a:tr>
            </a:tbl>
          </a:graphicData>
        </a:graphic>
      </p:graphicFrame>
      <p:grpSp>
        <p:nvGrpSpPr>
          <p:cNvPr id="39959" name="Group 10"/>
          <p:cNvGrpSpPr>
            <a:grpSpLocks/>
          </p:cNvGrpSpPr>
          <p:nvPr/>
        </p:nvGrpSpPr>
        <p:grpSpPr bwMode="auto">
          <a:xfrm>
            <a:off x="4724400" y="2514600"/>
            <a:ext cx="533400" cy="604838"/>
            <a:chOff x="4411663" y="2366963"/>
            <a:chExt cx="533400" cy="604837"/>
          </a:xfrm>
        </p:grpSpPr>
        <p:sp>
          <p:nvSpPr>
            <p:cNvPr id="39960"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39961"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Effect of Changes in Volume</a:t>
            </a:r>
          </a:p>
        </p:txBody>
      </p:sp>
      <p:sp>
        <p:nvSpPr>
          <p:cNvPr id="3" name="Content Placeholder 2"/>
          <p:cNvSpPr>
            <a:spLocks noGrp="1"/>
          </p:cNvSpPr>
          <p:nvPr>
            <p:ph idx="1"/>
          </p:nvPr>
        </p:nvSpPr>
        <p:spPr/>
        <p:txBody>
          <a:bodyPr/>
          <a:lstStyle/>
          <a:p>
            <a:pPr>
              <a:lnSpc>
                <a:spcPct val="90000"/>
              </a:lnSpc>
            </a:pPr>
            <a:r>
              <a:rPr lang="en-US" smtClean="0"/>
              <a:t>A decrease in volume in a gas phase reaction will increase the pressure of all gases (reactants AND products).</a:t>
            </a:r>
          </a:p>
          <a:p>
            <a:pPr>
              <a:lnSpc>
                <a:spcPct val="90000"/>
              </a:lnSpc>
            </a:pPr>
            <a:r>
              <a:rPr lang="en-US" smtClean="0"/>
              <a:t>The balanced equation determines whether the change will cause a shift left to make more reactant or a shift right to make more product.</a:t>
            </a:r>
          </a:p>
          <a:p>
            <a:pPr>
              <a:lnSpc>
                <a:spcPct val="90000"/>
              </a:lnSpc>
            </a:pPr>
            <a:r>
              <a:rPr lang="en-US" smtClean="0"/>
              <a:t>The reaction will </a:t>
            </a:r>
            <a:r>
              <a:rPr lang="en-US" b="1" smtClean="0"/>
              <a:t>shift to the side with the smaller number of molecules of gas.</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Effect of Changes in Volume</a:t>
            </a:r>
          </a:p>
        </p:txBody>
      </p:sp>
      <p:sp>
        <p:nvSpPr>
          <p:cNvPr id="3" name="Content Placeholder 2"/>
          <p:cNvSpPr>
            <a:spLocks noGrp="1"/>
          </p:cNvSpPr>
          <p:nvPr>
            <p:ph idx="1"/>
          </p:nvPr>
        </p:nvSpPr>
        <p:spPr/>
        <p:txBody>
          <a:bodyPr/>
          <a:lstStyle/>
          <a:p>
            <a:r>
              <a:rPr lang="en-US" smtClean="0"/>
              <a:t>How will a decrease in container volume affect the equilibrium concentration of ammonia in the reaction:</a:t>
            </a:r>
          </a:p>
          <a:p>
            <a:pPr algn="ctr"/>
            <a:r>
              <a:rPr lang="en-US" b="1" smtClean="0"/>
              <a:t>3H</a:t>
            </a:r>
            <a:r>
              <a:rPr lang="en-US" b="1" baseline="-25000" smtClean="0"/>
              <a:t>2(g)</a:t>
            </a:r>
            <a:r>
              <a:rPr lang="en-US" b="1" smtClean="0"/>
              <a:t> + N</a:t>
            </a:r>
            <a:r>
              <a:rPr lang="en-US" b="1" baseline="-25000" smtClean="0"/>
              <a:t>2(g)</a:t>
            </a:r>
            <a:r>
              <a:rPr lang="en-US" b="1" smtClean="0"/>
              <a:t> </a:t>
            </a:r>
            <a:r>
              <a:rPr lang="en-US" b="1" smtClean="0">
                <a:sym typeface="Wingdings" pitchFamily="2" charset="2"/>
              </a:rPr>
              <a:t>        2NH</a:t>
            </a:r>
            <a:r>
              <a:rPr lang="en-US" b="1" baseline="-25000" smtClean="0">
                <a:sym typeface="Wingdings" pitchFamily="2" charset="2"/>
              </a:rPr>
              <a:t>3(g)</a:t>
            </a:r>
            <a:r>
              <a:rPr lang="en-US" b="1" smtClean="0">
                <a:sym typeface="Wingdings" pitchFamily="2" charset="2"/>
              </a:rPr>
              <a:t> </a:t>
            </a:r>
            <a:endParaRPr lang="en-US" smtClean="0"/>
          </a:p>
          <a:p>
            <a:pPr algn="ctr"/>
            <a:r>
              <a:rPr lang="en-US" smtClean="0"/>
              <a:t>4 moles of gas </a:t>
            </a:r>
            <a:r>
              <a:rPr lang="en-US" smtClean="0">
                <a:sym typeface="Wingdings" pitchFamily="2" charset="2"/>
              </a:rPr>
              <a:t> 2 moles of gas</a:t>
            </a:r>
          </a:p>
          <a:p>
            <a:r>
              <a:rPr lang="en-US" smtClean="0">
                <a:sym typeface="Wingdings" pitchFamily="2" charset="2"/>
              </a:rPr>
              <a:t>The equilibrium will shift to the right, making more NH</a:t>
            </a:r>
            <a:r>
              <a:rPr lang="en-US" baseline="-25000" smtClean="0">
                <a:sym typeface="Wingdings" pitchFamily="2" charset="2"/>
              </a:rPr>
              <a:t>3</a:t>
            </a:r>
            <a:r>
              <a:rPr lang="en-US" smtClean="0">
                <a:sym typeface="Wingdings" pitchFamily="2" charset="2"/>
              </a:rPr>
              <a:t>.</a:t>
            </a:r>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3886200" y="4191000"/>
          <a:ext cx="4724400" cy="1828800"/>
        </p:xfrm>
        <a:graphic>
          <a:graphicData uri="http://schemas.openxmlformats.org/drawingml/2006/table">
            <a:tbl>
              <a:tblPr firstRow="1" bandRow="1">
                <a:tableStyleId>{5C22544A-7EE6-4342-B048-85BDC9FD1C3A}</a:tableStyleId>
              </a:tblPr>
              <a:tblGrid>
                <a:gridCol w="2590800"/>
                <a:gridCol w="2133600"/>
              </a:tblGrid>
              <a:tr h="370840">
                <a:tc>
                  <a:txBody>
                    <a:bodyPr/>
                    <a:lstStyle/>
                    <a:p>
                      <a:pPr algn="ctr"/>
                      <a:r>
                        <a:rPr lang="en-US" sz="2400" dirty="0" smtClean="0"/>
                        <a:t>Concentrations</a:t>
                      </a:r>
                      <a:endParaRPr lang="en-US" sz="2400" dirty="0"/>
                    </a:p>
                  </a:txBody>
                  <a:tcPr/>
                </a:tc>
                <a:tc>
                  <a:txBody>
                    <a:bodyPr/>
                    <a:lstStyle/>
                    <a:p>
                      <a:pPr algn="ctr"/>
                      <a:r>
                        <a:rPr lang="en-US" sz="2400" dirty="0" smtClean="0"/>
                        <a:t>Change</a:t>
                      </a:r>
                      <a:endParaRPr lang="en-US" sz="2400" dirty="0"/>
                    </a:p>
                  </a:txBody>
                  <a:tcPr/>
                </a:tc>
              </a:tr>
              <a:tr h="370840">
                <a:tc>
                  <a:txBody>
                    <a:bodyPr/>
                    <a:lstStyle/>
                    <a:p>
                      <a:pPr algn="ctr"/>
                      <a:r>
                        <a:rPr lang="en-US" sz="2400" dirty="0" smtClean="0"/>
                        <a:t>[</a:t>
                      </a:r>
                      <a:r>
                        <a:rPr lang="en-US" sz="2400" dirty="0" smtClean="0">
                          <a:latin typeface="+mn-lt"/>
                        </a:rPr>
                        <a:t>H</a:t>
                      </a:r>
                      <a:r>
                        <a:rPr lang="en-US" sz="2400" baseline="-30000" dirty="0" smtClean="0"/>
                        <a:t>2</a:t>
                      </a:r>
                      <a:r>
                        <a:rPr lang="en-US" sz="2400" dirty="0" smtClean="0"/>
                        <a:t>]</a:t>
                      </a:r>
                      <a:endParaRPr lang="en-US" sz="2400" dirty="0"/>
                    </a:p>
                  </a:txBody>
                  <a:tcPr/>
                </a:tc>
                <a:tc>
                  <a:txBody>
                    <a:bodyPr/>
                    <a:lstStyle/>
                    <a:p>
                      <a:pPr algn="ctr"/>
                      <a:r>
                        <a:rPr lang="en-US" sz="2400" dirty="0" smtClean="0"/>
                        <a:t>decrease</a:t>
                      </a:r>
                      <a:endParaRPr lang="en-US" sz="2400" dirty="0"/>
                    </a:p>
                  </a:txBody>
                  <a:tcPr/>
                </a:tc>
              </a:tr>
              <a:tr h="370840">
                <a:tc>
                  <a:txBody>
                    <a:bodyPr/>
                    <a:lstStyle/>
                    <a:p>
                      <a:pPr algn="ctr"/>
                      <a:r>
                        <a:rPr lang="en-US" sz="2400" dirty="0" smtClean="0"/>
                        <a:t>[N</a:t>
                      </a:r>
                      <a:r>
                        <a:rPr lang="en-US" sz="2400" baseline="-30000" dirty="0" smtClean="0">
                          <a:latin typeface="+mn-lt"/>
                        </a:rPr>
                        <a:t>2</a:t>
                      </a:r>
                      <a:r>
                        <a:rPr lang="en-US" sz="2400" dirty="0" smtClean="0"/>
                        <a:t>]</a:t>
                      </a:r>
                      <a:endParaRPr lang="en-US" sz="2400" dirty="0"/>
                    </a:p>
                  </a:txBody>
                  <a:tcPr/>
                </a:tc>
                <a:tc>
                  <a:txBody>
                    <a:bodyPr/>
                    <a:lstStyle/>
                    <a:p>
                      <a:pPr algn="ctr"/>
                      <a:r>
                        <a:rPr lang="en-US" sz="2400" dirty="0" smtClean="0"/>
                        <a:t>decrease</a:t>
                      </a:r>
                      <a:endParaRPr lang="en-US" sz="2400" dirty="0"/>
                    </a:p>
                  </a:txBody>
                  <a:tcPr/>
                </a:tc>
              </a:tr>
              <a:tr h="370840">
                <a:tc>
                  <a:txBody>
                    <a:bodyPr/>
                    <a:lstStyle/>
                    <a:p>
                      <a:pPr algn="ctr"/>
                      <a:r>
                        <a:rPr lang="en-US" sz="2400" b="0" dirty="0" smtClean="0">
                          <a:solidFill>
                            <a:schemeClr val="tx1"/>
                          </a:solidFill>
                          <a:cs typeface="Times New Roman" pitchFamily="18" charset="0"/>
                        </a:rPr>
                        <a:t>[N</a:t>
                      </a:r>
                      <a:r>
                        <a:rPr lang="en-US" sz="2400" b="0" dirty="0" smtClean="0"/>
                        <a:t>H</a:t>
                      </a:r>
                      <a:r>
                        <a:rPr lang="en-US" sz="2400" b="0" baseline="-30000" dirty="0" smtClean="0"/>
                        <a:t>3</a:t>
                      </a:r>
                      <a:r>
                        <a:rPr lang="en-US" sz="2400" b="0" dirty="0" smtClean="0">
                          <a:solidFill>
                            <a:schemeClr val="tx1"/>
                          </a:solidFill>
                          <a:cs typeface="Times New Roman" pitchFamily="18" charset="0"/>
                        </a:rPr>
                        <a:t>]</a:t>
                      </a:r>
                      <a:endParaRPr lang="en-US" sz="2400" b="0" dirty="0">
                        <a:solidFill>
                          <a:schemeClr val="tx1"/>
                        </a:solidFill>
                      </a:endParaRPr>
                    </a:p>
                  </a:txBody>
                  <a:tcPr/>
                </a:tc>
                <a:tc>
                  <a:txBody>
                    <a:bodyPr/>
                    <a:lstStyle/>
                    <a:p>
                      <a:pPr algn="ctr"/>
                      <a:r>
                        <a:rPr lang="en-US" sz="2400" dirty="0" smtClean="0"/>
                        <a:t>increase </a:t>
                      </a:r>
                      <a:endParaRPr lang="en-US" sz="2400" dirty="0"/>
                    </a:p>
                  </a:txBody>
                  <a:tcPr/>
                </a:tc>
              </a:tr>
            </a:tbl>
          </a:graphicData>
        </a:graphic>
      </p:graphicFrame>
      <p:grpSp>
        <p:nvGrpSpPr>
          <p:cNvPr id="42007" name="Group 10"/>
          <p:cNvGrpSpPr>
            <a:grpSpLocks/>
          </p:cNvGrpSpPr>
          <p:nvPr/>
        </p:nvGrpSpPr>
        <p:grpSpPr bwMode="auto">
          <a:xfrm>
            <a:off x="4724400" y="2514600"/>
            <a:ext cx="533400" cy="604838"/>
            <a:chOff x="4411663" y="2366963"/>
            <a:chExt cx="533400" cy="604837"/>
          </a:xfrm>
        </p:grpSpPr>
        <p:sp>
          <p:nvSpPr>
            <p:cNvPr id="42008"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42009"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Effect of Changes in Volume</a:t>
            </a:r>
          </a:p>
        </p:txBody>
      </p:sp>
      <p:sp>
        <p:nvSpPr>
          <p:cNvPr id="3" name="Content Placeholder 2"/>
          <p:cNvSpPr>
            <a:spLocks noGrp="1"/>
          </p:cNvSpPr>
          <p:nvPr>
            <p:ph idx="1"/>
          </p:nvPr>
        </p:nvSpPr>
        <p:spPr/>
        <p:txBody>
          <a:bodyPr/>
          <a:lstStyle/>
          <a:p>
            <a:r>
              <a:rPr lang="en-US" smtClean="0"/>
              <a:t>How will a decrease in container volume affect the equilibrium concentration of hydrogen in the reaction:</a:t>
            </a:r>
          </a:p>
          <a:p>
            <a:pPr algn="ctr"/>
            <a:r>
              <a:rPr lang="en-US" b="1" smtClean="0"/>
              <a:t>H</a:t>
            </a:r>
            <a:r>
              <a:rPr lang="en-US" b="1" baseline="-25000" smtClean="0"/>
              <a:t>2(g)</a:t>
            </a:r>
            <a:r>
              <a:rPr lang="en-US" b="1" smtClean="0"/>
              <a:t> + I</a:t>
            </a:r>
            <a:r>
              <a:rPr lang="en-US" b="1" baseline="-25000" smtClean="0"/>
              <a:t>2(g)</a:t>
            </a:r>
            <a:r>
              <a:rPr lang="en-US" b="1" smtClean="0"/>
              <a:t> </a:t>
            </a:r>
            <a:r>
              <a:rPr lang="en-US" b="1" smtClean="0">
                <a:sym typeface="Wingdings" pitchFamily="2" charset="2"/>
              </a:rPr>
              <a:t>        2HI</a:t>
            </a:r>
            <a:r>
              <a:rPr lang="en-US" b="1" baseline="-25000" smtClean="0">
                <a:sym typeface="Wingdings" pitchFamily="2" charset="2"/>
              </a:rPr>
              <a:t>(g)</a:t>
            </a:r>
            <a:r>
              <a:rPr lang="en-US" b="1" smtClean="0">
                <a:sym typeface="Wingdings" pitchFamily="2" charset="2"/>
              </a:rPr>
              <a:t> </a:t>
            </a:r>
            <a:endParaRPr lang="en-US" smtClean="0"/>
          </a:p>
          <a:p>
            <a:pPr algn="ctr"/>
            <a:r>
              <a:rPr lang="en-US" smtClean="0"/>
              <a:t>2 moles of gas </a:t>
            </a:r>
            <a:r>
              <a:rPr lang="en-US" smtClean="0">
                <a:sym typeface="Wingdings" pitchFamily="2" charset="2"/>
              </a:rPr>
              <a:t> 2 moles of gas</a:t>
            </a:r>
          </a:p>
          <a:p>
            <a:r>
              <a:rPr lang="en-US" smtClean="0">
                <a:sym typeface="Wingdings" pitchFamily="2" charset="2"/>
              </a:rPr>
              <a:t>The equilibrium will not shift, so the amount of hydrogen will not change.</a:t>
            </a:r>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43014" name="Group 10"/>
          <p:cNvGrpSpPr>
            <a:grpSpLocks/>
          </p:cNvGrpSpPr>
          <p:nvPr/>
        </p:nvGrpSpPr>
        <p:grpSpPr bwMode="auto">
          <a:xfrm>
            <a:off x="4648200" y="2976563"/>
            <a:ext cx="533400" cy="604837"/>
            <a:chOff x="4411663" y="2366963"/>
            <a:chExt cx="533400" cy="604837"/>
          </a:xfrm>
        </p:grpSpPr>
        <p:sp>
          <p:nvSpPr>
            <p:cNvPr id="43015" name="Rectangle 6"/>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43016"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In which direction will equilibrium shift when the volume of the reaction vessel </a:t>
            </a:r>
            <a:r>
              <a:rPr lang="en-US" b="1" dirty="0" smtClean="0"/>
              <a:t>decreases</a:t>
            </a:r>
            <a:r>
              <a:rPr lang="en-US" dirty="0" smtClean="0"/>
              <a:t> in the following equilibrium?  </a:t>
            </a:r>
          </a:p>
          <a:p>
            <a:pPr algn="ctr">
              <a:defRPr/>
            </a:pPr>
            <a:r>
              <a:rPr lang="en-US" b="1" dirty="0" smtClean="0"/>
              <a:t>PCl</a:t>
            </a:r>
            <a:r>
              <a:rPr lang="en-US" b="1" baseline="-25000" dirty="0" smtClean="0"/>
              <a:t>5(g)</a:t>
            </a:r>
            <a:r>
              <a:rPr lang="en-US" b="1" dirty="0" smtClean="0"/>
              <a:t> </a:t>
            </a:r>
            <a:r>
              <a:rPr lang="en-US" b="1" dirty="0" smtClean="0">
                <a:sym typeface="Wingdings" pitchFamily="2" charset="2"/>
              </a:rPr>
              <a:t>        PCl</a:t>
            </a:r>
            <a:r>
              <a:rPr lang="en-US" b="1" baseline="-25000" dirty="0" smtClean="0">
                <a:sym typeface="Wingdings" pitchFamily="2" charset="2"/>
              </a:rPr>
              <a:t>3(g)</a:t>
            </a:r>
            <a:r>
              <a:rPr lang="en-US" b="1" dirty="0" smtClean="0">
                <a:sym typeface="Wingdings" pitchFamily="2" charset="2"/>
              </a:rPr>
              <a:t> + Cl</a:t>
            </a:r>
            <a:r>
              <a:rPr lang="en-US" b="1" baseline="-25000" dirty="0" smtClean="0">
                <a:sym typeface="Wingdings" pitchFamily="2" charset="2"/>
              </a:rPr>
              <a:t>2(g)</a:t>
            </a:r>
            <a:endParaRPr lang="en-US" b="1" baseline="-25000" dirty="0" smtClean="0"/>
          </a:p>
          <a:p>
            <a:pPr>
              <a:defRPr/>
            </a:pPr>
            <a:r>
              <a:rPr lang="en-US" dirty="0" smtClean="0"/>
              <a:t> </a:t>
            </a:r>
          </a:p>
          <a:p>
            <a:pPr marL="514350" indent="-514350">
              <a:buFont typeface="+mj-lt"/>
              <a:buAutoNum type="alphaLcPeriod"/>
              <a:defRPr/>
            </a:pPr>
            <a:r>
              <a:rPr lang="en-US" dirty="0" smtClean="0"/>
              <a:t>Shift to the right</a:t>
            </a:r>
          </a:p>
          <a:p>
            <a:pPr marL="514350" indent="-514350">
              <a:buFont typeface="+mj-lt"/>
              <a:buAutoNum type="alphaLcPeriod"/>
              <a:defRPr/>
            </a:pPr>
            <a:r>
              <a:rPr lang="en-US" dirty="0" smtClean="0"/>
              <a:t>Shift to the left</a:t>
            </a:r>
          </a:p>
          <a:p>
            <a:pPr marL="514350" indent="-514350">
              <a:buFont typeface="+mj-lt"/>
              <a:buAutoNum type="alphaLcPeriod"/>
              <a:defRPr/>
            </a:pPr>
            <a:r>
              <a:rPr lang="en-US" dirty="0" smtClean="0"/>
              <a:t>No shift</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3886200" y="3962400"/>
          <a:ext cx="4724400" cy="1828800"/>
        </p:xfrm>
        <a:graphic>
          <a:graphicData uri="http://schemas.openxmlformats.org/drawingml/2006/table">
            <a:tbl>
              <a:tblPr firstRow="1" bandRow="1">
                <a:tableStyleId>{5C22544A-7EE6-4342-B048-85BDC9FD1C3A}</a:tableStyleId>
              </a:tblPr>
              <a:tblGrid>
                <a:gridCol w="2590800"/>
                <a:gridCol w="2133600"/>
              </a:tblGrid>
              <a:tr h="370840">
                <a:tc>
                  <a:txBody>
                    <a:bodyPr/>
                    <a:lstStyle/>
                    <a:p>
                      <a:pPr algn="ctr"/>
                      <a:r>
                        <a:rPr lang="en-US" sz="2400" dirty="0" smtClean="0"/>
                        <a:t>Concentrations</a:t>
                      </a:r>
                      <a:endParaRPr lang="en-US" sz="2400" dirty="0"/>
                    </a:p>
                  </a:txBody>
                  <a:tcPr/>
                </a:tc>
                <a:tc>
                  <a:txBody>
                    <a:bodyPr/>
                    <a:lstStyle/>
                    <a:p>
                      <a:pPr algn="ctr"/>
                      <a:r>
                        <a:rPr lang="en-US" sz="2400" dirty="0" smtClean="0"/>
                        <a:t>Change</a:t>
                      </a:r>
                      <a:endParaRPr lang="en-US" sz="2400" dirty="0"/>
                    </a:p>
                  </a:txBody>
                  <a:tcPr/>
                </a:tc>
              </a:tr>
              <a:tr h="370840">
                <a:tc>
                  <a:txBody>
                    <a:bodyPr/>
                    <a:lstStyle/>
                    <a:p>
                      <a:pPr algn="ctr"/>
                      <a:r>
                        <a:rPr lang="en-US" sz="2400" dirty="0" smtClean="0"/>
                        <a:t>[PCl</a:t>
                      </a:r>
                      <a:r>
                        <a:rPr lang="en-US" sz="2400" baseline="-25000" dirty="0" smtClean="0"/>
                        <a:t>5</a:t>
                      </a:r>
                      <a:r>
                        <a:rPr lang="en-US" sz="2400" dirty="0" smtClean="0"/>
                        <a:t>]</a:t>
                      </a:r>
                      <a:endParaRPr lang="en-US" sz="2400" dirty="0"/>
                    </a:p>
                  </a:txBody>
                  <a:tcPr/>
                </a:tc>
                <a:tc>
                  <a:txBody>
                    <a:bodyPr/>
                    <a:lstStyle/>
                    <a:p>
                      <a:pPr algn="ctr"/>
                      <a:r>
                        <a:rPr lang="en-US" sz="2400" dirty="0" smtClean="0"/>
                        <a:t>increase</a:t>
                      </a:r>
                      <a:endParaRPr lang="en-US" sz="2400" dirty="0"/>
                    </a:p>
                  </a:txBody>
                  <a:tcPr/>
                </a:tc>
              </a:tr>
              <a:tr h="370840">
                <a:tc>
                  <a:txBody>
                    <a:bodyPr/>
                    <a:lstStyle/>
                    <a:p>
                      <a:pPr algn="ctr"/>
                      <a:r>
                        <a:rPr lang="en-US" sz="2400" dirty="0" smtClean="0"/>
                        <a:t>[</a:t>
                      </a:r>
                      <a:r>
                        <a:rPr lang="en-US" sz="2400" dirty="0" smtClean="0">
                          <a:sym typeface="Wingdings" pitchFamily="2" charset="2"/>
                        </a:rPr>
                        <a:t>PCl</a:t>
                      </a:r>
                      <a:r>
                        <a:rPr lang="en-US" sz="2400" baseline="-25000" dirty="0" smtClean="0">
                          <a:sym typeface="Wingdings" pitchFamily="2" charset="2"/>
                        </a:rPr>
                        <a:t>3</a:t>
                      </a:r>
                      <a:r>
                        <a:rPr lang="en-US" sz="2400" dirty="0" smtClean="0"/>
                        <a:t>]</a:t>
                      </a:r>
                      <a:endParaRPr lang="en-US" sz="2400" dirty="0"/>
                    </a:p>
                  </a:txBody>
                  <a:tcPr/>
                </a:tc>
                <a:tc>
                  <a:txBody>
                    <a:bodyPr/>
                    <a:lstStyle/>
                    <a:p>
                      <a:pPr algn="ctr"/>
                      <a:r>
                        <a:rPr lang="en-US" sz="2400" dirty="0" smtClean="0"/>
                        <a:t>decrease</a:t>
                      </a:r>
                      <a:endParaRPr lang="en-US" sz="2400" dirty="0"/>
                    </a:p>
                  </a:txBody>
                  <a:tcPr/>
                </a:tc>
              </a:tr>
              <a:tr h="370840">
                <a:tc>
                  <a:txBody>
                    <a:bodyPr/>
                    <a:lstStyle/>
                    <a:p>
                      <a:pPr algn="ctr"/>
                      <a:r>
                        <a:rPr lang="en-US" sz="2400" b="0" dirty="0" smtClean="0">
                          <a:solidFill>
                            <a:schemeClr val="tx1"/>
                          </a:solidFill>
                          <a:cs typeface="Times New Roman" pitchFamily="18" charset="0"/>
                        </a:rPr>
                        <a:t>[Cl</a:t>
                      </a:r>
                      <a:r>
                        <a:rPr lang="en-US" sz="2400" b="0" baseline="-25000" dirty="0" smtClean="0">
                          <a:solidFill>
                            <a:schemeClr val="tx1"/>
                          </a:solidFill>
                          <a:cs typeface="Times New Roman" pitchFamily="18" charset="0"/>
                        </a:rPr>
                        <a:t>2</a:t>
                      </a:r>
                      <a:r>
                        <a:rPr lang="en-US" sz="2400" b="0" dirty="0" smtClean="0">
                          <a:solidFill>
                            <a:schemeClr val="tx1"/>
                          </a:solidFill>
                          <a:cs typeface="Times New Roman" pitchFamily="18" charset="0"/>
                        </a:rPr>
                        <a:t>]</a:t>
                      </a:r>
                      <a:endParaRPr lang="en-US" sz="2400" b="0" dirty="0">
                        <a:solidFill>
                          <a:schemeClr val="tx1"/>
                        </a:solidFill>
                      </a:endParaRPr>
                    </a:p>
                  </a:txBody>
                  <a:tcPr/>
                </a:tc>
                <a:tc>
                  <a:txBody>
                    <a:bodyPr/>
                    <a:lstStyle/>
                    <a:p>
                      <a:pPr algn="ctr"/>
                      <a:r>
                        <a:rPr lang="en-US" sz="2400" dirty="0" smtClean="0"/>
                        <a:t>decrease </a:t>
                      </a:r>
                      <a:endParaRPr lang="en-US" sz="2400" dirty="0"/>
                    </a:p>
                  </a:txBody>
                  <a:tcPr/>
                </a:tc>
              </a:tr>
            </a:tbl>
          </a:graphicData>
        </a:graphic>
      </p:graphicFrame>
      <p:grpSp>
        <p:nvGrpSpPr>
          <p:cNvPr id="44055" name="Group 10"/>
          <p:cNvGrpSpPr>
            <a:grpSpLocks/>
          </p:cNvGrpSpPr>
          <p:nvPr/>
        </p:nvGrpSpPr>
        <p:grpSpPr bwMode="auto">
          <a:xfrm>
            <a:off x="3657600" y="2976563"/>
            <a:ext cx="533400" cy="604837"/>
            <a:chOff x="4411663" y="2366963"/>
            <a:chExt cx="533400" cy="604837"/>
          </a:xfrm>
        </p:grpSpPr>
        <p:sp>
          <p:nvSpPr>
            <p:cNvPr id="44056"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44057" name="Rectangle 8"/>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In which direction will equilibrium shift when the volume of the reaction vessel </a:t>
            </a:r>
            <a:r>
              <a:rPr lang="en-US" b="1" dirty="0" smtClean="0"/>
              <a:t>increases</a:t>
            </a:r>
            <a:r>
              <a:rPr lang="en-US" dirty="0" smtClean="0"/>
              <a:t> in the following equilibrium?  </a:t>
            </a:r>
          </a:p>
          <a:p>
            <a:pPr algn="ctr">
              <a:defRPr/>
            </a:pPr>
            <a:r>
              <a:rPr lang="en-US" dirty="0" smtClean="0"/>
              <a:t> </a:t>
            </a:r>
            <a:r>
              <a:rPr lang="en-US" b="1" dirty="0" smtClean="0"/>
              <a:t>2CO</a:t>
            </a:r>
            <a:r>
              <a:rPr lang="en-US" b="1" baseline="-25000" dirty="0" smtClean="0"/>
              <a:t>2(g)</a:t>
            </a:r>
            <a:r>
              <a:rPr lang="en-US" b="1" dirty="0" smtClean="0"/>
              <a:t> </a:t>
            </a:r>
            <a:r>
              <a:rPr lang="en-US" b="1" dirty="0" smtClean="0">
                <a:sym typeface="Wingdings" pitchFamily="2" charset="2"/>
              </a:rPr>
              <a:t>       </a:t>
            </a:r>
            <a:r>
              <a:rPr lang="en-US" b="1" dirty="0" smtClean="0"/>
              <a:t> 2CO</a:t>
            </a:r>
            <a:r>
              <a:rPr lang="en-US" b="1" baseline="-25000" dirty="0" smtClean="0"/>
              <a:t>(g)</a:t>
            </a:r>
            <a:r>
              <a:rPr lang="en-US" b="1" dirty="0" smtClean="0"/>
              <a:t> + O</a:t>
            </a:r>
            <a:r>
              <a:rPr lang="en-US" b="1" baseline="-25000" dirty="0" smtClean="0"/>
              <a:t>2(g)</a:t>
            </a:r>
          </a:p>
          <a:p>
            <a:pPr>
              <a:defRPr/>
            </a:pPr>
            <a:r>
              <a:rPr lang="en-US" dirty="0" smtClean="0"/>
              <a:t> </a:t>
            </a:r>
          </a:p>
          <a:p>
            <a:pPr marL="514350" indent="-514350">
              <a:buFont typeface="+mj-lt"/>
              <a:buAutoNum type="alphaLcPeriod"/>
              <a:defRPr/>
            </a:pPr>
            <a:r>
              <a:rPr lang="en-US" dirty="0" smtClean="0"/>
              <a:t>Shift to the right</a:t>
            </a:r>
          </a:p>
          <a:p>
            <a:pPr marL="514350" indent="-514350">
              <a:buFont typeface="+mj-lt"/>
              <a:buAutoNum type="alphaLcPeriod"/>
              <a:defRPr/>
            </a:pPr>
            <a:r>
              <a:rPr lang="en-US" dirty="0" smtClean="0"/>
              <a:t>Shift to the left</a:t>
            </a:r>
          </a:p>
          <a:p>
            <a:pPr marL="514350" indent="-514350">
              <a:buFont typeface="+mj-lt"/>
              <a:buAutoNum type="alphaLcPeriod"/>
              <a:defRPr/>
            </a:pPr>
            <a:r>
              <a:rPr lang="en-US" dirty="0" smtClean="0"/>
              <a:t>No shift</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3886200" y="3962400"/>
          <a:ext cx="4724400" cy="1828800"/>
        </p:xfrm>
        <a:graphic>
          <a:graphicData uri="http://schemas.openxmlformats.org/drawingml/2006/table">
            <a:tbl>
              <a:tblPr firstRow="1" bandRow="1">
                <a:tableStyleId>{5C22544A-7EE6-4342-B048-85BDC9FD1C3A}</a:tableStyleId>
              </a:tblPr>
              <a:tblGrid>
                <a:gridCol w="2590800"/>
                <a:gridCol w="2133600"/>
              </a:tblGrid>
              <a:tr h="370840">
                <a:tc>
                  <a:txBody>
                    <a:bodyPr/>
                    <a:lstStyle/>
                    <a:p>
                      <a:pPr algn="ctr"/>
                      <a:r>
                        <a:rPr lang="en-US" sz="2400" dirty="0" smtClean="0"/>
                        <a:t>Concentrations</a:t>
                      </a:r>
                      <a:endParaRPr lang="en-US" sz="2400" dirty="0"/>
                    </a:p>
                  </a:txBody>
                  <a:tcPr/>
                </a:tc>
                <a:tc>
                  <a:txBody>
                    <a:bodyPr/>
                    <a:lstStyle/>
                    <a:p>
                      <a:pPr algn="ctr"/>
                      <a:r>
                        <a:rPr lang="en-US" sz="2400" dirty="0" smtClean="0"/>
                        <a:t>Change</a:t>
                      </a:r>
                      <a:endParaRPr lang="en-US" sz="2400" dirty="0"/>
                    </a:p>
                  </a:txBody>
                  <a:tcPr/>
                </a:tc>
              </a:tr>
              <a:tr h="370840">
                <a:tc>
                  <a:txBody>
                    <a:bodyPr/>
                    <a:lstStyle/>
                    <a:p>
                      <a:pPr algn="ctr"/>
                      <a:r>
                        <a:rPr lang="en-US" sz="2400" dirty="0" smtClean="0"/>
                        <a:t>[CO</a:t>
                      </a:r>
                      <a:r>
                        <a:rPr lang="en-US" sz="2400" baseline="-30000" dirty="0" smtClean="0"/>
                        <a:t>2</a:t>
                      </a:r>
                      <a:r>
                        <a:rPr lang="en-US" sz="2400" dirty="0" smtClean="0"/>
                        <a:t>]</a:t>
                      </a:r>
                      <a:endParaRPr lang="en-US" sz="2400" dirty="0"/>
                    </a:p>
                  </a:txBody>
                  <a:tcPr/>
                </a:tc>
                <a:tc>
                  <a:txBody>
                    <a:bodyPr/>
                    <a:lstStyle/>
                    <a:p>
                      <a:pPr algn="ctr"/>
                      <a:r>
                        <a:rPr lang="en-US" sz="2400" dirty="0" smtClean="0"/>
                        <a:t>decrease</a:t>
                      </a:r>
                      <a:endParaRPr lang="en-US" sz="2400" dirty="0"/>
                    </a:p>
                  </a:txBody>
                  <a:tcPr/>
                </a:tc>
              </a:tr>
              <a:tr h="370840">
                <a:tc>
                  <a:txBody>
                    <a:bodyPr/>
                    <a:lstStyle/>
                    <a:p>
                      <a:pPr algn="ctr"/>
                      <a:r>
                        <a:rPr lang="en-US" sz="2400" dirty="0" smtClean="0"/>
                        <a:t>[CO]</a:t>
                      </a:r>
                      <a:endParaRPr lang="en-US" sz="2400" dirty="0"/>
                    </a:p>
                  </a:txBody>
                  <a:tcPr/>
                </a:tc>
                <a:tc>
                  <a:txBody>
                    <a:bodyPr/>
                    <a:lstStyle/>
                    <a:p>
                      <a:pPr algn="ctr"/>
                      <a:r>
                        <a:rPr lang="en-US" sz="2400" dirty="0" smtClean="0"/>
                        <a:t>increase</a:t>
                      </a:r>
                      <a:endParaRPr lang="en-US" sz="2400" dirty="0"/>
                    </a:p>
                  </a:txBody>
                  <a:tcPr/>
                </a:tc>
              </a:tr>
              <a:tr h="370840">
                <a:tc>
                  <a:txBody>
                    <a:bodyPr/>
                    <a:lstStyle/>
                    <a:p>
                      <a:pPr algn="ctr"/>
                      <a:r>
                        <a:rPr lang="en-US" sz="2400" b="0" dirty="0" smtClean="0">
                          <a:solidFill>
                            <a:schemeClr val="tx1"/>
                          </a:solidFill>
                          <a:cs typeface="Times New Roman" pitchFamily="18" charset="0"/>
                        </a:rPr>
                        <a:t>[O</a:t>
                      </a:r>
                      <a:r>
                        <a:rPr lang="en-US" sz="2400" b="0" baseline="-25000" dirty="0" smtClean="0">
                          <a:solidFill>
                            <a:schemeClr val="tx1"/>
                          </a:solidFill>
                          <a:cs typeface="Times New Roman" pitchFamily="18" charset="0"/>
                        </a:rPr>
                        <a:t>2</a:t>
                      </a:r>
                      <a:r>
                        <a:rPr lang="en-US" sz="2400" b="0" dirty="0" smtClean="0">
                          <a:solidFill>
                            <a:schemeClr val="tx1"/>
                          </a:solidFill>
                          <a:cs typeface="Times New Roman" pitchFamily="18" charset="0"/>
                        </a:rPr>
                        <a:t>]</a:t>
                      </a:r>
                      <a:endParaRPr lang="en-US" sz="2400" b="0" dirty="0">
                        <a:solidFill>
                          <a:schemeClr val="tx1"/>
                        </a:solidFill>
                      </a:endParaRPr>
                    </a:p>
                  </a:txBody>
                  <a:tcPr/>
                </a:tc>
                <a:tc>
                  <a:txBody>
                    <a:bodyPr/>
                    <a:lstStyle/>
                    <a:p>
                      <a:pPr algn="ctr"/>
                      <a:r>
                        <a:rPr lang="en-US" sz="2400" dirty="0" smtClean="0"/>
                        <a:t>increase </a:t>
                      </a:r>
                      <a:endParaRPr lang="en-US" sz="2400" dirty="0"/>
                    </a:p>
                  </a:txBody>
                  <a:tcPr/>
                </a:tc>
              </a:tr>
            </a:tbl>
          </a:graphicData>
        </a:graphic>
      </p:graphicFrame>
      <p:grpSp>
        <p:nvGrpSpPr>
          <p:cNvPr id="45079" name="Group 10"/>
          <p:cNvGrpSpPr>
            <a:grpSpLocks/>
          </p:cNvGrpSpPr>
          <p:nvPr/>
        </p:nvGrpSpPr>
        <p:grpSpPr bwMode="auto">
          <a:xfrm>
            <a:off x="3810000" y="2976563"/>
            <a:ext cx="533400" cy="604837"/>
            <a:chOff x="4411663" y="2366963"/>
            <a:chExt cx="533400" cy="604837"/>
          </a:xfrm>
        </p:grpSpPr>
        <p:sp>
          <p:nvSpPr>
            <p:cNvPr id="45080"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45081" name="Rectangle 8"/>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In which direction will equilibrium shift when the volume of the reaction vessel </a:t>
            </a:r>
            <a:r>
              <a:rPr lang="en-US" b="1" dirty="0" smtClean="0"/>
              <a:t>increases</a:t>
            </a:r>
            <a:r>
              <a:rPr lang="en-US" dirty="0" smtClean="0"/>
              <a:t> in the following equilibrium?  </a:t>
            </a:r>
          </a:p>
          <a:p>
            <a:pPr algn="ctr">
              <a:defRPr/>
            </a:pPr>
            <a:r>
              <a:rPr lang="en-US" b="1" dirty="0" err="1" smtClean="0"/>
              <a:t>AgCl</a:t>
            </a:r>
            <a:r>
              <a:rPr lang="en-US" b="1" baseline="-25000" dirty="0" smtClean="0"/>
              <a:t>(s)</a:t>
            </a:r>
            <a:r>
              <a:rPr lang="en-US" b="1" dirty="0" smtClean="0"/>
              <a:t> </a:t>
            </a:r>
            <a:r>
              <a:rPr lang="en-US" b="1" dirty="0" smtClean="0">
                <a:sym typeface="Wingdings" pitchFamily="2" charset="2"/>
              </a:rPr>
              <a:t>       </a:t>
            </a:r>
            <a:r>
              <a:rPr lang="en-US" b="1" dirty="0" smtClean="0"/>
              <a:t> Ag</a:t>
            </a:r>
            <a:r>
              <a:rPr lang="en-US" b="1" baseline="30000" dirty="0" smtClean="0"/>
              <a:t>+</a:t>
            </a:r>
            <a:r>
              <a:rPr lang="en-US" b="1" baseline="-25000" dirty="0" smtClean="0"/>
              <a:t>(</a:t>
            </a:r>
            <a:r>
              <a:rPr lang="en-US" b="1" baseline="-25000" dirty="0" err="1" smtClean="0"/>
              <a:t>aq</a:t>
            </a:r>
            <a:r>
              <a:rPr lang="en-US" b="1" baseline="-25000" dirty="0" smtClean="0"/>
              <a:t>)</a:t>
            </a:r>
            <a:r>
              <a:rPr lang="en-US" b="1" dirty="0" smtClean="0"/>
              <a:t> + </a:t>
            </a:r>
            <a:r>
              <a:rPr lang="en-US" b="1" dirty="0" err="1" smtClean="0"/>
              <a:t>Cl</a:t>
            </a:r>
            <a:r>
              <a:rPr lang="en-US" b="1" baseline="30000" dirty="0" smtClean="0"/>
              <a:t>-</a:t>
            </a:r>
            <a:r>
              <a:rPr lang="en-US" b="1" baseline="-25000" dirty="0" smtClean="0"/>
              <a:t>(</a:t>
            </a:r>
            <a:r>
              <a:rPr lang="en-US" b="1" baseline="-25000" dirty="0" err="1" smtClean="0"/>
              <a:t>aq</a:t>
            </a:r>
            <a:r>
              <a:rPr lang="en-US" b="1" baseline="-25000" dirty="0" smtClean="0"/>
              <a:t>) </a:t>
            </a:r>
            <a:endParaRPr lang="en-US" dirty="0" smtClean="0"/>
          </a:p>
          <a:p>
            <a:pPr marL="514350" indent="-514350">
              <a:buFont typeface="+mj-lt"/>
              <a:buAutoNum type="alphaLcPeriod"/>
              <a:defRPr/>
            </a:pPr>
            <a:r>
              <a:rPr lang="en-US" dirty="0" smtClean="0"/>
              <a:t>Shift to the right</a:t>
            </a:r>
          </a:p>
          <a:p>
            <a:pPr marL="514350" indent="-514350">
              <a:buFont typeface="+mj-lt"/>
              <a:buAutoNum type="alphaLcPeriod"/>
              <a:defRPr/>
            </a:pPr>
            <a:r>
              <a:rPr lang="en-US" dirty="0" smtClean="0"/>
              <a:t>Shift to the left</a:t>
            </a:r>
          </a:p>
          <a:p>
            <a:pPr marL="514350" indent="-514350">
              <a:buFont typeface="+mj-lt"/>
              <a:buAutoNum type="alphaLcPeriod"/>
              <a:defRPr/>
            </a:pPr>
            <a:r>
              <a:rPr lang="en-US" dirty="0" smtClean="0"/>
              <a:t>No shift</a:t>
            </a:r>
          </a:p>
          <a:p>
            <a:pPr>
              <a:defRPr/>
            </a:pPr>
            <a:r>
              <a:rPr lang="en-US" dirty="0" smtClean="0"/>
              <a:t>Pressure and volume changes only affect gases!</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46086" name="Group 10"/>
          <p:cNvGrpSpPr>
            <a:grpSpLocks/>
          </p:cNvGrpSpPr>
          <p:nvPr/>
        </p:nvGrpSpPr>
        <p:grpSpPr bwMode="auto">
          <a:xfrm>
            <a:off x="3733800" y="2976563"/>
            <a:ext cx="533400" cy="604837"/>
            <a:chOff x="4411663" y="2366963"/>
            <a:chExt cx="533400" cy="604837"/>
          </a:xfrm>
        </p:grpSpPr>
        <p:sp>
          <p:nvSpPr>
            <p:cNvPr id="46087" name="Rectangle 6"/>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46088"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Effect of Temperature</a:t>
            </a:r>
          </a:p>
        </p:txBody>
      </p:sp>
      <p:sp>
        <p:nvSpPr>
          <p:cNvPr id="3" name="Content Placeholder 2"/>
          <p:cNvSpPr>
            <a:spLocks noGrp="1"/>
          </p:cNvSpPr>
          <p:nvPr>
            <p:ph idx="1"/>
          </p:nvPr>
        </p:nvSpPr>
        <p:spPr>
          <a:xfrm>
            <a:off x="457200" y="1600200"/>
            <a:ext cx="8458200" cy="4525963"/>
          </a:xfrm>
        </p:spPr>
        <p:txBody>
          <a:bodyPr/>
          <a:lstStyle/>
          <a:p>
            <a:r>
              <a:rPr lang="en-US" smtClean="0"/>
              <a:t>An increase in temperature increases the rate of both the forward and reverse reactions because of the increase in the kinetic energy of the collisions.</a:t>
            </a:r>
          </a:p>
          <a:p>
            <a:r>
              <a:rPr lang="en-US" smtClean="0"/>
              <a:t>However, the application of heat to increase the temperature favors the reaction where heat is a reactant (heat is absorbed).</a:t>
            </a:r>
          </a:p>
          <a:p>
            <a:pPr algn="ctr"/>
            <a:r>
              <a:rPr lang="en-US" smtClean="0"/>
              <a:t>A + heat </a:t>
            </a:r>
            <a:r>
              <a:rPr lang="en-US" smtClean="0">
                <a:sym typeface="Wingdings" pitchFamily="2" charset="2"/>
              </a:rPr>
              <a:t>        B (endothermic reaction)</a:t>
            </a:r>
          </a:p>
          <a:p>
            <a:r>
              <a:rPr lang="en-US" smtClean="0">
                <a:sym typeface="Wingdings" pitchFamily="2" charset="2"/>
              </a:rPr>
              <a:t>Adding heat will shift the equilibrium to the right.</a:t>
            </a:r>
          </a:p>
          <a:p>
            <a:pPr algn="ctr"/>
            <a:r>
              <a:rPr lang="en-US" smtClean="0"/>
              <a:t>A          </a:t>
            </a:r>
            <a:r>
              <a:rPr lang="en-US" smtClean="0">
                <a:sym typeface="Wingdings" pitchFamily="2" charset="2"/>
              </a:rPr>
              <a:t>B</a:t>
            </a:r>
            <a:r>
              <a:rPr lang="en-US" smtClean="0"/>
              <a:t> + heat</a:t>
            </a:r>
            <a:r>
              <a:rPr lang="en-US" smtClean="0">
                <a:sym typeface="Wingdings" pitchFamily="2" charset="2"/>
              </a:rPr>
              <a:t> (exothermic reaction)</a:t>
            </a:r>
          </a:p>
          <a:p>
            <a:r>
              <a:rPr lang="en-US" smtClean="0">
                <a:sym typeface="Wingdings" pitchFamily="2" charset="2"/>
              </a:rPr>
              <a:t>Adding heat will shift the equilibrium to the left.</a:t>
            </a:r>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47110" name="Group 10"/>
          <p:cNvGrpSpPr>
            <a:grpSpLocks/>
          </p:cNvGrpSpPr>
          <p:nvPr/>
        </p:nvGrpSpPr>
        <p:grpSpPr bwMode="auto">
          <a:xfrm>
            <a:off x="3200400" y="4267200"/>
            <a:ext cx="533400" cy="604838"/>
            <a:chOff x="4411663" y="2366963"/>
            <a:chExt cx="533400" cy="604837"/>
          </a:xfrm>
        </p:grpSpPr>
        <p:sp>
          <p:nvSpPr>
            <p:cNvPr id="47114" name="Rectangle 6"/>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47115"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grpSp>
        <p:nvGrpSpPr>
          <p:cNvPr id="47111" name="Group 10"/>
          <p:cNvGrpSpPr>
            <a:grpSpLocks/>
          </p:cNvGrpSpPr>
          <p:nvPr/>
        </p:nvGrpSpPr>
        <p:grpSpPr bwMode="auto">
          <a:xfrm>
            <a:off x="2286000" y="5338763"/>
            <a:ext cx="533400" cy="604837"/>
            <a:chOff x="4411663" y="2366963"/>
            <a:chExt cx="533400" cy="604837"/>
          </a:xfrm>
        </p:grpSpPr>
        <p:sp>
          <p:nvSpPr>
            <p:cNvPr id="47112" name="Rectangle 9"/>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47113" name="Rectangle 10"/>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Effect of temperature</a:t>
            </a:r>
          </a:p>
        </p:txBody>
      </p:sp>
      <p:sp>
        <p:nvSpPr>
          <p:cNvPr id="48131" name="Content Placeholder 2"/>
          <p:cNvSpPr>
            <a:spLocks noGrp="1"/>
          </p:cNvSpPr>
          <p:nvPr>
            <p:ph idx="1"/>
          </p:nvPr>
        </p:nvSpPr>
        <p:spPr/>
        <p:txBody>
          <a:bodyPr/>
          <a:lstStyle/>
          <a:p>
            <a:pPr algn="ctr"/>
            <a:r>
              <a:rPr lang="en-US" i="1" smtClean="0">
                <a:solidFill>
                  <a:schemeClr val="accent1"/>
                </a:solidFill>
                <a:sym typeface="Wingdings" pitchFamily="2" charset="2"/>
              </a:rPr>
              <a:t>brown gas </a:t>
            </a:r>
            <a:r>
              <a:rPr lang="en-US" b="1" smtClean="0">
                <a:solidFill>
                  <a:schemeClr val="tx2"/>
                </a:solidFill>
              </a:rPr>
              <a:t>2NO</a:t>
            </a:r>
            <a:r>
              <a:rPr lang="en-US" b="1" baseline="-25000" smtClean="0">
                <a:solidFill>
                  <a:schemeClr val="tx2"/>
                </a:solidFill>
              </a:rPr>
              <a:t>2(g)</a:t>
            </a:r>
            <a:r>
              <a:rPr lang="en-US" b="1" smtClean="0">
                <a:solidFill>
                  <a:schemeClr val="tx2"/>
                </a:solidFill>
              </a:rPr>
              <a:t> </a:t>
            </a:r>
            <a:r>
              <a:rPr lang="en-US" b="1" smtClean="0">
                <a:solidFill>
                  <a:schemeClr val="tx2"/>
                </a:solidFill>
                <a:sym typeface="Wingdings" pitchFamily="2" charset="2"/>
              </a:rPr>
              <a:t>        N</a:t>
            </a:r>
            <a:r>
              <a:rPr lang="en-US" b="1" baseline="-25000" smtClean="0">
                <a:solidFill>
                  <a:schemeClr val="tx2"/>
                </a:solidFill>
                <a:sym typeface="Wingdings" pitchFamily="2" charset="2"/>
              </a:rPr>
              <a:t>2</a:t>
            </a:r>
            <a:r>
              <a:rPr lang="en-US" b="1" smtClean="0">
                <a:solidFill>
                  <a:schemeClr val="tx2"/>
                </a:solidFill>
                <a:sym typeface="Wingdings" pitchFamily="2" charset="2"/>
              </a:rPr>
              <a:t>O</a:t>
            </a:r>
            <a:r>
              <a:rPr lang="en-US" b="1" baseline="-25000" smtClean="0">
                <a:solidFill>
                  <a:schemeClr val="tx2"/>
                </a:solidFill>
                <a:sym typeface="Wingdings" pitchFamily="2" charset="2"/>
              </a:rPr>
              <a:t>4(g)</a:t>
            </a:r>
            <a:r>
              <a:rPr lang="en-US" b="1" smtClean="0">
                <a:solidFill>
                  <a:schemeClr val="tx2"/>
                </a:solidFill>
                <a:sym typeface="Wingdings" pitchFamily="2" charset="2"/>
              </a:rPr>
              <a:t> </a:t>
            </a:r>
            <a:r>
              <a:rPr lang="en-US" i="1" smtClean="0">
                <a:solidFill>
                  <a:schemeClr val="accent1"/>
                </a:solidFill>
                <a:sym typeface="Wingdings" pitchFamily="2" charset="2"/>
              </a:rPr>
              <a:t>colorless gas </a:t>
            </a:r>
            <a:r>
              <a:rPr lang="en-US" smtClean="0">
                <a:sym typeface="Wingdings" pitchFamily="2" charset="2"/>
              </a:rPr>
              <a:t>+ heat</a:t>
            </a:r>
            <a:endParaRPr lang="en-US" i="1" baseline="-25000" smtClean="0">
              <a:solidFill>
                <a:schemeClr val="accent1"/>
              </a:solidFill>
              <a:sym typeface="Wingdings" pitchFamily="2" charset="2"/>
            </a:endParaRPr>
          </a:p>
          <a:p>
            <a:r>
              <a:rPr lang="en-US" b="1" smtClean="0">
                <a:solidFill>
                  <a:schemeClr val="tx2"/>
                </a:solidFill>
              </a:rPr>
              <a:t> </a:t>
            </a:r>
            <a:r>
              <a:rPr lang="en-US" smtClean="0"/>
              <a:t>Increasing the temperature favors the </a:t>
            </a:r>
            <a:r>
              <a:rPr lang="en-US" b="1" smtClean="0"/>
              <a:t>reverse </a:t>
            </a:r>
            <a:r>
              <a:rPr lang="en-US" smtClean="0"/>
              <a:t>reaction shifting the equilibrium left.</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8134" name="Picture 2"/>
          <p:cNvPicPr>
            <a:picLocks noChangeAspect="1" noChangeArrowheads="1"/>
          </p:cNvPicPr>
          <p:nvPr/>
        </p:nvPicPr>
        <p:blipFill>
          <a:blip r:embed="rId2" cstate="print"/>
          <a:srcRect/>
          <a:stretch>
            <a:fillRect/>
          </a:stretch>
        </p:blipFill>
        <p:spPr bwMode="auto">
          <a:xfrm>
            <a:off x="609600" y="3214688"/>
            <a:ext cx="5097463" cy="3033712"/>
          </a:xfrm>
          <a:prstGeom prst="rect">
            <a:avLst/>
          </a:prstGeom>
          <a:noFill/>
          <a:ln w="9525">
            <a:noFill/>
            <a:miter lim="800000"/>
            <a:headEnd/>
            <a:tailEnd/>
          </a:ln>
        </p:spPr>
      </p:pic>
      <p:pic>
        <p:nvPicPr>
          <p:cNvPr id="48135" name="Picture 3"/>
          <p:cNvPicPr>
            <a:picLocks noChangeAspect="1" noChangeArrowheads="1"/>
          </p:cNvPicPr>
          <p:nvPr/>
        </p:nvPicPr>
        <p:blipFill>
          <a:blip r:embed="rId3" cstate="print"/>
          <a:srcRect/>
          <a:stretch>
            <a:fillRect/>
          </a:stretch>
        </p:blipFill>
        <p:spPr bwMode="auto">
          <a:xfrm>
            <a:off x="5634038" y="3200400"/>
            <a:ext cx="3205162" cy="1587500"/>
          </a:xfrm>
          <a:prstGeom prst="rect">
            <a:avLst/>
          </a:prstGeom>
          <a:noFill/>
          <a:ln w="9525">
            <a:noFill/>
            <a:miter lim="800000"/>
            <a:headEnd/>
            <a:tailEnd/>
          </a:ln>
        </p:spPr>
      </p:pic>
      <p:sp>
        <p:nvSpPr>
          <p:cNvPr id="48136" name="TextBox 8"/>
          <p:cNvSpPr txBox="1">
            <a:spLocks noChangeArrowheads="1"/>
          </p:cNvSpPr>
          <p:nvPr/>
        </p:nvSpPr>
        <p:spPr bwMode="auto">
          <a:xfrm>
            <a:off x="671513" y="3276600"/>
            <a:ext cx="700087" cy="369888"/>
          </a:xfrm>
          <a:prstGeom prst="rect">
            <a:avLst/>
          </a:prstGeom>
          <a:noFill/>
          <a:ln w="9525">
            <a:noFill/>
            <a:miter lim="800000"/>
            <a:headEnd/>
            <a:tailEnd/>
          </a:ln>
        </p:spPr>
        <p:txBody>
          <a:bodyPr wrap="none">
            <a:spAutoFit/>
          </a:bodyPr>
          <a:lstStyle/>
          <a:p>
            <a:r>
              <a:rPr lang="en-US" b="1"/>
              <a:t>25°C</a:t>
            </a:r>
          </a:p>
        </p:txBody>
      </p:sp>
      <p:sp>
        <p:nvSpPr>
          <p:cNvPr id="48137" name="TextBox 9"/>
          <p:cNvSpPr txBox="1">
            <a:spLocks noChangeArrowheads="1"/>
          </p:cNvSpPr>
          <p:nvPr/>
        </p:nvSpPr>
        <p:spPr bwMode="auto">
          <a:xfrm>
            <a:off x="3338513" y="3276600"/>
            <a:ext cx="700087" cy="369888"/>
          </a:xfrm>
          <a:prstGeom prst="rect">
            <a:avLst/>
          </a:prstGeom>
          <a:noFill/>
          <a:ln w="9525">
            <a:noFill/>
            <a:miter lim="800000"/>
            <a:headEnd/>
            <a:tailEnd/>
          </a:ln>
        </p:spPr>
        <p:txBody>
          <a:bodyPr wrap="none">
            <a:spAutoFit/>
          </a:bodyPr>
          <a:lstStyle/>
          <a:p>
            <a:r>
              <a:rPr lang="en-US" b="1"/>
              <a:t>90°C</a:t>
            </a:r>
          </a:p>
        </p:txBody>
      </p:sp>
      <p:grpSp>
        <p:nvGrpSpPr>
          <p:cNvPr id="48138" name="Group 10"/>
          <p:cNvGrpSpPr>
            <a:grpSpLocks/>
          </p:cNvGrpSpPr>
          <p:nvPr/>
        </p:nvGrpSpPr>
        <p:grpSpPr bwMode="auto">
          <a:xfrm>
            <a:off x="3657600" y="1600200"/>
            <a:ext cx="533400" cy="604838"/>
            <a:chOff x="4411663" y="2366963"/>
            <a:chExt cx="533400" cy="604837"/>
          </a:xfrm>
        </p:grpSpPr>
        <p:sp>
          <p:nvSpPr>
            <p:cNvPr id="48139" name="Rectangle 10"/>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sp>
          <p:nvSpPr>
            <p:cNvPr id="48140" name="Rectangle 11"/>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Effect of Temperature</a:t>
            </a:r>
          </a:p>
        </p:txBody>
      </p:sp>
      <p:sp>
        <p:nvSpPr>
          <p:cNvPr id="3" name="Content Placeholder 2"/>
          <p:cNvSpPr>
            <a:spLocks noGrp="1"/>
          </p:cNvSpPr>
          <p:nvPr>
            <p:ph idx="1"/>
          </p:nvPr>
        </p:nvSpPr>
        <p:spPr/>
        <p:txBody>
          <a:bodyPr/>
          <a:lstStyle/>
          <a:p>
            <a:r>
              <a:rPr lang="en-US" smtClean="0"/>
              <a:t>How will an increase in temperature affect the equilibrium concentration of ammonia in the reaction:</a:t>
            </a:r>
          </a:p>
          <a:p>
            <a:pPr algn="ctr"/>
            <a:r>
              <a:rPr lang="en-US" b="1" smtClean="0"/>
              <a:t>3H</a:t>
            </a:r>
            <a:r>
              <a:rPr lang="en-US" b="1" baseline="-25000" smtClean="0"/>
              <a:t>2(g)</a:t>
            </a:r>
            <a:r>
              <a:rPr lang="en-US" b="1" smtClean="0"/>
              <a:t> + N</a:t>
            </a:r>
            <a:r>
              <a:rPr lang="en-US" b="1" baseline="-25000" smtClean="0"/>
              <a:t>2(g)</a:t>
            </a:r>
            <a:r>
              <a:rPr lang="en-US" b="1" smtClean="0"/>
              <a:t> </a:t>
            </a:r>
            <a:r>
              <a:rPr lang="en-US" b="1" smtClean="0">
                <a:sym typeface="Wingdings" pitchFamily="2" charset="2"/>
              </a:rPr>
              <a:t>        2NH</a:t>
            </a:r>
            <a:r>
              <a:rPr lang="en-US" b="1" baseline="-25000" smtClean="0">
                <a:sym typeface="Wingdings" pitchFamily="2" charset="2"/>
              </a:rPr>
              <a:t>3(g)</a:t>
            </a:r>
            <a:r>
              <a:rPr lang="en-US" b="1" smtClean="0">
                <a:sym typeface="Wingdings" pitchFamily="2" charset="2"/>
              </a:rPr>
              <a:t> +  92.5 kJ</a:t>
            </a:r>
            <a:endParaRPr lang="en-US" smtClean="0"/>
          </a:p>
          <a:p>
            <a:pPr>
              <a:buFont typeface="Arial" pitchFamily="34" charset="0"/>
              <a:buChar char="•"/>
            </a:pPr>
            <a:r>
              <a:rPr lang="en-US" smtClean="0">
                <a:sym typeface="Wingdings" pitchFamily="2" charset="2"/>
              </a:rPr>
              <a:t>The reaction is exothermic (heat is a product).</a:t>
            </a:r>
          </a:p>
          <a:p>
            <a:pPr>
              <a:buFont typeface="Arial" pitchFamily="34" charset="0"/>
              <a:buChar char="•"/>
            </a:pPr>
            <a:r>
              <a:rPr lang="en-US" smtClean="0">
                <a:sym typeface="Wingdings" pitchFamily="2" charset="2"/>
              </a:rPr>
              <a:t>To increase the temperature, heat must be added.</a:t>
            </a:r>
          </a:p>
          <a:p>
            <a:pPr>
              <a:buFont typeface="Arial" pitchFamily="34" charset="0"/>
              <a:buChar char="•"/>
            </a:pPr>
            <a:r>
              <a:rPr lang="en-US" smtClean="0">
                <a:sym typeface="Wingdings" pitchFamily="2" charset="2"/>
              </a:rPr>
              <a:t>The reverse reaction is favored and the equilibrium will shift to the left.</a:t>
            </a:r>
          </a:p>
          <a:p>
            <a:pPr>
              <a:buFont typeface="Arial" pitchFamily="34" charset="0"/>
              <a:buChar char="•"/>
            </a:pPr>
            <a:r>
              <a:rPr lang="en-US" smtClean="0">
                <a:sym typeface="Wingdings" pitchFamily="2" charset="2"/>
              </a:rPr>
              <a:t>Ammonia will decrease.</a:t>
            </a:r>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49158" name="Group 10"/>
          <p:cNvGrpSpPr>
            <a:grpSpLocks/>
          </p:cNvGrpSpPr>
          <p:nvPr/>
        </p:nvGrpSpPr>
        <p:grpSpPr bwMode="auto">
          <a:xfrm>
            <a:off x="3886200" y="2514600"/>
            <a:ext cx="533400" cy="604838"/>
            <a:chOff x="4411663" y="2366963"/>
            <a:chExt cx="533400" cy="604837"/>
          </a:xfrm>
        </p:grpSpPr>
        <p:sp>
          <p:nvSpPr>
            <p:cNvPr id="49159" name="Rectangle 6"/>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49160"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Reversible Reactions</a:t>
            </a:r>
          </a:p>
        </p:txBody>
      </p:sp>
      <p:sp>
        <p:nvSpPr>
          <p:cNvPr id="22531" name="Content Placeholder 2"/>
          <p:cNvSpPr>
            <a:spLocks noGrp="1"/>
          </p:cNvSpPr>
          <p:nvPr>
            <p:ph idx="1"/>
          </p:nvPr>
        </p:nvSpPr>
        <p:spPr>
          <a:xfrm>
            <a:off x="457200" y="1524000"/>
            <a:ext cx="8229600" cy="4525963"/>
          </a:xfrm>
        </p:spPr>
        <p:txBody>
          <a:bodyPr/>
          <a:lstStyle/>
          <a:p>
            <a:pPr>
              <a:buFontTx/>
              <a:buNone/>
            </a:pPr>
            <a:r>
              <a:rPr lang="en-US" smtClean="0"/>
              <a:t>Most chemical reactions are reversible.  They consist of a </a:t>
            </a:r>
            <a:r>
              <a:rPr lang="en-US" b="1" smtClean="0"/>
              <a:t>forward reaction </a:t>
            </a:r>
            <a:r>
              <a:rPr lang="en-US" smtClean="0"/>
              <a:t>(reactants are converted into products) and </a:t>
            </a:r>
            <a:r>
              <a:rPr lang="en-US" b="1" smtClean="0"/>
              <a:t>a reverse reaction </a:t>
            </a:r>
            <a:r>
              <a:rPr lang="en-US" smtClean="0"/>
              <a:t>(the products are converted back into reactants.)</a:t>
            </a:r>
          </a:p>
          <a:p>
            <a:pPr algn="ctr">
              <a:buFontTx/>
              <a:buNone/>
            </a:pPr>
            <a:r>
              <a:rPr lang="en-US" smtClean="0"/>
              <a:t>A + B </a:t>
            </a:r>
            <a:r>
              <a:rPr lang="en-US" smtClean="0">
                <a:sym typeface="Wingdings" pitchFamily="2" charset="2"/>
              </a:rPr>
              <a:t> C + D (forward reaction)</a:t>
            </a:r>
          </a:p>
          <a:p>
            <a:pPr algn="ctr">
              <a:buFontTx/>
              <a:buNone/>
            </a:pPr>
            <a:r>
              <a:rPr lang="en-US" smtClean="0">
                <a:sym typeface="Wingdings" pitchFamily="2" charset="2"/>
              </a:rPr>
              <a:t>C + D  A + B (reverse reaction)</a:t>
            </a:r>
            <a:endParaRPr lang="en-US" smtClean="0"/>
          </a:p>
          <a:p>
            <a:pPr>
              <a:buFontTx/>
              <a:buNone/>
            </a:pPr>
            <a:r>
              <a:rPr lang="en-US" smtClean="0"/>
              <a:t>Eventually, the rate of the forward reaction is equal to the rate of the reverse reaction.  This is the point when </a:t>
            </a:r>
            <a:r>
              <a:rPr lang="en-US" b="1" smtClean="0">
                <a:solidFill>
                  <a:schemeClr val="tx2"/>
                </a:solidFill>
              </a:rPr>
              <a:t>equilibrium</a:t>
            </a:r>
            <a:r>
              <a:rPr lang="en-US" smtClean="0"/>
              <a:t> is attained.</a:t>
            </a:r>
          </a:p>
          <a:p>
            <a:pPr algn="ctr"/>
            <a:r>
              <a:rPr lang="en-US" b="1" smtClean="0">
                <a:solidFill>
                  <a:schemeClr val="tx2"/>
                </a:solidFill>
              </a:rPr>
              <a:t>A + B </a:t>
            </a:r>
            <a:r>
              <a:rPr lang="en-US" b="1" smtClean="0">
                <a:solidFill>
                  <a:schemeClr val="tx2"/>
                </a:solidFill>
                <a:sym typeface="Wingdings" pitchFamily="2" charset="2"/>
              </a:rPr>
              <a:t>         C + D</a:t>
            </a:r>
          </a:p>
          <a:p>
            <a:pPr>
              <a:buFontTx/>
              <a:buNone/>
            </a:pPr>
            <a:endParaRPr lang="en-US" smtClean="0">
              <a:solidFill>
                <a:schemeClr val="tx2"/>
              </a:solidFill>
            </a:endParaRP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22534" name="Group 10"/>
          <p:cNvGrpSpPr>
            <a:grpSpLocks/>
          </p:cNvGrpSpPr>
          <p:nvPr/>
        </p:nvGrpSpPr>
        <p:grpSpPr bwMode="auto">
          <a:xfrm>
            <a:off x="4343400" y="5719763"/>
            <a:ext cx="533400" cy="604837"/>
            <a:chOff x="4411663" y="2366963"/>
            <a:chExt cx="533400" cy="604837"/>
          </a:xfrm>
        </p:grpSpPr>
        <p:sp>
          <p:nvSpPr>
            <p:cNvPr id="22535"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sp>
          <p:nvSpPr>
            <p:cNvPr id="22536"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In which direction will equilibrium shift when the reaction vessel is cooled in the following equilibrium?  </a:t>
            </a:r>
          </a:p>
          <a:p>
            <a:pPr algn="ctr">
              <a:defRPr/>
            </a:pPr>
            <a:r>
              <a:rPr lang="en-US" b="1" dirty="0" smtClean="0"/>
              <a:t>88kJ + PCl</a:t>
            </a:r>
            <a:r>
              <a:rPr lang="en-US" b="1" baseline="-25000" dirty="0" smtClean="0"/>
              <a:t>5(g)</a:t>
            </a:r>
            <a:r>
              <a:rPr lang="en-US" b="1" dirty="0" smtClean="0"/>
              <a:t> </a:t>
            </a:r>
            <a:r>
              <a:rPr lang="en-US" b="1" dirty="0" smtClean="0">
                <a:sym typeface="Wingdings" pitchFamily="2" charset="2"/>
              </a:rPr>
              <a:t>        PCl</a:t>
            </a:r>
            <a:r>
              <a:rPr lang="en-US" b="1" baseline="-25000" dirty="0" smtClean="0">
                <a:sym typeface="Wingdings" pitchFamily="2" charset="2"/>
              </a:rPr>
              <a:t>3(g)</a:t>
            </a:r>
            <a:r>
              <a:rPr lang="en-US" b="1" dirty="0" smtClean="0">
                <a:sym typeface="Wingdings" pitchFamily="2" charset="2"/>
              </a:rPr>
              <a:t> + Cl</a:t>
            </a:r>
            <a:r>
              <a:rPr lang="en-US" b="1" baseline="-25000" dirty="0" smtClean="0">
                <a:sym typeface="Wingdings" pitchFamily="2" charset="2"/>
              </a:rPr>
              <a:t>2(g)</a:t>
            </a:r>
            <a:endParaRPr lang="en-US" b="1" baseline="-25000" dirty="0" smtClean="0"/>
          </a:p>
          <a:p>
            <a:pPr>
              <a:defRPr/>
            </a:pPr>
            <a:r>
              <a:rPr lang="en-US" dirty="0" smtClean="0"/>
              <a:t> </a:t>
            </a:r>
          </a:p>
          <a:p>
            <a:pPr marL="514350" indent="-514350">
              <a:buFont typeface="+mj-lt"/>
              <a:buAutoNum type="alphaLcPeriod"/>
              <a:defRPr/>
            </a:pPr>
            <a:r>
              <a:rPr lang="en-US" dirty="0" smtClean="0"/>
              <a:t>Shift to the right</a:t>
            </a:r>
          </a:p>
          <a:p>
            <a:pPr marL="514350" indent="-514350">
              <a:buFont typeface="+mj-lt"/>
              <a:buAutoNum type="alphaLcPeriod"/>
              <a:defRPr/>
            </a:pPr>
            <a:r>
              <a:rPr lang="en-US" dirty="0" smtClean="0"/>
              <a:t>Shift to the left</a:t>
            </a:r>
          </a:p>
          <a:p>
            <a:pPr marL="514350" indent="-514350">
              <a:buFont typeface="+mj-lt"/>
              <a:buAutoNum type="alphaLcPeriod"/>
              <a:defRPr/>
            </a:pPr>
            <a:r>
              <a:rPr lang="en-US" dirty="0" smtClean="0"/>
              <a:t>No shift</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3886200" y="3962400"/>
          <a:ext cx="4724400" cy="1828800"/>
        </p:xfrm>
        <a:graphic>
          <a:graphicData uri="http://schemas.openxmlformats.org/drawingml/2006/table">
            <a:tbl>
              <a:tblPr firstRow="1" bandRow="1">
                <a:tableStyleId>{5C22544A-7EE6-4342-B048-85BDC9FD1C3A}</a:tableStyleId>
              </a:tblPr>
              <a:tblGrid>
                <a:gridCol w="2590800"/>
                <a:gridCol w="2133600"/>
              </a:tblGrid>
              <a:tr h="370840">
                <a:tc>
                  <a:txBody>
                    <a:bodyPr/>
                    <a:lstStyle/>
                    <a:p>
                      <a:pPr algn="ctr"/>
                      <a:r>
                        <a:rPr lang="en-US" sz="2400" dirty="0" smtClean="0"/>
                        <a:t>Concentrations</a:t>
                      </a:r>
                      <a:endParaRPr lang="en-US" sz="2400" dirty="0"/>
                    </a:p>
                  </a:txBody>
                  <a:tcPr/>
                </a:tc>
                <a:tc>
                  <a:txBody>
                    <a:bodyPr/>
                    <a:lstStyle/>
                    <a:p>
                      <a:pPr algn="ctr"/>
                      <a:r>
                        <a:rPr lang="en-US" sz="2400" dirty="0" smtClean="0"/>
                        <a:t>Change</a:t>
                      </a:r>
                      <a:endParaRPr lang="en-US" sz="2400" dirty="0"/>
                    </a:p>
                  </a:txBody>
                  <a:tcPr/>
                </a:tc>
              </a:tr>
              <a:tr h="370840">
                <a:tc>
                  <a:txBody>
                    <a:bodyPr/>
                    <a:lstStyle/>
                    <a:p>
                      <a:pPr algn="ctr"/>
                      <a:r>
                        <a:rPr lang="en-US" sz="2400" dirty="0" smtClean="0"/>
                        <a:t>[PCl</a:t>
                      </a:r>
                      <a:r>
                        <a:rPr lang="en-US" sz="2400" baseline="-25000" dirty="0" smtClean="0"/>
                        <a:t>5</a:t>
                      </a:r>
                      <a:r>
                        <a:rPr lang="en-US" sz="2400" dirty="0" smtClean="0"/>
                        <a:t>]</a:t>
                      </a:r>
                      <a:endParaRPr lang="en-US" sz="2400" dirty="0"/>
                    </a:p>
                  </a:txBody>
                  <a:tcPr/>
                </a:tc>
                <a:tc>
                  <a:txBody>
                    <a:bodyPr/>
                    <a:lstStyle/>
                    <a:p>
                      <a:pPr algn="ctr"/>
                      <a:r>
                        <a:rPr lang="en-US" sz="2400" dirty="0" smtClean="0"/>
                        <a:t>increase</a:t>
                      </a:r>
                      <a:endParaRPr lang="en-US" sz="2400" dirty="0"/>
                    </a:p>
                  </a:txBody>
                  <a:tcPr/>
                </a:tc>
              </a:tr>
              <a:tr h="370840">
                <a:tc>
                  <a:txBody>
                    <a:bodyPr/>
                    <a:lstStyle/>
                    <a:p>
                      <a:pPr algn="ctr"/>
                      <a:r>
                        <a:rPr lang="en-US" sz="2400" dirty="0" smtClean="0"/>
                        <a:t>[</a:t>
                      </a:r>
                      <a:r>
                        <a:rPr lang="en-US" sz="2400" dirty="0" smtClean="0">
                          <a:sym typeface="Wingdings" pitchFamily="2" charset="2"/>
                        </a:rPr>
                        <a:t>PCl</a:t>
                      </a:r>
                      <a:r>
                        <a:rPr lang="en-US" sz="2400" baseline="-25000" dirty="0" smtClean="0">
                          <a:sym typeface="Wingdings" pitchFamily="2" charset="2"/>
                        </a:rPr>
                        <a:t>3</a:t>
                      </a:r>
                      <a:r>
                        <a:rPr lang="en-US" sz="2400" dirty="0" smtClean="0"/>
                        <a:t>]</a:t>
                      </a:r>
                      <a:endParaRPr lang="en-US" sz="2400" dirty="0"/>
                    </a:p>
                  </a:txBody>
                  <a:tcPr/>
                </a:tc>
                <a:tc>
                  <a:txBody>
                    <a:bodyPr/>
                    <a:lstStyle/>
                    <a:p>
                      <a:pPr algn="ctr"/>
                      <a:r>
                        <a:rPr lang="en-US" sz="2400" dirty="0" smtClean="0"/>
                        <a:t>decrease</a:t>
                      </a:r>
                      <a:endParaRPr lang="en-US" sz="2400" dirty="0"/>
                    </a:p>
                  </a:txBody>
                  <a:tcPr/>
                </a:tc>
              </a:tr>
              <a:tr h="370840">
                <a:tc>
                  <a:txBody>
                    <a:bodyPr/>
                    <a:lstStyle/>
                    <a:p>
                      <a:pPr algn="ctr"/>
                      <a:r>
                        <a:rPr lang="en-US" sz="2400" b="0" dirty="0" smtClean="0">
                          <a:solidFill>
                            <a:schemeClr val="tx1"/>
                          </a:solidFill>
                          <a:cs typeface="Times New Roman" pitchFamily="18" charset="0"/>
                        </a:rPr>
                        <a:t>[Cl</a:t>
                      </a:r>
                      <a:r>
                        <a:rPr lang="en-US" sz="2400" b="0" baseline="-25000" dirty="0" smtClean="0">
                          <a:solidFill>
                            <a:schemeClr val="tx1"/>
                          </a:solidFill>
                          <a:cs typeface="Times New Roman" pitchFamily="18" charset="0"/>
                        </a:rPr>
                        <a:t>2</a:t>
                      </a:r>
                      <a:r>
                        <a:rPr lang="en-US" sz="2400" b="0" dirty="0" smtClean="0">
                          <a:solidFill>
                            <a:schemeClr val="tx1"/>
                          </a:solidFill>
                          <a:cs typeface="Times New Roman" pitchFamily="18" charset="0"/>
                        </a:rPr>
                        <a:t>]</a:t>
                      </a:r>
                      <a:endParaRPr lang="en-US" sz="2400" b="0" dirty="0">
                        <a:solidFill>
                          <a:schemeClr val="tx1"/>
                        </a:solidFill>
                      </a:endParaRPr>
                    </a:p>
                  </a:txBody>
                  <a:tcPr/>
                </a:tc>
                <a:tc>
                  <a:txBody>
                    <a:bodyPr/>
                    <a:lstStyle/>
                    <a:p>
                      <a:pPr algn="ctr"/>
                      <a:r>
                        <a:rPr lang="en-US" sz="2400" dirty="0" smtClean="0"/>
                        <a:t>decrease </a:t>
                      </a:r>
                      <a:endParaRPr lang="en-US" sz="2400" dirty="0"/>
                    </a:p>
                  </a:txBody>
                  <a:tcPr/>
                </a:tc>
              </a:tr>
            </a:tbl>
          </a:graphicData>
        </a:graphic>
      </p:graphicFrame>
      <p:grpSp>
        <p:nvGrpSpPr>
          <p:cNvPr id="50199" name="Group 10"/>
          <p:cNvGrpSpPr>
            <a:grpSpLocks/>
          </p:cNvGrpSpPr>
          <p:nvPr/>
        </p:nvGrpSpPr>
        <p:grpSpPr bwMode="auto">
          <a:xfrm>
            <a:off x="4191000" y="2976563"/>
            <a:ext cx="533400" cy="604837"/>
            <a:chOff x="4411663" y="2366963"/>
            <a:chExt cx="533400" cy="604837"/>
          </a:xfrm>
        </p:grpSpPr>
        <p:sp>
          <p:nvSpPr>
            <p:cNvPr id="50200"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50201" name="Rectangle 8"/>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 Effect of Catalysts</a:t>
            </a:r>
          </a:p>
        </p:txBody>
      </p:sp>
      <p:sp>
        <p:nvSpPr>
          <p:cNvPr id="3" name="Content Placeholder 2"/>
          <p:cNvSpPr>
            <a:spLocks noGrp="1"/>
          </p:cNvSpPr>
          <p:nvPr>
            <p:ph idx="1"/>
          </p:nvPr>
        </p:nvSpPr>
        <p:spPr/>
        <p:txBody>
          <a:bodyPr/>
          <a:lstStyle/>
          <a:p>
            <a:r>
              <a:rPr lang="en-US" smtClean="0"/>
              <a:t>A </a:t>
            </a:r>
            <a:r>
              <a:rPr lang="en-US" b="1" smtClean="0"/>
              <a:t>catalyst</a:t>
            </a:r>
            <a:r>
              <a:rPr lang="en-US" smtClean="0"/>
              <a:t> is a substance that influences the rate of a reaction but can be fully recovered at the end of the reaction.</a:t>
            </a:r>
          </a:p>
          <a:p>
            <a:r>
              <a:rPr lang="en-US" smtClean="0"/>
              <a:t>A catalyst does not shift the equilibrium or change the yield of either reactants or products.</a:t>
            </a:r>
          </a:p>
          <a:p>
            <a:r>
              <a:rPr lang="en-US" smtClean="0"/>
              <a:t>A catalyst lowers the energy of activation of the reaction and thus affects the rate of the reaction.</a:t>
            </a:r>
          </a:p>
          <a:p>
            <a:r>
              <a:rPr lang="en-US" smtClean="0"/>
              <a:t>The </a:t>
            </a:r>
            <a:r>
              <a:rPr lang="en-US" b="1" smtClean="0"/>
              <a:t>activation energy </a:t>
            </a:r>
            <a:r>
              <a:rPr lang="en-US" smtClean="0"/>
              <a:t>is the minimum energy required for the reaction to occur.</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Reaction Energy Diagram</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52229" name="Picture 3"/>
          <p:cNvPicPr>
            <a:picLocks noChangeAspect="1" noChangeArrowheads="1"/>
          </p:cNvPicPr>
          <p:nvPr/>
        </p:nvPicPr>
        <p:blipFill>
          <a:blip r:embed="rId3" cstate="print"/>
          <a:srcRect/>
          <a:stretch>
            <a:fillRect/>
          </a:stretch>
        </p:blipFill>
        <p:spPr bwMode="auto">
          <a:xfrm>
            <a:off x="450850" y="1574800"/>
            <a:ext cx="8159750" cy="452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In which direction will the point of equilibrium shift when a catalyst is added to the following equilibrium system?                                   </a:t>
            </a:r>
          </a:p>
          <a:p>
            <a:pPr algn="ctr">
              <a:defRPr/>
            </a:pPr>
            <a:r>
              <a:rPr lang="en-US" b="1" dirty="0" smtClean="0"/>
              <a:t>3H</a:t>
            </a:r>
            <a:r>
              <a:rPr lang="en-US" b="1" baseline="-25000" dirty="0" smtClean="0"/>
              <a:t>2(g)</a:t>
            </a:r>
            <a:r>
              <a:rPr lang="en-US" b="1" dirty="0" smtClean="0"/>
              <a:t> + N</a:t>
            </a:r>
            <a:r>
              <a:rPr lang="en-US" b="1" baseline="-25000" dirty="0" smtClean="0"/>
              <a:t>2(g)</a:t>
            </a:r>
            <a:r>
              <a:rPr lang="en-US" b="1" dirty="0" smtClean="0"/>
              <a:t> </a:t>
            </a:r>
            <a:r>
              <a:rPr lang="en-US" b="1" dirty="0" smtClean="0">
                <a:sym typeface="Wingdings" pitchFamily="2" charset="2"/>
              </a:rPr>
              <a:t>        2NH</a:t>
            </a:r>
            <a:r>
              <a:rPr lang="en-US" b="1" baseline="-25000" dirty="0" smtClean="0">
                <a:sym typeface="Wingdings" pitchFamily="2" charset="2"/>
              </a:rPr>
              <a:t>3(g)</a:t>
            </a:r>
            <a:r>
              <a:rPr lang="en-US" b="1" dirty="0" smtClean="0">
                <a:sym typeface="Wingdings" pitchFamily="2" charset="2"/>
              </a:rPr>
              <a:t> +  92.5 kJ</a:t>
            </a:r>
            <a:endParaRPr lang="en-US" dirty="0" smtClean="0">
              <a:sym typeface="Wingdings" pitchFamily="2" charset="2"/>
            </a:endParaRPr>
          </a:p>
          <a:p>
            <a:pPr marL="514350" indent="-514350">
              <a:buFont typeface="+mj-lt"/>
              <a:buAutoNum type="alphaLcPeriod"/>
              <a:defRPr/>
            </a:pPr>
            <a:r>
              <a:rPr lang="en-US" dirty="0" smtClean="0"/>
              <a:t>Shift to the right</a:t>
            </a:r>
          </a:p>
          <a:p>
            <a:pPr marL="514350" indent="-514350">
              <a:buFont typeface="+mj-lt"/>
              <a:buAutoNum type="alphaLcPeriod"/>
              <a:defRPr/>
            </a:pPr>
            <a:r>
              <a:rPr lang="en-US" dirty="0" smtClean="0"/>
              <a:t>Shift to the left</a:t>
            </a:r>
          </a:p>
          <a:p>
            <a:pPr marL="514350" indent="-514350">
              <a:buFont typeface="+mj-lt"/>
              <a:buAutoNum type="alphaLcPeriod"/>
              <a:defRPr/>
            </a:pPr>
            <a:r>
              <a:rPr lang="en-US" dirty="0" smtClean="0"/>
              <a:t>No shift</a:t>
            </a:r>
          </a:p>
          <a:p>
            <a:pPr>
              <a:defRPr/>
            </a:pPr>
            <a:endParaRPr lang="en-US" dirty="0"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53254" name="Group 10"/>
          <p:cNvGrpSpPr>
            <a:grpSpLocks/>
          </p:cNvGrpSpPr>
          <p:nvPr/>
        </p:nvGrpSpPr>
        <p:grpSpPr bwMode="auto">
          <a:xfrm>
            <a:off x="3886200" y="2976563"/>
            <a:ext cx="533400" cy="604837"/>
            <a:chOff x="4411663" y="2366963"/>
            <a:chExt cx="533400" cy="604837"/>
          </a:xfrm>
        </p:grpSpPr>
        <p:sp>
          <p:nvSpPr>
            <p:cNvPr id="53255" name="Rectangle 6"/>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53256"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smtClean="0"/>
              <a:t> Equilibrium Constants</a:t>
            </a:r>
          </a:p>
        </p:txBody>
      </p:sp>
      <p:sp>
        <p:nvSpPr>
          <p:cNvPr id="1028" name="Content Placeholder 2"/>
          <p:cNvSpPr>
            <a:spLocks noGrp="1"/>
          </p:cNvSpPr>
          <p:nvPr>
            <p:ph idx="1"/>
          </p:nvPr>
        </p:nvSpPr>
        <p:spPr/>
        <p:txBody>
          <a:bodyPr/>
          <a:lstStyle/>
          <a:p>
            <a:pPr>
              <a:buFontTx/>
              <a:buNone/>
            </a:pPr>
            <a:r>
              <a:rPr lang="en-US" smtClean="0"/>
              <a:t>For every equilibrium,</a:t>
            </a:r>
          </a:p>
          <a:p>
            <a:pPr algn="ctr">
              <a:buFontTx/>
              <a:buNone/>
            </a:pPr>
            <a:r>
              <a:rPr lang="en-US" smtClean="0"/>
              <a:t>aA + bB </a:t>
            </a:r>
            <a:r>
              <a:rPr lang="en-US" smtClean="0">
                <a:sym typeface="Wingdings" pitchFamily="2" charset="2"/>
              </a:rPr>
              <a:t>        cC + dD</a:t>
            </a:r>
          </a:p>
          <a:p>
            <a:pPr>
              <a:buFontTx/>
              <a:buNone/>
            </a:pPr>
            <a:r>
              <a:rPr lang="en-US" smtClean="0"/>
              <a:t>There is a mass law expression defining the equilibrium constant, K</a:t>
            </a:r>
            <a:r>
              <a:rPr lang="en-US" baseline="-25000" smtClean="0"/>
              <a:t>eq</a:t>
            </a:r>
            <a:r>
              <a:rPr lang="en-US" smtClean="0"/>
              <a:t>:</a:t>
            </a:r>
          </a:p>
          <a:p>
            <a:pPr>
              <a:buFontTx/>
              <a:buNone/>
            </a:pPr>
            <a:endParaRPr lang="en-US" smtClean="0"/>
          </a:p>
          <a:p>
            <a:pPr>
              <a:buFontTx/>
              <a:buNone/>
            </a:pPr>
            <a:endParaRPr lang="en-US" smtClean="0"/>
          </a:p>
          <a:p>
            <a:pPr>
              <a:buFontTx/>
              <a:buNone/>
            </a:pPr>
            <a:endParaRPr lang="en-US" sz="800" smtClean="0"/>
          </a:p>
          <a:p>
            <a:pPr>
              <a:buFontTx/>
              <a:buNone/>
            </a:pPr>
            <a:r>
              <a:rPr lang="en-US" smtClean="0"/>
              <a:t>Only substances whose Molar concentration can vary go into the mass law expression: Generally this will be aqueous solutions and gases.</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1026" name="Object 7"/>
          <p:cNvGraphicFramePr>
            <a:graphicFrameLocks noChangeAspect="1"/>
          </p:cNvGraphicFramePr>
          <p:nvPr/>
        </p:nvGraphicFramePr>
        <p:xfrm>
          <a:off x="3505200" y="3408363"/>
          <a:ext cx="2236788" cy="1087437"/>
        </p:xfrm>
        <a:graphic>
          <a:graphicData uri="http://schemas.openxmlformats.org/presentationml/2006/ole">
            <p:oleObj spid="_x0000_s1026" name="Equation" r:id="rId3" imgW="914400" imgH="444240" progId="">
              <p:embed/>
            </p:oleObj>
          </a:graphicData>
        </a:graphic>
      </p:graphicFrame>
      <p:grpSp>
        <p:nvGrpSpPr>
          <p:cNvPr id="1031" name="Group 10"/>
          <p:cNvGrpSpPr>
            <a:grpSpLocks/>
          </p:cNvGrpSpPr>
          <p:nvPr/>
        </p:nvGrpSpPr>
        <p:grpSpPr bwMode="auto">
          <a:xfrm>
            <a:off x="4267200" y="2057400"/>
            <a:ext cx="533400" cy="604838"/>
            <a:chOff x="4411663" y="2366963"/>
            <a:chExt cx="533400" cy="604837"/>
          </a:xfrm>
        </p:grpSpPr>
        <p:sp>
          <p:nvSpPr>
            <p:cNvPr id="1032"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1033" name="Rectangle 8"/>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smtClean="0"/>
              <a:t>Equilibrium Constants</a:t>
            </a:r>
          </a:p>
        </p:txBody>
      </p:sp>
      <p:sp>
        <p:nvSpPr>
          <p:cNvPr id="2052" name="Content Placeholder 2"/>
          <p:cNvSpPr>
            <a:spLocks noGrp="1"/>
          </p:cNvSpPr>
          <p:nvPr>
            <p:ph idx="1"/>
          </p:nvPr>
        </p:nvSpPr>
        <p:spPr/>
        <p:txBody>
          <a:bodyPr/>
          <a:lstStyle/>
          <a:p>
            <a:pPr>
              <a:buFontTx/>
              <a:buNone/>
            </a:pPr>
            <a:r>
              <a:rPr lang="en-US" smtClean="0"/>
              <a:t>For the equilibrium,</a:t>
            </a:r>
          </a:p>
          <a:p>
            <a:pPr algn="ctr">
              <a:buFontTx/>
              <a:buNone/>
            </a:pPr>
            <a:r>
              <a:rPr lang="en-US" b="1" smtClean="0"/>
              <a:t>3H</a:t>
            </a:r>
            <a:r>
              <a:rPr lang="en-US" b="1" baseline="-25000" smtClean="0"/>
              <a:t>2(g)</a:t>
            </a:r>
            <a:r>
              <a:rPr lang="en-US" b="1" smtClean="0"/>
              <a:t> + N</a:t>
            </a:r>
            <a:r>
              <a:rPr lang="en-US" b="1" baseline="-25000" smtClean="0"/>
              <a:t>2(g)</a:t>
            </a:r>
            <a:r>
              <a:rPr lang="en-US" b="1" smtClean="0"/>
              <a:t> </a:t>
            </a:r>
            <a:r>
              <a:rPr lang="en-US" b="1" smtClean="0">
                <a:sym typeface="Wingdings" pitchFamily="2" charset="2"/>
              </a:rPr>
              <a:t>        2NH</a:t>
            </a:r>
            <a:r>
              <a:rPr lang="en-US" b="1" baseline="-25000" smtClean="0">
                <a:sym typeface="Wingdings" pitchFamily="2" charset="2"/>
              </a:rPr>
              <a:t>3(g)</a:t>
            </a:r>
            <a:endParaRPr lang="en-US" b="1" smtClean="0">
              <a:sym typeface="Wingdings" pitchFamily="2" charset="2"/>
            </a:endParaRPr>
          </a:p>
          <a:p>
            <a:pPr>
              <a:buFontTx/>
              <a:buNone/>
            </a:pPr>
            <a:r>
              <a:rPr lang="en-US" smtClean="0"/>
              <a:t>There is a mass law expression:</a:t>
            </a:r>
          </a:p>
          <a:p>
            <a:pPr>
              <a:buFontTx/>
              <a:buNone/>
            </a:pPr>
            <a:endParaRPr lang="en-US" smtClean="0"/>
          </a:p>
          <a:p>
            <a:pPr>
              <a:buFontTx/>
              <a:buNone/>
            </a:pPr>
            <a:endParaRPr lang="en-US" smtClean="0"/>
          </a:p>
          <a:p>
            <a:pPr>
              <a:buFontTx/>
              <a:buNone/>
            </a:pPr>
            <a:endParaRPr lang="en-US" smtClean="0"/>
          </a:p>
          <a:p>
            <a:pPr>
              <a:buFontTx/>
              <a:buNone/>
            </a:pPr>
            <a:r>
              <a:rPr lang="en-US" smtClean="0"/>
              <a:t>The value of K</a:t>
            </a:r>
            <a:r>
              <a:rPr lang="en-US" baseline="-25000" smtClean="0"/>
              <a:t>eq</a:t>
            </a:r>
            <a:r>
              <a:rPr lang="en-US" smtClean="0"/>
              <a:t> is determined by the equilibrium concentrations of H</a:t>
            </a:r>
            <a:r>
              <a:rPr lang="en-US" baseline="-25000" smtClean="0"/>
              <a:t>2</a:t>
            </a:r>
            <a:r>
              <a:rPr lang="en-US" smtClean="0"/>
              <a:t>, N</a:t>
            </a:r>
            <a:r>
              <a:rPr lang="en-US" baseline="-25000" smtClean="0"/>
              <a:t>2</a:t>
            </a:r>
            <a:r>
              <a:rPr lang="en-US" smtClean="0"/>
              <a:t> and NH</a:t>
            </a:r>
            <a:r>
              <a:rPr lang="en-US" baseline="-25000" smtClean="0"/>
              <a:t>3</a:t>
            </a:r>
            <a:r>
              <a:rPr lang="en-US" smtClean="0"/>
              <a:t>.  </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2050" name="Object 7"/>
          <p:cNvGraphicFramePr>
            <a:graphicFrameLocks noChangeAspect="1"/>
          </p:cNvGraphicFramePr>
          <p:nvPr/>
        </p:nvGraphicFramePr>
        <p:xfrm>
          <a:off x="3397250" y="3392488"/>
          <a:ext cx="2454275" cy="1119187"/>
        </p:xfrm>
        <a:graphic>
          <a:graphicData uri="http://schemas.openxmlformats.org/presentationml/2006/ole">
            <p:oleObj spid="_x0000_s2050" name="Equation" r:id="rId3" imgW="1002960" imgH="457200" progId="">
              <p:embed/>
            </p:oleObj>
          </a:graphicData>
        </a:graphic>
      </p:graphicFrame>
      <p:grpSp>
        <p:nvGrpSpPr>
          <p:cNvPr id="2055" name="Group 10"/>
          <p:cNvGrpSpPr>
            <a:grpSpLocks/>
          </p:cNvGrpSpPr>
          <p:nvPr/>
        </p:nvGrpSpPr>
        <p:grpSpPr bwMode="auto">
          <a:xfrm>
            <a:off x="4648200" y="2057400"/>
            <a:ext cx="533400" cy="604838"/>
            <a:chOff x="4411663" y="2366963"/>
            <a:chExt cx="533400" cy="604837"/>
          </a:xfrm>
        </p:grpSpPr>
        <p:sp>
          <p:nvSpPr>
            <p:cNvPr id="2056"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2057" name="Rectangle 8"/>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Equilibrium Constants</a:t>
            </a:r>
          </a:p>
        </p:txBody>
      </p:sp>
      <p:sp>
        <p:nvSpPr>
          <p:cNvPr id="54275" name="Content Placeholder 2"/>
          <p:cNvSpPr>
            <a:spLocks noGrp="1"/>
          </p:cNvSpPr>
          <p:nvPr>
            <p:ph idx="1"/>
          </p:nvPr>
        </p:nvSpPr>
        <p:spPr/>
        <p:txBody>
          <a:bodyPr/>
          <a:lstStyle/>
          <a:p>
            <a:r>
              <a:rPr lang="en-US" smtClean="0"/>
              <a:t>The magnitude of an equilibrium constant is a measure of the extent or efficiency of the reaction.</a:t>
            </a:r>
          </a:p>
          <a:p>
            <a:r>
              <a:rPr lang="en-US" smtClean="0"/>
              <a:t>A large K</a:t>
            </a:r>
            <a:r>
              <a:rPr lang="en-US" baseline="-25000" smtClean="0"/>
              <a:t>eq</a:t>
            </a:r>
            <a:r>
              <a:rPr lang="en-US" smtClean="0"/>
              <a:t> (&gt;&gt;1) means that the relative amount of products compared to reactants are favored. </a:t>
            </a:r>
          </a:p>
          <a:p>
            <a:r>
              <a:rPr lang="en-US" smtClean="0"/>
              <a:t>A small K</a:t>
            </a:r>
            <a:r>
              <a:rPr lang="en-US" baseline="-25000" smtClean="0"/>
              <a:t>eq</a:t>
            </a:r>
            <a:r>
              <a:rPr lang="en-US" smtClean="0"/>
              <a:t> (&lt;&lt;1) means that the relative amount of reactants compared to products are favored. </a:t>
            </a:r>
          </a:p>
          <a:p>
            <a:r>
              <a:rPr lang="en-US" smtClean="0"/>
              <a:t>Values close to 1 mean that both reactants and products are present in significant amounts.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Calculate the value of </a:t>
            </a:r>
            <a:r>
              <a:rPr lang="en-US" dirty="0" err="1" smtClean="0"/>
              <a:t>K</a:t>
            </a:r>
            <a:r>
              <a:rPr lang="en-US" baseline="-25000" dirty="0" err="1" smtClean="0"/>
              <a:t>eq</a:t>
            </a:r>
            <a:r>
              <a:rPr lang="en-US" dirty="0" smtClean="0"/>
              <a:t> for the following equilibrium when [ H</a:t>
            </a:r>
            <a:r>
              <a:rPr lang="en-US" baseline="-25000" dirty="0" smtClean="0"/>
              <a:t>2</a:t>
            </a:r>
            <a:r>
              <a:rPr lang="en-US" dirty="0" smtClean="0"/>
              <a:t> ] = 0.228 M, [ I</a:t>
            </a:r>
            <a:r>
              <a:rPr lang="en-US" baseline="-25000" dirty="0" smtClean="0"/>
              <a:t>2</a:t>
            </a:r>
            <a:r>
              <a:rPr lang="en-US" dirty="0" smtClean="0"/>
              <a:t> ] = 0.228 M, and               [ HI ] =1.544 M.</a:t>
            </a:r>
          </a:p>
          <a:p>
            <a:pPr algn="ctr">
              <a:defRPr/>
            </a:pPr>
            <a:r>
              <a:rPr lang="en-US" dirty="0" smtClean="0"/>
              <a:t> </a:t>
            </a:r>
            <a:r>
              <a:rPr lang="en-US" b="1" dirty="0" smtClean="0"/>
              <a:t>H</a:t>
            </a:r>
            <a:r>
              <a:rPr lang="en-US" b="1" baseline="-25000" dirty="0" smtClean="0"/>
              <a:t>2(g)</a:t>
            </a:r>
            <a:r>
              <a:rPr lang="en-US" b="1" dirty="0" smtClean="0"/>
              <a:t> + I</a:t>
            </a:r>
            <a:r>
              <a:rPr lang="en-US" b="1" baseline="-25000" dirty="0" smtClean="0"/>
              <a:t>2(g)</a:t>
            </a:r>
            <a:r>
              <a:rPr lang="en-US" b="1" dirty="0" smtClean="0"/>
              <a:t> </a:t>
            </a:r>
            <a:r>
              <a:rPr lang="en-US" b="1" dirty="0" smtClean="0">
                <a:sym typeface="Wingdings" pitchFamily="2" charset="2"/>
              </a:rPr>
              <a:t>        2HI</a:t>
            </a:r>
            <a:r>
              <a:rPr lang="en-US" b="1" baseline="-25000" dirty="0" smtClean="0">
                <a:sym typeface="Wingdings" pitchFamily="2" charset="2"/>
              </a:rPr>
              <a:t>(g)</a:t>
            </a:r>
            <a:r>
              <a:rPr lang="en-US" b="1" dirty="0" smtClean="0">
                <a:sym typeface="Wingdings" pitchFamily="2" charset="2"/>
              </a:rPr>
              <a:t> </a:t>
            </a:r>
            <a:endParaRPr lang="en-US" dirty="0" smtClean="0"/>
          </a:p>
          <a:p>
            <a:pPr marL="514350" indent="-514350">
              <a:buFont typeface="+mj-lt"/>
              <a:buAutoNum type="alphaLcPeriod"/>
              <a:defRPr/>
            </a:pPr>
            <a:r>
              <a:rPr lang="en-US" dirty="0" smtClean="0"/>
              <a:t>29.7</a:t>
            </a:r>
          </a:p>
          <a:p>
            <a:pPr marL="514350" indent="-514350">
              <a:buFont typeface="+mj-lt"/>
              <a:buAutoNum type="alphaLcPeriod"/>
              <a:defRPr/>
            </a:pPr>
            <a:r>
              <a:rPr lang="en-US" dirty="0" smtClean="0"/>
              <a:t>59.4</a:t>
            </a:r>
          </a:p>
          <a:p>
            <a:pPr marL="514350" indent="-514350">
              <a:buFont typeface="+mj-lt"/>
              <a:buAutoNum type="alphaLcPeriod"/>
              <a:defRPr/>
            </a:pPr>
            <a:r>
              <a:rPr lang="en-US" dirty="0" smtClean="0"/>
              <a:t>0.0337</a:t>
            </a:r>
          </a:p>
          <a:p>
            <a:pPr marL="514350" indent="-514350">
              <a:buFont typeface="+mj-lt"/>
              <a:buAutoNum type="alphaLcPeriod"/>
              <a:defRPr/>
            </a:pPr>
            <a:r>
              <a:rPr lang="en-US" dirty="0" smtClean="0"/>
              <a:t>0.0219</a:t>
            </a:r>
          </a:p>
          <a:p>
            <a:pPr marL="514350" indent="-514350">
              <a:buFont typeface="+mj-lt"/>
              <a:buAutoNum type="alphaLcPeriod"/>
              <a:defRPr/>
            </a:pPr>
            <a:r>
              <a:rPr lang="en-US" dirty="0" smtClean="0"/>
              <a:t>45.9</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50182" name="Object 6"/>
          <p:cNvGraphicFramePr>
            <a:graphicFrameLocks noChangeAspect="1"/>
          </p:cNvGraphicFramePr>
          <p:nvPr/>
        </p:nvGraphicFramePr>
        <p:xfrm>
          <a:off x="3357563" y="3824288"/>
          <a:ext cx="4130675" cy="1089025"/>
        </p:xfrm>
        <a:graphic>
          <a:graphicData uri="http://schemas.openxmlformats.org/presentationml/2006/ole">
            <p:oleObj spid="_x0000_s3074" name="Equation" r:id="rId3" imgW="1688760" imgH="444240" progId="">
              <p:embed/>
            </p:oleObj>
          </a:graphicData>
        </a:graphic>
      </p:graphicFrame>
      <p:grpSp>
        <p:nvGrpSpPr>
          <p:cNvPr id="3079" name="Group 10"/>
          <p:cNvGrpSpPr>
            <a:grpSpLocks/>
          </p:cNvGrpSpPr>
          <p:nvPr/>
        </p:nvGrpSpPr>
        <p:grpSpPr bwMode="auto">
          <a:xfrm>
            <a:off x="4648200" y="2895600"/>
            <a:ext cx="533400" cy="604838"/>
            <a:chOff x="4411663" y="2366963"/>
            <a:chExt cx="533400" cy="604837"/>
          </a:xfrm>
        </p:grpSpPr>
        <p:sp>
          <p:nvSpPr>
            <p:cNvPr id="3080"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3081" name="Rectangle 8"/>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6" end="6"/>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6" end="6"/>
                                            </p:txEl>
                                          </p:spTgt>
                                        </p:tgtEl>
                                        <p:attrNameLst>
                                          <p:attrName>style.fontStyle</p:attrName>
                                        </p:attrNameLst>
                                      </p:cBhvr>
                                      <p:to>
                                        <p:strVal val="normal"/>
                                      </p:to>
                                    </p:set>
                                    <p:set>
                                      <p:cBhvr override="childStyle">
                                        <p:cTn id="9" dur="indefinite"/>
                                        <p:tgtEl>
                                          <p:spTgt spid="3">
                                            <p:txEl>
                                              <p:pRg st="6" end="6"/>
                                            </p:txEl>
                                          </p:spTgt>
                                        </p:tgtEl>
                                        <p:attrNameLst>
                                          <p:attrName>style.fontWeight</p:attrName>
                                        </p:attrNameLst>
                                      </p:cBhvr>
                                      <p:to>
                                        <p:strVal val="bold"/>
                                      </p:to>
                                    </p:set>
                                    <p:set>
                                      <p:cBhvr override="childStyle">
                                        <p:cTn id="10" dur="indefinite"/>
                                        <p:tgtEl>
                                          <p:spTgt spid="3">
                                            <p:txEl>
                                              <p:pRg st="6" end="6"/>
                                            </p:txEl>
                                          </p:spTgt>
                                        </p:tgtEl>
                                        <p:attrNameLst>
                                          <p:attrName>style.textDecorationUnderline</p:attrName>
                                        </p:attrNameLst>
                                      </p:cBhvr>
                                      <p:to>
                                        <p:strVal val="fals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50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 Ion Product Constant for Water</a:t>
            </a:r>
          </a:p>
        </p:txBody>
      </p:sp>
      <p:sp>
        <p:nvSpPr>
          <p:cNvPr id="55299" name="Content Placeholder 2"/>
          <p:cNvSpPr>
            <a:spLocks noGrp="1"/>
          </p:cNvSpPr>
          <p:nvPr>
            <p:ph idx="1"/>
          </p:nvPr>
        </p:nvSpPr>
        <p:spPr/>
        <p:txBody>
          <a:bodyPr/>
          <a:lstStyle/>
          <a:p>
            <a:pPr eaLnBrk="1" hangingPunct="1">
              <a:buFontTx/>
              <a:buNone/>
            </a:pPr>
            <a:r>
              <a:rPr lang="en-US" smtClean="0"/>
              <a:t>Pure water auto-ionizes</a:t>
            </a:r>
          </a:p>
          <a:p>
            <a:pPr algn="ctr" eaLnBrk="1" hangingPunct="1">
              <a:buFontTx/>
              <a:buNone/>
            </a:pPr>
            <a:r>
              <a:rPr lang="en-US" smtClean="0"/>
              <a:t>H</a:t>
            </a:r>
            <a:r>
              <a:rPr lang="en-US" baseline="-25000" smtClean="0"/>
              <a:t>2</a:t>
            </a:r>
            <a:r>
              <a:rPr lang="en-US" smtClean="0"/>
              <a:t>O</a:t>
            </a:r>
            <a:r>
              <a:rPr lang="en-US" baseline="-25000" smtClean="0"/>
              <a:t>(l)</a:t>
            </a:r>
            <a:r>
              <a:rPr lang="en-US" smtClean="0"/>
              <a:t> + H</a:t>
            </a:r>
            <a:r>
              <a:rPr lang="en-US" baseline="-25000" smtClean="0"/>
              <a:t>2</a:t>
            </a:r>
            <a:r>
              <a:rPr lang="en-US" smtClean="0"/>
              <a:t>O</a:t>
            </a:r>
            <a:r>
              <a:rPr lang="en-US" baseline="-25000" smtClean="0"/>
              <a:t>(l)</a:t>
            </a:r>
            <a:r>
              <a:rPr lang="en-US" smtClean="0"/>
              <a:t> </a:t>
            </a:r>
            <a:r>
              <a:rPr lang="en-US" smtClean="0">
                <a:sym typeface="Symbol" pitchFamily="18" charset="2"/>
              </a:rPr>
              <a:t>        H</a:t>
            </a:r>
            <a:r>
              <a:rPr lang="en-US" baseline="-25000" smtClean="0">
                <a:sym typeface="Symbol" pitchFamily="18" charset="2"/>
              </a:rPr>
              <a:t>3</a:t>
            </a:r>
            <a:r>
              <a:rPr lang="en-US" smtClean="0">
                <a:sym typeface="Symbol" pitchFamily="18" charset="2"/>
              </a:rPr>
              <a:t>O</a:t>
            </a:r>
            <a:r>
              <a:rPr lang="en-US" baseline="30000" smtClean="0">
                <a:sym typeface="Symbol" pitchFamily="18" charset="2"/>
              </a:rPr>
              <a:t>+</a:t>
            </a:r>
            <a:r>
              <a:rPr lang="en-US" baseline="-25000" smtClean="0">
                <a:sym typeface="Symbol" pitchFamily="18" charset="2"/>
              </a:rPr>
              <a:t>(aq)</a:t>
            </a:r>
            <a:r>
              <a:rPr lang="en-US" smtClean="0">
                <a:sym typeface="Symbol" pitchFamily="18" charset="2"/>
              </a:rPr>
              <a:t> + OH</a:t>
            </a:r>
            <a:r>
              <a:rPr lang="en-US" baseline="30000" smtClean="0">
                <a:sym typeface="Symbol" pitchFamily="18" charset="2"/>
              </a:rPr>
              <a:t>-</a:t>
            </a:r>
            <a:r>
              <a:rPr lang="en-US" baseline="-25000" smtClean="0">
                <a:sym typeface="Symbol" pitchFamily="18" charset="2"/>
              </a:rPr>
              <a:t>(aq)</a:t>
            </a:r>
            <a:endParaRPr lang="en-US" smtClean="0">
              <a:sym typeface="Symbol" pitchFamily="18" charset="2"/>
            </a:endParaRPr>
          </a:p>
          <a:p>
            <a:r>
              <a:rPr lang="en-US" smtClean="0">
                <a:sym typeface="Symbol" pitchFamily="18" charset="2"/>
              </a:rPr>
              <a:t>Concentration H</a:t>
            </a:r>
            <a:r>
              <a:rPr lang="en-US" baseline="-25000" smtClean="0">
                <a:sym typeface="Symbol" pitchFamily="18" charset="2"/>
              </a:rPr>
              <a:t>3</a:t>
            </a:r>
            <a:r>
              <a:rPr lang="en-US" smtClean="0">
                <a:sym typeface="Symbol" pitchFamily="18" charset="2"/>
              </a:rPr>
              <a:t>O</a:t>
            </a:r>
            <a:r>
              <a:rPr lang="en-US" baseline="30000" smtClean="0">
                <a:sym typeface="Symbol" pitchFamily="18" charset="2"/>
              </a:rPr>
              <a:t>+ </a:t>
            </a:r>
            <a:r>
              <a:rPr lang="en-US" smtClean="0">
                <a:sym typeface="Symbol" pitchFamily="18" charset="2"/>
              </a:rPr>
              <a:t>= Concentration OH</a:t>
            </a:r>
            <a:r>
              <a:rPr lang="en-US" baseline="30000" smtClean="0">
                <a:sym typeface="Symbol" pitchFamily="18" charset="2"/>
              </a:rPr>
              <a:t>-</a:t>
            </a:r>
            <a:r>
              <a:rPr lang="en-US" smtClean="0">
                <a:sym typeface="Symbol" pitchFamily="18" charset="2"/>
              </a:rPr>
              <a:t> =</a:t>
            </a:r>
            <a:r>
              <a:rPr lang="en-US" smtClean="0"/>
              <a:t> 1.00</a:t>
            </a:r>
            <a:r>
              <a:rPr lang="en-US" smtClean="0">
                <a:cs typeface="Times New Roman" pitchFamily="18" charset="0"/>
              </a:rPr>
              <a:t>×</a:t>
            </a:r>
            <a:r>
              <a:rPr lang="en-US" smtClean="0"/>
              <a:t>10</a:t>
            </a:r>
            <a:r>
              <a:rPr lang="en-US" baseline="30000" smtClean="0"/>
              <a:t>-7</a:t>
            </a:r>
            <a:r>
              <a:rPr lang="en-US" smtClean="0"/>
              <a:t>M</a:t>
            </a:r>
          </a:p>
          <a:p>
            <a:r>
              <a:rPr lang="en-US" b="1" smtClean="0"/>
              <a:t>Ion Product Constant for Water:</a:t>
            </a:r>
          </a:p>
          <a:p>
            <a:pPr algn="ctr"/>
            <a:r>
              <a:rPr lang="en-US" smtClean="0"/>
              <a:t>K</a:t>
            </a:r>
            <a:r>
              <a:rPr lang="en-US" baseline="-25000" smtClean="0"/>
              <a:t>w</a:t>
            </a:r>
            <a:r>
              <a:rPr lang="en-US" smtClean="0"/>
              <a:t> = [</a:t>
            </a:r>
            <a:r>
              <a:rPr lang="en-US" smtClean="0">
                <a:sym typeface="Symbol" pitchFamily="18" charset="2"/>
              </a:rPr>
              <a:t>H</a:t>
            </a:r>
            <a:r>
              <a:rPr lang="en-US" baseline="-25000" smtClean="0">
                <a:sym typeface="Symbol" pitchFamily="18" charset="2"/>
              </a:rPr>
              <a:t>3</a:t>
            </a:r>
            <a:r>
              <a:rPr lang="en-US" smtClean="0">
                <a:sym typeface="Symbol" pitchFamily="18" charset="2"/>
              </a:rPr>
              <a:t>O</a:t>
            </a:r>
            <a:r>
              <a:rPr lang="en-US" baseline="30000" smtClean="0">
                <a:sym typeface="Symbol" pitchFamily="18" charset="2"/>
              </a:rPr>
              <a:t>+</a:t>
            </a:r>
            <a:r>
              <a:rPr lang="en-US" smtClean="0">
                <a:sym typeface="Symbol" pitchFamily="18" charset="2"/>
              </a:rPr>
              <a:t>][OH</a:t>
            </a:r>
            <a:r>
              <a:rPr lang="en-US" baseline="30000" smtClean="0">
                <a:sym typeface="Symbol" pitchFamily="18" charset="2"/>
              </a:rPr>
              <a:t>-</a:t>
            </a:r>
            <a:r>
              <a:rPr lang="en-US" smtClean="0">
                <a:sym typeface="Symbol" pitchFamily="18" charset="2"/>
              </a:rPr>
              <a:t>] = 1.00</a:t>
            </a:r>
            <a:r>
              <a:rPr lang="en-US" smtClean="0">
                <a:cs typeface="Times New Roman" pitchFamily="18" charset="0"/>
              </a:rPr>
              <a:t>×</a:t>
            </a:r>
            <a:r>
              <a:rPr lang="en-US" smtClean="0">
                <a:sym typeface="Symbol" pitchFamily="18" charset="2"/>
              </a:rPr>
              <a:t>10</a:t>
            </a:r>
            <a:r>
              <a:rPr lang="en-US" baseline="30000" smtClean="0">
                <a:sym typeface="Symbol" pitchFamily="18" charset="2"/>
              </a:rPr>
              <a:t>-14 </a:t>
            </a:r>
            <a:r>
              <a:rPr lang="en-US" smtClean="0">
                <a:sym typeface="Symbol" pitchFamily="18" charset="2"/>
              </a:rPr>
              <a:t>     </a:t>
            </a:r>
            <a:r>
              <a:rPr lang="en-US" smtClean="0"/>
              <a:t>(at 25°C)</a:t>
            </a:r>
            <a:endParaRPr lang="en-US" baseline="30000" smtClean="0">
              <a:sym typeface="Symbol" pitchFamily="18" charset="2"/>
            </a:endParaRPr>
          </a:p>
          <a:p>
            <a:r>
              <a:rPr lang="en-US" smtClean="0">
                <a:solidFill>
                  <a:schemeClr val="accent1"/>
                </a:solidFill>
              </a:rPr>
              <a:t>Any solution that contains water contains both H</a:t>
            </a:r>
            <a:r>
              <a:rPr lang="en-US" baseline="-25000" smtClean="0">
                <a:solidFill>
                  <a:schemeClr val="accent1"/>
                </a:solidFill>
              </a:rPr>
              <a:t>3</a:t>
            </a:r>
            <a:r>
              <a:rPr lang="en-US" smtClean="0">
                <a:solidFill>
                  <a:schemeClr val="accent1"/>
                </a:solidFill>
              </a:rPr>
              <a:t>O</a:t>
            </a:r>
            <a:r>
              <a:rPr lang="en-US" baseline="30000" smtClean="0">
                <a:solidFill>
                  <a:schemeClr val="accent1"/>
                </a:solidFill>
              </a:rPr>
              <a:t>+</a:t>
            </a:r>
            <a:r>
              <a:rPr lang="en-US" smtClean="0">
                <a:solidFill>
                  <a:schemeClr val="accent1"/>
                </a:solidFill>
              </a:rPr>
              <a:t> and OH</a:t>
            </a:r>
            <a:r>
              <a:rPr lang="en-US" baseline="30000" smtClean="0">
                <a:solidFill>
                  <a:schemeClr val="accent1"/>
                </a:solidFill>
              </a:rPr>
              <a:t>-</a:t>
            </a:r>
            <a:r>
              <a:rPr lang="en-US" smtClean="0">
                <a:solidFill>
                  <a:schemeClr val="accent1"/>
                </a:solidFill>
              </a:rPr>
              <a:t>!</a:t>
            </a:r>
          </a:p>
          <a:p>
            <a:pPr algn="ctr"/>
            <a:endParaRPr lang="en-US" smtClean="0"/>
          </a:p>
          <a:p>
            <a:pPr eaLnBrk="1" hangingPunct="1">
              <a:buFontTx/>
              <a:buNone/>
            </a:pPr>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55302" name="Group 10"/>
          <p:cNvGrpSpPr>
            <a:grpSpLocks/>
          </p:cNvGrpSpPr>
          <p:nvPr/>
        </p:nvGrpSpPr>
        <p:grpSpPr bwMode="auto">
          <a:xfrm>
            <a:off x="4114800" y="2057400"/>
            <a:ext cx="533400" cy="604838"/>
            <a:chOff x="4411663" y="2366963"/>
            <a:chExt cx="533400" cy="604837"/>
          </a:xfrm>
        </p:grpSpPr>
        <p:sp>
          <p:nvSpPr>
            <p:cNvPr id="55303" name="Rectangle 6"/>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55304"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Relationship of [H</a:t>
            </a:r>
            <a:r>
              <a:rPr lang="en-US" baseline="-25000" smtClean="0"/>
              <a:t>3</a:t>
            </a:r>
            <a:r>
              <a:rPr lang="en-US" smtClean="0"/>
              <a:t>O</a:t>
            </a:r>
            <a:r>
              <a:rPr lang="en-US" baseline="30000" smtClean="0"/>
              <a:t>+</a:t>
            </a:r>
            <a:r>
              <a:rPr lang="en-US" smtClean="0"/>
              <a:t>] and [OH</a:t>
            </a:r>
            <a:r>
              <a:rPr lang="en-US" baseline="30000" smtClean="0"/>
              <a:t>-</a:t>
            </a:r>
            <a:r>
              <a:rPr lang="en-US" smtClean="0"/>
              <a:t>]</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56325" name="Picture 2"/>
          <p:cNvPicPr>
            <a:picLocks noChangeAspect="1" noChangeArrowheads="1"/>
          </p:cNvPicPr>
          <p:nvPr/>
        </p:nvPicPr>
        <p:blipFill>
          <a:blip r:embed="rId2" cstate="print"/>
          <a:srcRect/>
          <a:stretch>
            <a:fillRect/>
          </a:stretch>
        </p:blipFill>
        <p:spPr bwMode="auto">
          <a:xfrm>
            <a:off x="76200" y="3319463"/>
            <a:ext cx="9026525" cy="3005137"/>
          </a:xfrm>
          <a:prstGeom prst="rect">
            <a:avLst/>
          </a:prstGeom>
          <a:noFill/>
          <a:ln w="9525">
            <a:noFill/>
            <a:miter lim="800000"/>
            <a:headEnd/>
            <a:tailEnd/>
          </a:ln>
        </p:spPr>
      </p:pic>
      <p:sp>
        <p:nvSpPr>
          <p:cNvPr id="7" name="Rectangle 6"/>
          <p:cNvSpPr/>
          <p:nvPr/>
        </p:nvSpPr>
        <p:spPr>
          <a:xfrm>
            <a:off x="2598738" y="1600200"/>
            <a:ext cx="4090987" cy="1878013"/>
          </a:xfrm>
          <a:prstGeom prst="rect">
            <a:avLst/>
          </a:prstGeom>
        </p:spPr>
        <p:txBody>
          <a:bodyPr wrap="none">
            <a:spAutoFit/>
          </a:bodyPr>
          <a:lstStyle/>
          <a:p>
            <a:pPr algn="ctr">
              <a:defRPr/>
            </a:pPr>
            <a:r>
              <a:rPr lang="en-US" sz="2400" dirty="0" err="1">
                <a:latin typeface="+mn-lt"/>
              </a:rPr>
              <a:t>K</a:t>
            </a:r>
            <a:r>
              <a:rPr lang="en-US" sz="2400" baseline="-25000" dirty="0" err="1">
                <a:latin typeface="+mn-lt"/>
              </a:rPr>
              <a:t>w</a:t>
            </a:r>
            <a:r>
              <a:rPr lang="en-US" sz="2400" dirty="0">
                <a:latin typeface="+mn-lt"/>
              </a:rPr>
              <a:t> = [</a:t>
            </a:r>
            <a:r>
              <a:rPr lang="en-US" sz="2400" dirty="0">
                <a:latin typeface="+mn-lt"/>
                <a:sym typeface="Symbol" pitchFamily="18" charset="2"/>
              </a:rPr>
              <a:t>H</a:t>
            </a:r>
            <a:r>
              <a:rPr lang="en-US" sz="2400" baseline="-25000" dirty="0">
                <a:latin typeface="+mn-lt"/>
                <a:sym typeface="Symbol" pitchFamily="18" charset="2"/>
              </a:rPr>
              <a:t>3</a:t>
            </a:r>
            <a:r>
              <a:rPr lang="en-US" sz="2400" dirty="0">
                <a:latin typeface="+mn-lt"/>
                <a:sym typeface="Symbol" pitchFamily="18" charset="2"/>
              </a:rPr>
              <a:t>O</a:t>
            </a:r>
            <a:r>
              <a:rPr lang="en-US" sz="2400" baseline="30000" dirty="0">
                <a:latin typeface="+mn-lt"/>
                <a:sym typeface="Symbol" pitchFamily="18" charset="2"/>
              </a:rPr>
              <a:t>+</a:t>
            </a:r>
            <a:r>
              <a:rPr lang="en-US" sz="2400" dirty="0">
                <a:latin typeface="+mn-lt"/>
                <a:sym typeface="Symbol" pitchFamily="18" charset="2"/>
              </a:rPr>
              <a:t>][OH</a:t>
            </a:r>
            <a:r>
              <a:rPr lang="en-US" sz="2400" baseline="30000" dirty="0">
                <a:latin typeface="+mn-lt"/>
                <a:sym typeface="Symbol" pitchFamily="18" charset="2"/>
              </a:rPr>
              <a:t>-</a:t>
            </a:r>
            <a:r>
              <a:rPr lang="en-US" sz="2400" dirty="0">
                <a:latin typeface="+mn-lt"/>
                <a:sym typeface="Symbol" pitchFamily="18" charset="2"/>
              </a:rPr>
              <a:t>] = 1.00</a:t>
            </a:r>
            <a:r>
              <a:rPr lang="en-US" sz="2400" dirty="0">
                <a:latin typeface="Times New Roman"/>
                <a:cs typeface="Times New Roman"/>
              </a:rPr>
              <a:t>×</a:t>
            </a:r>
            <a:r>
              <a:rPr lang="en-US" sz="2400" dirty="0">
                <a:latin typeface="+mn-lt"/>
                <a:sym typeface="Symbol" pitchFamily="18" charset="2"/>
              </a:rPr>
              <a:t>10</a:t>
            </a:r>
            <a:r>
              <a:rPr lang="en-US" sz="2400" baseline="30000" dirty="0">
                <a:latin typeface="+mn-lt"/>
                <a:sym typeface="Symbol" pitchFamily="18" charset="2"/>
              </a:rPr>
              <a:t>-14</a:t>
            </a:r>
          </a:p>
          <a:p>
            <a:pPr algn="ctr">
              <a:defRPr/>
            </a:pPr>
            <a:r>
              <a:rPr lang="en-US" sz="2400" dirty="0">
                <a:latin typeface="+mn-lt"/>
              </a:rPr>
              <a:t>pH= -log[</a:t>
            </a:r>
            <a:r>
              <a:rPr lang="en-US" sz="2400" dirty="0">
                <a:latin typeface="+mn-lt"/>
                <a:sym typeface="Symbol" pitchFamily="18" charset="2"/>
              </a:rPr>
              <a:t>H</a:t>
            </a:r>
            <a:r>
              <a:rPr lang="en-US" sz="2400" baseline="-25000" dirty="0">
                <a:latin typeface="+mn-lt"/>
                <a:sym typeface="Symbol" pitchFamily="18" charset="2"/>
              </a:rPr>
              <a:t>3</a:t>
            </a:r>
            <a:r>
              <a:rPr lang="en-US" sz="2400" dirty="0">
                <a:latin typeface="+mn-lt"/>
                <a:sym typeface="Symbol" pitchFamily="18" charset="2"/>
              </a:rPr>
              <a:t>O</a:t>
            </a:r>
            <a:r>
              <a:rPr lang="en-US" sz="2400" baseline="30000" dirty="0">
                <a:latin typeface="+mn-lt"/>
                <a:sym typeface="Symbol" pitchFamily="18" charset="2"/>
              </a:rPr>
              <a:t>+</a:t>
            </a:r>
            <a:r>
              <a:rPr lang="en-US" sz="2400" dirty="0">
                <a:latin typeface="+mn-lt"/>
                <a:sym typeface="Symbol" pitchFamily="18" charset="2"/>
              </a:rPr>
              <a:t>]</a:t>
            </a:r>
          </a:p>
          <a:p>
            <a:pPr algn="ctr">
              <a:defRPr/>
            </a:pPr>
            <a:r>
              <a:rPr lang="en-US" sz="2400" dirty="0" err="1">
                <a:latin typeface="+mn-lt"/>
              </a:rPr>
              <a:t>pOH</a:t>
            </a:r>
            <a:r>
              <a:rPr lang="en-US" sz="2400" dirty="0">
                <a:latin typeface="+mn-lt"/>
              </a:rPr>
              <a:t>= -log[</a:t>
            </a:r>
            <a:r>
              <a:rPr lang="en-US" sz="2400" dirty="0">
                <a:latin typeface="+mn-lt"/>
                <a:sym typeface="Symbol" pitchFamily="18" charset="2"/>
              </a:rPr>
              <a:t>OH</a:t>
            </a:r>
            <a:r>
              <a:rPr lang="en-US" sz="2400" baseline="30000" dirty="0">
                <a:latin typeface="+mn-lt"/>
                <a:sym typeface="Symbol" pitchFamily="18" charset="2"/>
              </a:rPr>
              <a:t>-</a:t>
            </a:r>
            <a:r>
              <a:rPr lang="en-US" sz="2400" dirty="0">
                <a:latin typeface="+mn-lt"/>
                <a:sym typeface="Symbol" pitchFamily="18" charset="2"/>
              </a:rPr>
              <a:t>]</a:t>
            </a:r>
          </a:p>
          <a:p>
            <a:pPr algn="ctr">
              <a:defRPr/>
            </a:pPr>
            <a:r>
              <a:rPr lang="en-US" sz="2400" dirty="0">
                <a:latin typeface="+mn-lt"/>
              </a:rPr>
              <a:t>pH + </a:t>
            </a:r>
            <a:r>
              <a:rPr lang="en-US" sz="2400" dirty="0" err="1">
                <a:latin typeface="+mn-lt"/>
              </a:rPr>
              <a:t>pOH</a:t>
            </a:r>
            <a:r>
              <a:rPr lang="en-US" sz="2400" dirty="0">
                <a:latin typeface="+mn-lt"/>
              </a:rPr>
              <a:t> = 14</a:t>
            </a:r>
            <a:endParaRPr lang="en-US" sz="2400" baseline="30000" dirty="0">
              <a:latin typeface="+mn-lt"/>
              <a:sym typeface="Symbol" pitchFamily="18" charset="2"/>
            </a:endParaRPr>
          </a:p>
          <a:p>
            <a:pPr algn="ctr">
              <a:defRPr/>
            </a:pPr>
            <a:endParaRPr lang="en-US" sz="2400" baseline="30000" dirty="0">
              <a:latin typeface="+mn-lt"/>
              <a:sym typeface="Symbol" pitchFamily="18" charset="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Reversible Reactions</a:t>
            </a:r>
          </a:p>
        </p:txBody>
      </p:sp>
      <p:sp>
        <p:nvSpPr>
          <p:cNvPr id="3" name="Content Placeholder 2"/>
          <p:cNvSpPr>
            <a:spLocks noGrp="1"/>
          </p:cNvSpPr>
          <p:nvPr>
            <p:ph idx="1"/>
          </p:nvPr>
        </p:nvSpPr>
        <p:spPr/>
        <p:txBody>
          <a:bodyPr/>
          <a:lstStyle/>
          <a:p>
            <a:r>
              <a:rPr lang="en-US" smtClean="0"/>
              <a:t>We measure the equilibrium vapor pressures at different temperatures to generate the vapor pressure curve.</a:t>
            </a:r>
          </a:p>
          <a:p>
            <a:pPr algn="ctr"/>
            <a:r>
              <a:rPr lang="en-US" b="1" smtClean="0">
                <a:solidFill>
                  <a:schemeClr val="tx2"/>
                </a:solidFill>
              </a:rPr>
              <a:t>liquid + heat </a:t>
            </a:r>
            <a:r>
              <a:rPr lang="en-US" b="1" smtClean="0">
                <a:solidFill>
                  <a:schemeClr val="tx2"/>
                </a:solidFill>
                <a:sym typeface="Wingdings" pitchFamily="2" charset="2"/>
              </a:rPr>
              <a:t>       vapor</a:t>
            </a:r>
          </a:p>
          <a:p>
            <a:r>
              <a:rPr lang="en-US" smtClean="0">
                <a:solidFill>
                  <a:schemeClr val="accent1"/>
                </a:solidFill>
                <a:sym typeface="Wingdings" pitchFamily="2" charset="2"/>
              </a:rPr>
              <a:t>Forward reaction</a:t>
            </a:r>
            <a:r>
              <a:rPr lang="en-US" smtClean="0">
                <a:sym typeface="Wingdings" pitchFamily="2" charset="2"/>
              </a:rPr>
              <a:t>:  liquid + heat  vapor </a:t>
            </a:r>
            <a:r>
              <a:rPr lang="en-US" i="1" smtClean="0">
                <a:sym typeface="Wingdings" pitchFamily="2" charset="2"/>
              </a:rPr>
              <a:t>(evaporation)</a:t>
            </a:r>
            <a:endParaRPr lang="en-US" smtClean="0">
              <a:sym typeface="Wingdings" pitchFamily="2" charset="2"/>
            </a:endParaRPr>
          </a:p>
          <a:p>
            <a:r>
              <a:rPr lang="en-US" smtClean="0">
                <a:solidFill>
                  <a:schemeClr val="accent1"/>
                </a:solidFill>
                <a:sym typeface="Wingdings" pitchFamily="2" charset="2"/>
              </a:rPr>
              <a:t>Reverse reaction</a:t>
            </a:r>
            <a:r>
              <a:rPr lang="en-US" smtClean="0">
                <a:sym typeface="Wingdings" pitchFamily="2" charset="2"/>
              </a:rPr>
              <a:t>:  vapor  liquid + heat </a:t>
            </a:r>
            <a:r>
              <a:rPr lang="en-US" i="1" smtClean="0">
                <a:sym typeface="Wingdings" pitchFamily="2" charset="2"/>
              </a:rPr>
              <a:t>(condensation)</a:t>
            </a:r>
            <a:endParaRPr lang="en-US" smtClean="0">
              <a:sym typeface="Wingdings" pitchFamily="2" charset="2"/>
            </a:endParaRPr>
          </a:p>
          <a:p>
            <a:r>
              <a:rPr lang="en-US" smtClean="0">
                <a:sym typeface="Wingdings" pitchFamily="2" charset="2"/>
              </a:rPr>
              <a:t>At equilibrium, the </a:t>
            </a:r>
          </a:p>
          <a:p>
            <a:pPr algn="ctr"/>
            <a:r>
              <a:rPr lang="en-US" b="1" smtClean="0">
                <a:sym typeface="Wingdings" pitchFamily="2" charset="2"/>
              </a:rPr>
              <a:t>rate of evaporation = rate of condensation</a:t>
            </a:r>
            <a:r>
              <a:rPr lang="en-US" smtClean="0">
                <a:sym typeface="Wingdings" pitchFamily="2" charset="2"/>
              </a:rPr>
              <a:t> </a:t>
            </a:r>
          </a:p>
          <a:p>
            <a:r>
              <a:rPr lang="en-US" smtClean="0">
                <a:sym typeface="Wingdings" pitchFamily="2" charset="2"/>
              </a:rPr>
              <a:t>and the vapor pressure of the liquid is no longer changing with time.</a:t>
            </a:r>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23558" name="Group 10"/>
          <p:cNvGrpSpPr>
            <a:grpSpLocks/>
          </p:cNvGrpSpPr>
          <p:nvPr/>
        </p:nvGrpSpPr>
        <p:grpSpPr bwMode="auto">
          <a:xfrm>
            <a:off x="4876800" y="2519363"/>
            <a:ext cx="533400" cy="604837"/>
            <a:chOff x="4411663" y="2366963"/>
            <a:chExt cx="533400" cy="604837"/>
          </a:xfrm>
        </p:grpSpPr>
        <p:sp>
          <p:nvSpPr>
            <p:cNvPr id="23559"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sp>
          <p:nvSpPr>
            <p:cNvPr id="23560"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Using K</a:t>
            </a:r>
            <a:r>
              <a:rPr lang="en-US" baseline="-25000" smtClean="0"/>
              <a:t>w</a:t>
            </a:r>
            <a:endParaRPr lang="en-US" smtClean="0"/>
          </a:p>
        </p:txBody>
      </p:sp>
      <p:sp>
        <p:nvSpPr>
          <p:cNvPr id="3" name="Content Placeholder 2"/>
          <p:cNvSpPr>
            <a:spLocks noGrp="1"/>
          </p:cNvSpPr>
          <p:nvPr>
            <p:ph idx="1"/>
          </p:nvPr>
        </p:nvSpPr>
        <p:spPr/>
        <p:txBody>
          <a:bodyPr/>
          <a:lstStyle/>
          <a:p>
            <a:pPr algn="ctr"/>
            <a:r>
              <a:rPr lang="en-US" smtClean="0">
                <a:solidFill>
                  <a:schemeClr val="tx2"/>
                </a:solidFill>
              </a:rPr>
              <a:t>K</a:t>
            </a:r>
            <a:r>
              <a:rPr lang="en-US" baseline="-25000" smtClean="0">
                <a:solidFill>
                  <a:schemeClr val="tx2"/>
                </a:solidFill>
              </a:rPr>
              <a:t>w</a:t>
            </a:r>
            <a:r>
              <a:rPr lang="en-US" smtClean="0">
                <a:solidFill>
                  <a:schemeClr val="tx2"/>
                </a:solidFill>
              </a:rPr>
              <a:t> = [</a:t>
            </a:r>
            <a:r>
              <a:rPr lang="en-US" smtClean="0">
                <a:solidFill>
                  <a:schemeClr val="tx2"/>
                </a:solidFill>
                <a:sym typeface="Symbol" pitchFamily="18" charset="2"/>
              </a:rPr>
              <a:t>H</a:t>
            </a:r>
            <a:r>
              <a:rPr lang="en-US" baseline="-25000" smtClean="0">
                <a:solidFill>
                  <a:schemeClr val="tx2"/>
                </a:solidFill>
                <a:sym typeface="Symbol" pitchFamily="18" charset="2"/>
              </a:rPr>
              <a:t>3</a:t>
            </a:r>
            <a:r>
              <a:rPr lang="en-US" smtClean="0">
                <a:solidFill>
                  <a:schemeClr val="tx2"/>
                </a:solidFill>
                <a:sym typeface="Symbol" pitchFamily="18" charset="2"/>
              </a:rPr>
              <a:t>O</a:t>
            </a:r>
            <a:r>
              <a:rPr lang="en-US" baseline="30000" smtClean="0">
                <a:solidFill>
                  <a:schemeClr val="tx2"/>
                </a:solidFill>
                <a:sym typeface="Symbol" pitchFamily="18" charset="2"/>
              </a:rPr>
              <a:t>+</a:t>
            </a:r>
            <a:r>
              <a:rPr lang="en-US" smtClean="0">
                <a:solidFill>
                  <a:schemeClr val="tx2"/>
                </a:solidFill>
                <a:sym typeface="Symbol" pitchFamily="18" charset="2"/>
              </a:rPr>
              <a:t>][OH</a:t>
            </a:r>
            <a:r>
              <a:rPr lang="en-US" baseline="30000" smtClean="0">
                <a:solidFill>
                  <a:schemeClr val="tx2"/>
                </a:solidFill>
                <a:sym typeface="Symbol" pitchFamily="18" charset="2"/>
              </a:rPr>
              <a:t>-</a:t>
            </a:r>
            <a:r>
              <a:rPr lang="en-US" smtClean="0">
                <a:solidFill>
                  <a:schemeClr val="tx2"/>
                </a:solidFill>
                <a:sym typeface="Symbol" pitchFamily="18" charset="2"/>
              </a:rPr>
              <a:t>] = 1</a:t>
            </a:r>
            <a:r>
              <a:rPr lang="en-US" smtClean="0">
                <a:solidFill>
                  <a:schemeClr val="tx2"/>
                </a:solidFill>
                <a:cs typeface="Times New Roman" pitchFamily="18" charset="0"/>
              </a:rPr>
              <a:t>×</a:t>
            </a:r>
            <a:r>
              <a:rPr lang="en-US" smtClean="0">
                <a:solidFill>
                  <a:schemeClr val="tx2"/>
                </a:solidFill>
                <a:sym typeface="Symbol" pitchFamily="18" charset="2"/>
              </a:rPr>
              <a:t>10</a:t>
            </a:r>
            <a:r>
              <a:rPr lang="en-US" baseline="30000" smtClean="0">
                <a:solidFill>
                  <a:schemeClr val="tx2"/>
                </a:solidFill>
                <a:sym typeface="Symbol" pitchFamily="18" charset="2"/>
              </a:rPr>
              <a:t>-14</a:t>
            </a:r>
          </a:p>
          <a:p>
            <a:pPr algn="ctr"/>
            <a:r>
              <a:rPr lang="en-US" smtClean="0">
                <a:solidFill>
                  <a:schemeClr val="tx2"/>
                </a:solidFill>
              </a:rPr>
              <a:t>pH= -log[</a:t>
            </a:r>
            <a:r>
              <a:rPr lang="en-US" smtClean="0">
                <a:solidFill>
                  <a:schemeClr val="tx2"/>
                </a:solidFill>
                <a:sym typeface="Symbol" pitchFamily="18" charset="2"/>
              </a:rPr>
              <a:t>H</a:t>
            </a:r>
            <a:r>
              <a:rPr lang="en-US" baseline="-25000" smtClean="0">
                <a:solidFill>
                  <a:schemeClr val="tx2"/>
                </a:solidFill>
                <a:sym typeface="Symbol" pitchFamily="18" charset="2"/>
              </a:rPr>
              <a:t>3</a:t>
            </a:r>
            <a:r>
              <a:rPr lang="en-US" smtClean="0">
                <a:solidFill>
                  <a:schemeClr val="tx2"/>
                </a:solidFill>
                <a:sym typeface="Symbol" pitchFamily="18" charset="2"/>
              </a:rPr>
              <a:t>O</a:t>
            </a:r>
            <a:r>
              <a:rPr lang="en-US" baseline="30000" smtClean="0">
                <a:solidFill>
                  <a:schemeClr val="tx2"/>
                </a:solidFill>
                <a:sym typeface="Symbol" pitchFamily="18" charset="2"/>
              </a:rPr>
              <a:t>+</a:t>
            </a:r>
            <a:r>
              <a:rPr lang="en-US" smtClean="0">
                <a:solidFill>
                  <a:schemeClr val="tx2"/>
                </a:solidFill>
                <a:sym typeface="Symbol" pitchFamily="18" charset="2"/>
              </a:rPr>
              <a:t>]</a:t>
            </a:r>
            <a:endParaRPr lang="en-US" smtClean="0">
              <a:solidFill>
                <a:schemeClr val="tx2"/>
              </a:solidFill>
            </a:endParaRPr>
          </a:p>
          <a:p>
            <a:r>
              <a:rPr lang="en-US" smtClean="0"/>
              <a:t>Calculate the [H</a:t>
            </a:r>
            <a:r>
              <a:rPr lang="en-US" baseline="30000" smtClean="0"/>
              <a:t>+</a:t>
            </a:r>
            <a:r>
              <a:rPr lang="en-US" smtClean="0"/>
              <a:t>] in a 0.0152 M NaOH solution</a:t>
            </a:r>
          </a:p>
          <a:p>
            <a:pPr algn="ctr"/>
            <a:r>
              <a:rPr lang="en-US" smtClean="0"/>
              <a:t>[</a:t>
            </a:r>
            <a:r>
              <a:rPr lang="en-US" smtClean="0">
                <a:sym typeface="Symbol" pitchFamily="18" charset="2"/>
              </a:rPr>
              <a:t>H</a:t>
            </a:r>
            <a:r>
              <a:rPr lang="en-US" baseline="30000" smtClean="0">
                <a:sym typeface="Symbol" pitchFamily="18" charset="2"/>
              </a:rPr>
              <a:t>+</a:t>
            </a:r>
            <a:r>
              <a:rPr lang="en-US" smtClean="0">
                <a:sym typeface="Symbol" pitchFamily="18" charset="2"/>
              </a:rPr>
              <a:t>]= 1</a:t>
            </a:r>
            <a:r>
              <a:rPr lang="en-US" smtClean="0">
                <a:cs typeface="Times New Roman" pitchFamily="18" charset="0"/>
                <a:sym typeface="Symbol" pitchFamily="18" charset="2"/>
              </a:rPr>
              <a:t>×</a:t>
            </a:r>
            <a:r>
              <a:rPr lang="en-US" smtClean="0">
                <a:sym typeface="Symbol" pitchFamily="18" charset="2"/>
              </a:rPr>
              <a:t>10</a:t>
            </a:r>
            <a:r>
              <a:rPr lang="en-US" baseline="30000" smtClean="0">
                <a:sym typeface="Symbol" pitchFamily="18" charset="2"/>
              </a:rPr>
              <a:t>-14</a:t>
            </a:r>
            <a:r>
              <a:rPr lang="en-US" smtClean="0">
                <a:sym typeface="Symbol" pitchFamily="18" charset="2"/>
              </a:rPr>
              <a:t>/[OH</a:t>
            </a:r>
            <a:r>
              <a:rPr lang="en-US" baseline="30000" smtClean="0">
                <a:sym typeface="Symbol" pitchFamily="18" charset="2"/>
              </a:rPr>
              <a:t>-</a:t>
            </a:r>
            <a:r>
              <a:rPr lang="en-US" smtClean="0">
                <a:sym typeface="Symbol" pitchFamily="18" charset="2"/>
              </a:rPr>
              <a:t>] </a:t>
            </a:r>
          </a:p>
          <a:p>
            <a:pPr algn="ctr"/>
            <a:r>
              <a:rPr lang="en-US" smtClean="0"/>
              <a:t>[</a:t>
            </a:r>
            <a:r>
              <a:rPr lang="en-US" smtClean="0">
                <a:sym typeface="Symbol" pitchFamily="18" charset="2"/>
              </a:rPr>
              <a:t>H</a:t>
            </a:r>
            <a:r>
              <a:rPr lang="en-US" baseline="30000" smtClean="0">
                <a:sym typeface="Symbol" pitchFamily="18" charset="2"/>
              </a:rPr>
              <a:t>+</a:t>
            </a:r>
            <a:r>
              <a:rPr lang="en-US" smtClean="0">
                <a:sym typeface="Symbol" pitchFamily="18" charset="2"/>
              </a:rPr>
              <a:t>] = 1</a:t>
            </a:r>
            <a:r>
              <a:rPr lang="en-US" smtClean="0">
                <a:cs typeface="Times New Roman" pitchFamily="18" charset="0"/>
                <a:sym typeface="Symbol" pitchFamily="18" charset="2"/>
              </a:rPr>
              <a:t>×</a:t>
            </a:r>
            <a:r>
              <a:rPr lang="en-US" smtClean="0">
                <a:sym typeface="Symbol" pitchFamily="18" charset="2"/>
              </a:rPr>
              <a:t>10</a:t>
            </a:r>
            <a:r>
              <a:rPr lang="en-US" baseline="30000" smtClean="0">
                <a:sym typeface="Symbol" pitchFamily="18" charset="2"/>
              </a:rPr>
              <a:t>-14</a:t>
            </a:r>
            <a:r>
              <a:rPr lang="en-US" smtClean="0">
                <a:sym typeface="Symbol" pitchFamily="18" charset="2"/>
              </a:rPr>
              <a:t>/[0.0152M] = 6.58</a:t>
            </a:r>
            <a:r>
              <a:rPr lang="en-US" smtClean="0">
                <a:cs typeface="Times New Roman" pitchFamily="18" charset="0"/>
                <a:sym typeface="Symbol" pitchFamily="18" charset="2"/>
              </a:rPr>
              <a:t>×</a:t>
            </a:r>
            <a:r>
              <a:rPr lang="en-US" smtClean="0">
                <a:sym typeface="Symbol" pitchFamily="18" charset="2"/>
              </a:rPr>
              <a:t>10</a:t>
            </a:r>
            <a:r>
              <a:rPr lang="en-US" baseline="30000" smtClean="0">
                <a:sym typeface="Symbol" pitchFamily="18" charset="2"/>
              </a:rPr>
              <a:t>-13</a:t>
            </a:r>
            <a:r>
              <a:rPr lang="en-US" smtClean="0">
                <a:sym typeface="Symbol" pitchFamily="18" charset="2"/>
              </a:rPr>
              <a:t> M</a:t>
            </a:r>
          </a:p>
          <a:p>
            <a:pPr algn="ctr"/>
            <a:endParaRPr lang="en-US" smtClean="0">
              <a:sym typeface="Symbol" pitchFamily="18" charset="2"/>
            </a:endParaRPr>
          </a:p>
          <a:p>
            <a:r>
              <a:rPr lang="en-US" smtClean="0"/>
              <a:t>Calculate the pH of a 0.0152 M NaOH solution</a:t>
            </a:r>
          </a:p>
          <a:p>
            <a:pPr algn="ctr"/>
            <a:r>
              <a:rPr lang="en-US" b="1" smtClean="0">
                <a:sym typeface="Symbol" pitchFamily="18" charset="2"/>
              </a:rPr>
              <a:t>pH = -log (</a:t>
            </a:r>
            <a:r>
              <a:rPr lang="en-US" smtClean="0">
                <a:sym typeface="Symbol" pitchFamily="18" charset="2"/>
              </a:rPr>
              <a:t>6.58</a:t>
            </a:r>
            <a:r>
              <a:rPr lang="en-US" smtClean="0">
                <a:cs typeface="Times New Roman" pitchFamily="18" charset="0"/>
                <a:sym typeface="Symbol" pitchFamily="18" charset="2"/>
              </a:rPr>
              <a:t>×</a:t>
            </a:r>
            <a:r>
              <a:rPr lang="en-US" smtClean="0">
                <a:sym typeface="Symbol" pitchFamily="18" charset="2"/>
              </a:rPr>
              <a:t>10</a:t>
            </a:r>
            <a:r>
              <a:rPr lang="en-US" baseline="30000" smtClean="0">
                <a:sym typeface="Symbol" pitchFamily="18" charset="2"/>
              </a:rPr>
              <a:t>-13</a:t>
            </a:r>
            <a:r>
              <a:rPr lang="en-US" smtClean="0">
                <a:sym typeface="Symbol" pitchFamily="18" charset="2"/>
              </a:rPr>
              <a:t> M) = 12.182</a:t>
            </a:r>
            <a:endParaRPr lang="en-US" b="1" smtClean="0">
              <a:sym typeface="Symbol" pitchFamily="18" charset="2"/>
            </a:endParaRP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What is the [ OH</a:t>
            </a:r>
            <a:r>
              <a:rPr lang="en-US" baseline="30000" dirty="0" smtClean="0"/>
              <a:t>-</a:t>
            </a:r>
            <a:r>
              <a:rPr lang="en-US" dirty="0" smtClean="0"/>
              <a:t> ] in a 0.00010 M solution of </a:t>
            </a:r>
            <a:r>
              <a:rPr lang="en-US" dirty="0" err="1" smtClean="0"/>
              <a:t>HCl</a:t>
            </a:r>
            <a:r>
              <a:rPr lang="en-US" dirty="0" smtClean="0"/>
              <a:t>?</a:t>
            </a:r>
            <a:r>
              <a:rPr lang="en-US" baseline="30000" dirty="0" smtClean="0"/>
              <a:t>  </a:t>
            </a:r>
            <a:endParaRPr lang="en-US" dirty="0" smtClean="0"/>
          </a:p>
          <a:p>
            <a:pPr>
              <a:defRPr/>
            </a:pPr>
            <a:r>
              <a:rPr lang="en-US" baseline="30000" dirty="0" smtClean="0"/>
              <a:t>    </a:t>
            </a:r>
            <a:endParaRPr lang="en-US" dirty="0" smtClean="0"/>
          </a:p>
          <a:p>
            <a:pPr marL="514350" indent="-514350">
              <a:buFont typeface="+mj-lt"/>
              <a:buAutoNum type="alphaLcPeriod"/>
              <a:defRPr/>
            </a:pPr>
            <a:r>
              <a:rPr lang="en-US" dirty="0" smtClean="0"/>
              <a:t>1.0 </a:t>
            </a:r>
            <a:r>
              <a:rPr lang="en-US" dirty="0" smtClean="0">
                <a:cs typeface="Times New Roman"/>
              </a:rPr>
              <a:t>×</a:t>
            </a:r>
            <a:r>
              <a:rPr lang="en-US" dirty="0" smtClean="0"/>
              <a:t> 10</a:t>
            </a:r>
            <a:r>
              <a:rPr lang="en-US" baseline="30000" dirty="0" smtClean="0"/>
              <a:t>-14</a:t>
            </a:r>
            <a:r>
              <a:rPr lang="en-US" dirty="0" smtClean="0"/>
              <a:t> M</a:t>
            </a:r>
            <a:r>
              <a:rPr lang="en-US" baseline="30000" dirty="0" smtClean="0"/>
              <a:t> </a:t>
            </a:r>
            <a:endParaRPr lang="en-US" dirty="0" smtClean="0"/>
          </a:p>
          <a:p>
            <a:pPr marL="514350" indent="-514350">
              <a:buFont typeface="+mj-lt"/>
              <a:buAutoNum type="alphaLcPeriod"/>
              <a:defRPr/>
            </a:pPr>
            <a:r>
              <a:rPr lang="en-US" dirty="0" smtClean="0"/>
              <a:t>1.0 </a:t>
            </a:r>
            <a:r>
              <a:rPr lang="en-US" dirty="0" smtClean="0">
                <a:cs typeface="Times New Roman"/>
              </a:rPr>
              <a:t>×</a:t>
            </a:r>
            <a:r>
              <a:rPr lang="en-US" dirty="0" smtClean="0"/>
              <a:t> 10</a:t>
            </a:r>
            <a:r>
              <a:rPr lang="en-US" baseline="30000" dirty="0" smtClean="0"/>
              <a:t>-10</a:t>
            </a:r>
            <a:r>
              <a:rPr lang="en-US" dirty="0" smtClean="0"/>
              <a:t> M</a:t>
            </a:r>
            <a:r>
              <a:rPr lang="en-US" baseline="30000" dirty="0" smtClean="0"/>
              <a:t> </a:t>
            </a:r>
            <a:endParaRPr lang="en-US" dirty="0" smtClean="0"/>
          </a:p>
          <a:p>
            <a:pPr marL="514350" indent="-514350">
              <a:buFont typeface="+mj-lt"/>
              <a:buAutoNum type="alphaLcPeriod"/>
              <a:defRPr/>
            </a:pPr>
            <a:r>
              <a:rPr lang="en-US" dirty="0" smtClean="0"/>
              <a:t>1.0 </a:t>
            </a:r>
            <a:r>
              <a:rPr lang="en-US" dirty="0" smtClean="0">
                <a:cs typeface="Times New Roman"/>
              </a:rPr>
              <a:t>×</a:t>
            </a:r>
            <a:r>
              <a:rPr lang="en-US" dirty="0" smtClean="0"/>
              <a:t> 10</a:t>
            </a:r>
            <a:r>
              <a:rPr lang="en-US" baseline="30000" dirty="0" smtClean="0"/>
              <a:t>-4</a:t>
            </a:r>
            <a:r>
              <a:rPr lang="en-US" dirty="0" smtClean="0"/>
              <a:t> M</a:t>
            </a:r>
          </a:p>
          <a:p>
            <a:pPr marL="514350" indent="-514350">
              <a:buFont typeface="+mj-lt"/>
              <a:buAutoNum type="alphaLcPeriod"/>
              <a:defRPr/>
            </a:pPr>
            <a:r>
              <a:rPr lang="en-US" dirty="0" smtClean="0"/>
              <a:t>1.0 </a:t>
            </a:r>
            <a:r>
              <a:rPr lang="en-US" dirty="0" smtClean="0">
                <a:cs typeface="Times New Roman"/>
              </a:rPr>
              <a:t>×</a:t>
            </a:r>
            <a:r>
              <a:rPr lang="en-US" dirty="0" smtClean="0"/>
              <a:t> 10</a:t>
            </a:r>
            <a:r>
              <a:rPr lang="en-US" baseline="30000" dirty="0" smtClean="0"/>
              <a:t>-7</a:t>
            </a:r>
            <a:r>
              <a:rPr lang="en-US" dirty="0" smtClean="0"/>
              <a:t> M</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smtClean="0"/>
              <a:t>Ionization Constants</a:t>
            </a:r>
          </a:p>
        </p:txBody>
      </p:sp>
      <p:sp>
        <p:nvSpPr>
          <p:cNvPr id="4100" name="Content Placeholder 2"/>
          <p:cNvSpPr>
            <a:spLocks noGrp="1"/>
          </p:cNvSpPr>
          <p:nvPr>
            <p:ph idx="1"/>
          </p:nvPr>
        </p:nvSpPr>
        <p:spPr/>
        <p:txBody>
          <a:bodyPr/>
          <a:lstStyle/>
          <a:p>
            <a:r>
              <a:rPr lang="en-US" smtClean="0"/>
              <a:t>The </a:t>
            </a:r>
            <a:r>
              <a:rPr lang="en-US" b="1" smtClean="0"/>
              <a:t>acid ionization constant, K</a:t>
            </a:r>
            <a:r>
              <a:rPr lang="en-US" b="1" baseline="-25000" smtClean="0"/>
              <a:t>a</a:t>
            </a:r>
            <a:r>
              <a:rPr lang="en-US" b="1" smtClean="0"/>
              <a:t>,</a:t>
            </a:r>
            <a:r>
              <a:rPr lang="en-US" smtClean="0"/>
              <a:t> for a weak acid is a measure of the extent to which the acid ionizes in water. Water is the solvent and its concentration doesn’t measurably change during ionization, so it does not go into the K</a:t>
            </a:r>
            <a:r>
              <a:rPr lang="en-US" baseline="-25000" smtClean="0"/>
              <a:t>a </a:t>
            </a:r>
            <a:r>
              <a:rPr lang="en-US" smtClean="0"/>
              <a:t>expression.</a:t>
            </a:r>
          </a:p>
          <a:p>
            <a:pPr algn="ctr"/>
            <a:r>
              <a:rPr lang="en-US" smtClean="0"/>
              <a:t>H</a:t>
            </a:r>
            <a:r>
              <a:rPr lang="en-US" smtClean="0">
                <a:sym typeface="Wingdings" pitchFamily="2" charset="2"/>
              </a:rPr>
              <a:t>C</a:t>
            </a:r>
            <a:r>
              <a:rPr lang="en-US" baseline="-25000" smtClean="0">
                <a:sym typeface="Wingdings" pitchFamily="2" charset="2"/>
              </a:rPr>
              <a:t>2</a:t>
            </a:r>
            <a:r>
              <a:rPr lang="en-US" smtClean="0">
                <a:sym typeface="Wingdings" pitchFamily="2" charset="2"/>
              </a:rPr>
              <a:t>H</a:t>
            </a:r>
            <a:r>
              <a:rPr lang="en-US" baseline="-25000" smtClean="0">
                <a:sym typeface="Wingdings" pitchFamily="2" charset="2"/>
              </a:rPr>
              <a:t>3</a:t>
            </a:r>
            <a:r>
              <a:rPr lang="en-US" smtClean="0">
                <a:sym typeface="Wingdings" pitchFamily="2" charset="2"/>
              </a:rPr>
              <a:t>O</a:t>
            </a:r>
            <a:r>
              <a:rPr lang="en-US" baseline="-25000" smtClean="0">
                <a:sym typeface="Wingdings" pitchFamily="2" charset="2"/>
              </a:rPr>
              <a:t>2</a:t>
            </a:r>
            <a:r>
              <a:rPr lang="en-US" baseline="-25000" smtClean="0"/>
              <a:t>(aq)</a:t>
            </a:r>
            <a:r>
              <a:rPr lang="en-US" smtClean="0"/>
              <a:t> + H</a:t>
            </a:r>
            <a:r>
              <a:rPr lang="en-US" baseline="-25000" smtClean="0"/>
              <a:t>2</a:t>
            </a:r>
            <a:r>
              <a:rPr lang="en-US" smtClean="0"/>
              <a:t>O</a:t>
            </a:r>
            <a:r>
              <a:rPr lang="en-US" baseline="-25000" smtClean="0"/>
              <a:t>(l)</a:t>
            </a:r>
            <a:r>
              <a:rPr lang="en-US" smtClean="0"/>
              <a:t> </a:t>
            </a:r>
            <a:r>
              <a:rPr lang="en-US" smtClean="0">
                <a:sym typeface="Wingdings" pitchFamily="2" charset="2"/>
              </a:rPr>
              <a:t>        H</a:t>
            </a:r>
            <a:r>
              <a:rPr lang="en-US" baseline="-25000" smtClean="0">
                <a:sym typeface="Wingdings" pitchFamily="2" charset="2"/>
              </a:rPr>
              <a:t>3</a:t>
            </a:r>
            <a:r>
              <a:rPr lang="en-US" smtClean="0">
                <a:sym typeface="Wingdings" pitchFamily="2" charset="2"/>
              </a:rPr>
              <a:t>O</a:t>
            </a:r>
            <a:r>
              <a:rPr lang="en-US" baseline="30000" smtClean="0">
                <a:sym typeface="Wingdings" pitchFamily="2" charset="2"/>
              </a:rPr>
              <a:t>+</a:t>
            </a:r>
            <a:r>
              <a:rPr lang="en-US" baseline="-25000" smtClean="0">
                <a:sym typeface="Wingdings" pitchFamily="2" charset="2"/>
              </a:rPr>
              <a:t>(aq)</a:t>
            </a:r>
            <a:r>
              <a:rPr lang="en-US" smtClean="0">
                <a:sym typeface="Wingdings" pitchFamily="2" charset="2"/>
              </a:rPr>
              <a:t> + C</a:t>
            </a:r>
            <a:r>
              <a:rPr lang="en-US" baseline="-25000" smtClean="0">
                <a:sym typeface="Wingdings" pitchFamily="2" charset="2"/>
              </a:rPr>
              <a:t>2</a:t>
            </a:r>
            <a:r>
              <a:rPr lang="en-US" smtClean="0">
                <a:sym typeface="Wingdings" pitchFamily="2" charset="2"/>
              </a:rPr>
              <a:t>H</a:t>
            </a:r>
            <a:r>
              <a:rPr lang="en-US" baseline="-25000" smtClean="0">
                <a:sym typeface="Wingdings" pitchFamily="2" charset="2"/>
              </a:rPr>
              <a:t>3</a:t>
            </a:r>
            <a:r>
              <a:rPr lang="en-US" smtClean="0">
                <a:sym typeface="Wingdings" pitchFamily="2" charset="2"/>
              </a:rPr>
              <a:t>O</a:t>
            </a:r>
            <a:r>
              <a:rPr lang="en-US" baseline="-25000" smtClean="0">
                <a:sym typeface="Wingdings" pitchFamily="2" charset="2"/>
              </a:rPr>
              <a:t>2</a:t>
            </a:r>
            <a:r>
              <a:rPr lang="en-US" baseline="30000" smtClean="0">
                <a:sym typeface="Wingdings" pitchFamily="2" charset="2"/>
              </a:rPr>
              <a:t>-</a:t>
            </a:r>
            <a:r>
              <a:rPr lang="en-US" baseline="-25000" smtClean="0">
                <a:sym typeface="Wingdings" pitchFamily="2" charset="2"/>
              </a:rPr>
              <a:t>(aq)</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4098" name="Object 6"/>
          <p:cNvGraphicFramePr>
            <a:graphicFrameLocks noChangeAspect="1"/>
          </p:cNvGraphicFramePr>
          <p:nvPr/>
        </p:nvGraphicFramePr>
        <p:xfrm>
          <a:off x="2090738" y="4481513"/>
          <a:ext cx="5221287" cy="1117600"/>
        </p:xfrm>
        <a:graphic>
          <a:graphicData uri="http://schemas.openxmlformats.org/presentationml/2006/ole">
            <p:oleObj spid="_x0000_s4098" name="Equation" r:id="rId3" imgW="2133360" imgH="457200" progId="">
              <p:embed/>
            </p:oleObj>
          </a:graphicData>
        </a:graphic>
      </p:graphicFrame>
      <p:grpSp>
        <p:nvGrpSpPr>
          <p:cNvPr id="4103" name="Group 10"/>
          <p:cNvGrpSpPr>
            <a:grpSpLocks/>
          </p:cNvGrpSpPr>
          <p:nvPr/>
        </p:nvGrpSpPr>
        <p:grpSpPr bwMode="auto">
          <a:xfrm>
            <a:off x="4114800" y="3814763"/>
            <a:ext cx="533400" cy="604837"/>
            <a:chOff x="4411663" y="2366963"/>
            <a:chExt cx="533400" cy="604837"/>
          </a:xfrm>
        </p:grpSpPr>
        <p:sp>
          <p:nvSpPr>
            <p:cNvPr id="4104"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4105" name="Rectangle 8"/>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Which acid ionization constant would indicate the strongest acid?</a:t>
            </a:r>
          </a:p>
          <a:p>
            <a:pPr marL="514350" indent="-514350">
              <a:buFont typeface="+mj-lt"/>
              <a:buAutoNum type="alphaLcPeriod"/>
              <a:defRPr/>
            </a:pPr>
            <a:r>
              <a:rPr lang="en-US" dirty="0" smtClean="0"/>
              <a:t>3.5 </a:t>
            </a:r>
            <a:r>
              <a:rPr lang="en-US" dirty="0" smtClean="0">
                <a:cs typeface="Times New Roman"/>
              </a:rPr>
              <a:t>×</a:t>
            </a:r>
            <a:r>
              <a:rPr lang="en-US" dirty="0" smtClean="0"/>
              <a:t> 10</a:t>
            </a:r>
            <a:r>
              <a:rPr lang="en-US" baseline="30000" dirty="0" smtClean="0"/>
              <a:t>-4</a:t>
            </a:r>
            <a:endParaRPr lang="en-US" dirty="0" smtClean="0"/>
          </a:p>
          <a:p>
            <a:pPr marL="514350" indent="-514350">
              <a:buFont typeface="+mj-lt"/>
              <a:buAutoNum type="alphaLcPeriod"/>
              <a:defRPr/>
            </a:pPr>
            <a:r>
              <a:rPr lang="en-US" dirty="0" smtClean="0"/>
              <a:t>9.5 </a:t>
            </a:r>
            <a:r>
              <a:rPr lang="en-US" dirty="0" smtClean="0">
                <a:cs typeface="Times New Roman"/>
              </a:rPr>
              <a:t>×</a:t>
            </a:r>
            <a:r>
              <a:rPr lang="en-US" dirty="0" smtClean="0"/>
              <a:t> 10</a:t>
            </a:r>
            <a:r>
              <a:rPr lang="en-US" baseline="30000" dirty="0" smtClean="0"/>
              <a:t>-8</a:t>
            </a:r>
            <a:endParaRPr lang="en-US" dirty="0" smtClean="0"/>
          </a:p>
          <a:p>
            <a:pPr marL="514350" indent="-514350">
              <a:buFont typeface="+mj-lt"/>
              <a:buAutoNum type="alphaLcPeriod"/>
              <a:defRPr/>
            </a:pPr>
            <a:r>
              <a:rPr lang="en-US" dirty="0" smtClean="0"/>
              <a:t>1.5 </a:t>
            </a:r>
            <a:r>
              <a:rPr lang="en-US" dirty="0" smtClean="0">
                <a:cs typeface="Times New Roman"/>
              </a:rPr>
              <a:t>×</a:t>
            </a:r>
            <a:r>
              <a:rPr lang="en-US" dirty="0" smtClean="0"/>
              <a:t> 10</a:t>
            </a:r>
            <a:r>
              <a:rPr lang="en-US" baseline="30000" dirty="0" smtClean="0"/>
              <a:t>-9</a:t>
            </a:r>
            <a:endParaRPr lang="en-US" dirty="0" smtClean="0"/>
          </a:p>
          <a:p>
            <a:pPr marL="514350" indent="-514350">
              <a:buFont typeface="+mj-lt"/>
              <a:buAutoNum type="alphaLcPeriod"/>
              <a:defRPr/>
            </a:pPr>
            <a:r>
              <a:rPr lang="en-US" dirty="0" smtClean="0"/>
              <a:t>1.3 </a:t>
            </a:r>
            <a:r>
              <a:rPr lang="en-US" dirty="0" smtClean="0">
                <a:cs typeface="Times New Roman"/>
              </a:rPr>
              <a:t>×</a:t>
            </a:r>
            <a:r>
              <a:rPr lang="en-US" dirty="0" smtClean="0"/>
              <a:t> 10</a:t>
            </a:r>
            <a:r>
              <a:rPr lang="en-US" baseline="30000" dirty="0" smtClean="0"/>
              <a:t>-13</a:t>
            </a:r>
            <a:endParaRPr lang="en-US" dirty="0" smtClean="0"/>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1" end="1"/>
                                            </p:txEl>
                                          </p:spTgt>
                                        </p:tgtEl>
                                        <p:attrNameLst>
                                          <p:attrName>style.fontStyle</p:attrName>
                                        </p:attrNameLst>
                                      </p:cBhvr>
                                      <p:to>
                                        <p:strVal val="normal"/>
                                      </p:to>
                                    </p:set>
                                    <p:set>
                                      <p:cBhvr override="childStyle">
                                        <p:cTn id="9" dur="indefinite"/>
                                        <p:tgtEl>
                                          <p:spTgt spid="3">
                                            <p:txEl>
                                              <p:pRg st="1" end="1"/>
                                            </p:txEl>
                                          </p:spTgt>
                                        </p:tgtEl>
                                        <p:attrNameLst>
                                          <p:attrName>style.fontWeight</p:attrName>
                                        </p:attrNameLst>
                                      </p:cBhvr>
                                      <p:to>
                                        <p:strVal val="bold"/>
                                      </p:to>
                                    </p:set>
                                    <p:set>
                                      <p:cBhvr override="childStyle">
                                        <p:cTn id="10"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descr="Newsprint"/>
          <p:cNvSpPr>
            <a:spLocks noGrp="1" noChangeArrowheads="1"/>
          </p:cNvSpPr>
          <p:nvPr>
            <p:ph type="body" sz="half" idx="1"/>
          </p:nvPr>
        </p:nvSpPr>
        <p:spPr>
          <a:xfrm>
            <a:off x="457200" y="1600200"/>
            <a:ext cx="8686800" cy="4953000"/>
          </a:xfrm>
        </p:spPr>
        <p:txBody>
          <a:bodyPr/>
          <a:lstStyle/>
          <a:p>
            <a:pPr marL="0" indent="0" eaLnBrk="1" hangingPunct="1">
              <a:buFontTx/>
              <a:buNone/>
            </a:pPr>
            <a:r>
              <a:rPr lang="en-US" smtClean="0"/>
              <a:t>Determine the [H</a:t>
            </a:r>
            <a:r>
              <a:rPr lang="en-US" baseline="30000" smtClean="0"/>
              <a:t>+</a:t>
            </a:r>
            <a:r>
              <a:rPr lang="en-US" smtClean="0"/>
              <a:t>] in a 0.20 </a:t>
            </a:r>
            <a:r>
              <a:rPr lang="en-US" i="1" smtClean="0"/>
              <a:t>M</a:t>
            </a:r>
            <a:r>
              <a:rPr lang="en-US" smtClean="0"/>
              <a:t> solution of HC</a:t>
            </a:r>
            <a:r>
              <a:rPr lang="en-US" baseline="-25000" smtClean="0"/>
              <a:t>2</a:t>
            </a:r>
            <a:r>
              <a:rPr lang="en-US" smtClean="0"/>
              <a:t>H</a:t>
            </a:r>
            <a:r>
              <a:rPr lang="en-US" baseline="-25000" smtClean="0"/>
              <a:t>3</a:t>
            </a:r>
            <a:r>
              <a:rPr lang="en-US" smtClean="0"/>
              <a:t>O</a:t>
            </a:r>
            <a:r>
              <a:rPr lang="en-US" baseline="-25000" smtClean="0"/>
              <a:t>2</a:t>
            </a:r>
            <a:endParaRPr lang="en-US" smtClean="0"/>
          </a:p>
          <a:p>
            <a:pPr marL="511175" lvl="1" indent="-282575" eaLnBrk="1" hangingPunct="1">
              <a:buFontTx/>
              <a:buNone/>
            </a:pPr>
            <a:r>
              <a:rPr lang="en-US" sz="2800" i="1" smtClean="0"/>
              <a:t>K</a:t>
            </a:r>
            <a:r>
              <a:rPr lang="en-US" sz="2800" baseline="-25000" smtClean="0"/>
              <a:t>a</a:t>
            </a:r>
            <a:r>
              <a:rPr lang="en-US" sz="2800" smtClean="0"/>
              <a:t> = 1.8 </a:t>
            </a:r>
            <a:r>
              <a:rPr lang="en-US" sz="2800" i="1" smtClean="0"/>
              <a:t>× </a:t>
            </a:r>
            <a:r>
              <a:rPr lang="en-US" sz="2800" smtClean="0"/>
              <a:t>10</a:t>
            </a:r>
            <a:r>
              <a:rPr lang="en-US" sz="2800" baseline="30000" smtClean="0"/>
              <a:t>-5</a:t>
            </a:r>
            <a:endParaRPr lang="en-US" sz="2800" smtClean="0"/>
          </a:p>
          <a:p>
            <a:pPr marL="0" indent="0" eaLnBrk="1" hangingPunct="1"/>
            <a:endParaRPr lang="en-US" smtClean="0">
              <a:solidFill>
                <a:srgbClr val="0000FF"/>
              </a:solidFill>
            </a:endParaRPr>
          </a:p>
          <a:p>
            <a:pPr marL="0" indent="0" eaLnBrk="1" hangingPunct="1"/>
            <a:endParaRPr lang="en-US" smtClean="0"/>
          </a:p>
          <a:p>
            <a:pPr marL="0" indent="0" eaLnBrk="1" hangingPunct="1"/>
            <a:endParaRPr lang="en-US" smtClean="0"/>
          </a:p>
          <a:p>
            <a:pPr marL="0" indent="0" eaLnBrk="1" hangingPunct="1">
              <a:buFontTx/>
              <a:buNone/>
            </a:pPr>
            <a:endParaRPr lang="en-US" smtClean="0"/>
          </a:p>
        </p:txBody>
      </p:sp>
      <p:graphicFrame>
        <p:nvGraphicFramePr>
          <p:cNvPr id="157790" name="Object 94"/>
          <p:cNvGraphicFramePr>
            <a:graphicFrameLocks noChangeAspect="1"/>
          </p:cNvGraphicFramePr>
          <p:nvPr/>
        </p:nvGraphicFramePr>
        <p:xfrm>
          <a:off x="569913" y="4343400"/>
          <a:ext cx="3087687" cy="998538"/>
        </p:xfrm>
        <a:graphic>
          <a:graphicData uri="http://schemas.openxmlformats.org/presentationml/2006/ole">
            <p:oleObj spid="_x0000_s5122" name="Equation" r:id="rId4" imgW="1054080" imgH="380880" progId="">
              <p:embed/>
            </p:oleObj>
          </a:graphicData>
        </a:graphic>
      </p:graphicFrame>
      <p:sp>
        <p:nvSpPr>
          <p:cNvPr id="157791" name="Text Box 95"/>
          <p:cNvSpPr txBox="1">
            <a:spLocks noChangeArrowheads="1"/>
          </p:cNvSpPr>
          <p:nvPr/>
        </p:nvSpPr>
        <p:spPr bwMode="auto">
          <a:xfrm>
            <a:off x="609600" y="5410200"/>
            <a:ext cx="3657600" cy="461963"/>
          </a:xfrm>
          <a:prstGeom prst="rect">
            <a:avLst/>
          </a:prstGeom>
          <a:noFill/>
          <a:ln w="9525">
            <a:noFill/>
            <a:miter lim="800000"/>
            <a:headEnd/>
            <a:tailEnd/>
          </a:ln>
        </p:spPr>
        <p:txBody>
          <a:bodyPr>
            <a:spAutoFit/>
          </a:bodyPr>
          <a:lstStyle/>
          <a:p>
            <a:pPr>
              <a:spcBef>
                <a:spcPct val="50000"/>
              </a:spcBef>
            </a:pPr>
            <a:r>
              <a:rPr lang="en-US" sz="2400" i="1"/>
              <a:t>Y</a:t>
            </a:r>
            <a:r>
              <a:rPr lang="en-US" sz="2400"/>
              <a:t> = </a:t>
            </a:r>
            <a:r>
              <a:rPr lang="en-US" sz="2400">
                <a:solidFill>
                  <a:schemeClr val="tx2"/>
                </a:solidFill>
              </a:rPr>
              <a:t>1.90 × 10</a:t>
            </a:r>
            <a:r>
              <a:rPr lang="en-US" sz="2400" baseline="30000">
                <a:solidFill>
                  <a:schemeClr val="tx2"/>
                </a:solidFill>
              </a:rPr>
              <a:t>-3</a:t>
            </a:r>
            <a:r>
              <a:rPr lang="en-US" sz="2400" baseline="-25000">
                <a:solidFill>
                  <a:schemeClr val="tx2"/>
                </a:solidFill>
              </a:rPr>
              <a:t> </a:t>
            </a:r>
            <a:r>
              <a:rPr lang="en-US" sz="2400">
                <a:solidFill>
                  <a:schemeClr val="tx2"/>
                </a:solidFill>
              </a:rPr>
              <a:t>M</a:t>
            </a:r>
          </a:p>
        </p:txBody>
      </p:sp>
      <p:sp>
        <p:nvSpPr>
          <p:cNvPr id="5126" name="Title 1"/>
          <p:cNvSpPr>
            <a:spLocks noGrp="1"/>
          </p:cNvSpPr>
          <p:nvPr>
            <p:ph type="title"/>
          </p:nvPr>
        </p:nvSpPr>
        <p:spPr>
          <a:xfrm>
            <a:off x="457200" y="274638"/>
            <a:ext cx="8229600" cy="1143000"/>
          </a:xfrm>
        </p:spPr>
        <p:txBody>
          <a:bodyPr/>
          <a:lstStyle/>
          <a:p>
            <a:r>
              <a:rPr lang="en-US" smtClean="0"/>
              <a:t>[H</a:t>
            </a:r>
            <a:r>
              <a:rPr lang="en-US" baseline="30000" smtClean="0"/>
              <a:t>+</a:t>
            </a:r>
            <a:r>
              <a:rPr lang="en-US" smtClean="0"/>
              <a:t>] in a Weak Acid</a:t>
            </a:r>
          </a:p>
        </p:txBody>
      </p:sp>
      <p:sp>
        <p:nvSpPr>
          <p:cNvPr id="23" name="Rectangle 22"/>
          <p:cNvSpPr/>
          <p:nvPr/>
        </p:nvSpPr>
        <p:spPr>
          <a:xfrm>
            <a:off x="990600" y="2600325"/>
            <a:ext cx="7848600" cy="523875"/>
          </a:xfrm>
          <a:prstGeom prst="rect">
            <a:avLst/>
          </a:prstGeom>
        </p:spPr>
        <p:txBody>
          <a:bodyPr>
            <a:spAutoFit/>
          </a:bodyPr>
          <a:lstStyle/>
          <a:p>
            <a:pPr algn="ctr">
              <a:defRPr/>
            </a:pPr>
            <a:r>
              <a:rPr lang="en-US" sz="2800" b="1" dirty="0">
                <a:latin typeface="+mn-lt"/>
              </a:rPr>
              <a:t>H</a:t>
            </a:r>
            <a:r>
              <a:rPr lang="en-US" sz="2800" b="1" dirty="0">
                <a:latin typeface="+mn-lt"/>
                <a:sym typeface="Wingdings" pitchFamily="2" charset="2"/>
              </a:rPr>
              <a:t>C</a:t>
            </a:r>
            <a:r>
              <a:rPr lang="en-US" sz="2800" b="1" baseline="-25000" dirty="0">
                <a:latin typeface="+mn-lt"/>
                <a:sym typeface="Wingdings" pitchFamily="2" charset="2"/>
              </a:rPr>
              <a:t>2</a:t>
            </a:r>
            <a:r>
              <a:rPr lang="en-US" sz="2800" b="1" dirty="0">
                <a:latin typeface="+mn-lt"/>
                <a:sym typeface="Wingdings" pitchFamily="2" charset="2"/>
              </a:rPr>
              <a:t>H</a:t>
            </a:r>
            <a:r>
              <a:rPr lang="en-US" sz="2800" b="1" baseline="-25000" dirty="0">
                <a:latin typeface="+mn-lt"/>
                <a:sym typeface="Wingdings" pitchFamily="2" charset="2"/>
              </a:rPr>
              <a:t>3</a:t>
            </a:r>
            <a:r>
              <a:rPr lang="en-US" sz="2800" b="1" dirty="0">
                <a:latin typeface="+mn-lt"/>
                <a:sym typeface="Wingdings" pitchFamily="2" charset="2"/>
              </a:rPr>
              <a:t>O</a:t>
            </a:r>
            <a:r>
              <a:rPr lang="en-US" sz="2800" b="1" baseline="-25000" dirty="0">
                <a:latin typeface="+mn-lt"/>
                <a:sym typeface="Wingdings" pitchFamily="2" charset="2"/>
              </a:rPr>
              <a:t>2</a:t>
            </a:r>
            <a:r>
              <a:rPr lang="en-US" sz="2800" b="1" baseline="-25000" dirty="0">
                <a:latin typeface="+mn-lt"/>
              </a:rPr>
              <a:t>(</a:t>
            </a:r>
            <a:r>
              <a:rPr lang="en-US" sz="2800" b="1" baseline="-25000" dirty="0" err="1">
                <a:latin typeface="+mn-lt"/>
              </a:rPr>
              <a:t>aq</a:t>
            </a:r>
            <a:r>
              <a:rPr lang="en-US" sz="2800" b="1" baseline="-25000" dirty="0">
                <a:latin typeface="+mn-lt"/>
              </a:rPr>
              <a:t>)</a:t>
            </a:r>
            <a:r>
              <a:rPr lang="en-US" sz="2800" b="1" dirty="0">
                <a:latin typeface="+mn-lt"/>
              </a:rPr>
              <a:t> + H</a:t>
            </a:r>
            <a:r>
              <a:rPr lang="en-US" sz="2800" b="1" baseline="-25000" dirty="0">
                <a:latin typeface="+mn-lt"/>
              </a:rPr>
              <a:t>2</a:t>
            </a:r>
            <a:r>
              <a:rPr lang="en-US" sz="2800" b="1" dirty="0">
                <a:latin typeface="+mn-lt"/>
              </a:rPr>
              <a:t>O</a:t>
            </a:r>
            <a:r>
              <a:rPr lang="en-US" sz="2800" b="1" baseline="-25000" dirty="0">
                <a:latin typeface="+mn-lt"/>
              </a:rPr>
              <a:t>(l)</a:t>
            </a:r>
            <a:r>
              <a:rPr lang="en-US" sz="2800" b="1" dirty="0">
                <a:latin typeface="+mn-lt"/>
              </a:rPr>
              <a:t> </a:t>
            </a:r>
            <a:r>
              <a:rPr lang="en-US" sz="2800" b="1" dirty="0">
                <a:latin typeface="+mn-lt"/>
                <a:sym typeface="Wingdings" pitchFamily="2" charset="2"/>
              </a:rPr>
              <a:t>        H</a:t>
            </a:r>
            <a:r>
              <a:rPr lang="en-US" sz="2800" b="1" baseline="-25000" dirty="0">
                <a:latin typeface="+mn-lt"/>
                <a:sym typeface="Wingdings" pitchFamily="2" charset="2"/>
              </a:rPr>
              <a:t>3</a:t>
            </a:r>
            <a:r>
              <a:rPr lang="en-US" sz="2800" b="1" dirty="0">
                <a:latin typeface="+mn-lt"/>
                <a:sym typeface="Wingdings" pitchFamily="2" charset="2"/>
              </a:rPr>
              <a:t>O</a:t>
            </a:r>
            <a:r>
              <a:rPr lang="en-US" sz="2800" b="1" baseline="30000" dirty="0">
                <a:latin typeface="+mn-lt"/>
                <a:sym typeface="Wingdings" pitchFamily="2" charset="2"/>
              </a:rPr>
              <a:t>+</a:t>
            </a:r>
            <a:r>
              <a:rPr lang="en-US" sz="2800" b="1" baseline="-25000" dirty="0">
                <a:latin typeface="+mn-lt"/>
                <a:sym typeface="Wingdings" pitchFamily="2" charset="2"/>
              </a:rPr>
              <a:t>(</a:t>
            </a:r>
            <a:r>
              <a:rPr lang="en-US" sz="2800" b="1" baseline="-25000" dirty="0" err="1">
                <a:latin typeface="+mn-lt"/>
                <a:sym typeface="Wingdings" pitchFamily="2" charset="2"/>
              </a:rPr>
              <a:t>aq</a:t>
            </a:r>
            <a:r>
              <a:rPr lang="en-US" sz="2800" b="1" baseline="-25000" dirty="0">
                <a:latin typeface="+mn-lt"/>
                <a:sym typeface="Wingdings" pitchFamily="2" charset="2"/>
              </a:rPr>
              <a:t>)</a:t>
            </a:r>
            <a:r>
              <a:rPr lang="en-US" sz="2800" b="1" dirty="0">
                <a:latin typeface="+mn-lt"/>
                <a:sym typeface="Wingdings" pitchFamily="2" charset="2"/>
              </a:rPr>
              <a:t> + C</a:t>
            </a:r>
            <a:r>
              <a:rPr lang="en-US" sz="2800" b="1" baseline="-25000" dirty="0">
                <a:latin typeface="+mn-lt"/>
                <a:sym typeface="Wingdings" pitchFamily="2" charset="2"/>
              </a:rPr>
              <a:t>2</a:t>
            </a:r>
            <a:r>
              <a:rPr lang="en-US" sz="2800" b="1" dirty="0">
                <a:latin typeface="+mn-lt"/>
                <a:sym typeface="Wingdings" pitchFamily="2" charset="2"/>
              </a:rPr>
              <a:t>H</a:t>
            </a:r>
            <a:r>
              <a:rPr lang="en-US" sz="2800" b="1" baseline="-25000" dirty="0">
                <a:latin typeface="+mn-lt"/>
                <a:sym typeface="Wingdings" pitchFamily="2" charset="2"/>
              </a:rPr>
              <a:t>3</a:t>
            </a:r>
            <a:r>
              <a:rPr lang="en-US" sz="2800" b="1" dirty="0">
                <a:latin typeface="+mn-lt"/>
                <a:sym typeface="Wingdings" pitchFamily="2" charset="2"/>
              </a:rPr>
              <a:t>O</a:t>
            </a:r>
            <a:r>
              <a:rPr lang="en-US" sz="2800" b="1" baseline="-25000" dirty="0">
                <a:latin typeface="+mn-lt"/>
                <a:sym typeface="Wingdings" pitchFamily="2" charset="2"/>
              </a:rPr>
              <a:t>2 </a:t>
            </a:r>
            <a:r>
              <a:rPr lang="en-US" sz="2800" b="1" baseline="30000" dirty="0">
                <a:latin typeface="+mn-lt"/>
                <a:sym typeface="Wingdings" pitchFamily="2" charset="2"/>
              </a:rPr>
              <a:t>-</a:t>
            </a:r>
            <a:r>
              <a:rPr lang="en-US" sz="2800" b="1" baseline="-25000" dirty="0">
                <a:latin typeface="+mn-lt"/>
                <a:sym typeface="Wingdings" pitchFamily="2" charset="2"/>
              </a:rPr>
              <a:t>(</a:t>
            </a:r>
            <a:r>
              <a:rPr lang="en-US" sz="2800" b="1" baseline="-25000" dirty="0" err="1">
                <a:latin typeface="+mn-lt"/>
                <a:sym typeface="Wingdings" pitchFamily="2" charset="2"/>
              </a:rPr>
              <a:t>aq</a:t>
            </a:r>
            <a:r>
              <a:rPr lang="en-US" sz="2800" b="1" baseline="-25000" dirty="0">
                <a:latin typeface="+mn-lt"/>
                <a:sym typeface="Wingdings" pitchFamily="2" charset="2"/>
              </a:rPr>
              <a:t>)</a:t>
            </a:r>
          </a:p>
        </p:txBody>
      </p:sp>
      <p:graphicFrame>
        <p:nvGraphicFramePr>
          <p:cNvPr id="24" name="Table 23"/>
          <p:cNvGraphicFramePr>
            <a:graphicFrameLocks noGrp="1"/>
          </p:cNvGraphicFramePr>
          <p:nvPr/>
        </p:nvGraphicFramePr>
        <p:xfrm>
          <a:off x="4419600" y="3733800"/>
          <a:ext cx="4343401" cy="1828800"/>
        </p:xfrm>
        <a:graphic>
          <a:graphicData uri="http://schemas.openxmlformats.org/drawingml/2006/table">
            <a:tbl>
              <a:tblPr firstRow="1" bandRow="1">
                <a:tableStyleId>{5C22544A-7EE6-4342-B048-85BDC9FD1C3A}</a:tableStyleId>
              </a:tblPr>
              <a:tblGrid>
                <a:gridCol w="1981200"/>
                <a:gridCol w="1066800"/>
                <a:gridCol w="1295401"/>
              </a:tblGrid>
              <a:tr h="370840">
                <a:tc>
                  <a:txBody>
                    <a:bodyPr/>
                    <a:lstStyle/>
                    <a:p>
                      <a:pPr algn="ctr"/>
                      <a:endParaRPr lang="en-US" sz="2400" dirty="0"/>
                    </a:p>
                  </a:txBody>
                  <a:tcPr/>
                </a:tc>
                <a:tc>
                  <a:txBody>
                    <a:bodyPr/>
                    <a:lstStyle/>
                    <a:p>
                      <a:pPr algn="ctr"/>
                      <a:r>
                        <a:rPr lang="en-US" sz="2400" dirty="0" smtClean="0"/>
                        <a:t>Initial</a:t>
                      </a:r>
                      <a:endParaRPr lang="en-US" sz="2400" dirty="0"/>
                    </a:p>
                  </a:txBody>
                  <a:tcPr/>
                </a:tc>
                <a:tc>
                  <a:txBody>
                    <a:bodyPr/>
                    <a:lstStyle/>
                    <a:p>
                      <a:pPr algn="ctr"/>
                      <a:r>
                        <a:rPr lang="en-US" sz="2400" dirty="0" err="1" smtClean="0"/>
                        <a:t>Equil</a:t>
                      </a:r>
                      <a:r>
                        <a:rPr lang="en-US" sz="2400" dirty="0" smtClean="0"/>
                        <a:t>.</a:t>
                      </a:r>
                      <a:endParaRPr lang="en-US" sz="2400" dirty="0"/>
                    </a:p>
                  </a:txBody>
                  <a:tcPr/>
                </a:tc>
              </a:tr>
              <a:tr h="370840">
                <a:tc>
                  <a:txBody>
                    <a:bodyPr/>
                    <a:lstStyle/>
                    <a:p>
                      <a:pPr algn="ctr"/>
                      <a:r>
                        <a:rPr lang="en-US" sz="2400" dirty="0" smtClean="0"/>
                        <a:t>[H</a:t>
                      </a:r>
                      <a:r>
                        <a:rPr lang="en-US" sz="2400" baseline="30000" dirty="0" smtClean="0"/>
                        <a:t>+</a:t>
                      </a:r>
                      <a:r>
                        <a:rPr lang="en-US" sz="2400" dirty="0" smtClean="0"/>
                        <a:t>]</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Y</a:t>
                      </a:r>
                      <a:endParaRPr lang="en-US" sz="2400" dirty="0"/>
                    </a:p>
                  </a:txBody>
                  <a:tcPr/>
                </a:tc>
              </a:tr>
              <a:tr h="370840">
                <a:tc>
                  <a:txBody>
                    <a:bodyPr/>
                    <a:lstStyle/>
                    <a:p>
                      <a:pPr algn="ctr"/>
                      <a:r>
                        <a:rPr lang="en-US" sz="2400" dirty="0" smtClean="0"/>
                        <a:t>[</a:t>
                      </a:r>
                      <a:r>
                        <a:rPr lang="en-US" sz="2400" dirty="0" smtClean="0">
                          <a:latin typeface="+mn-lt"/>
                          <a:sym typeface="Wingdings" pitchFamily="2" charset="2"/>
                        </a:rPr>
                        <a:t>C</a:t>
                      </a:r>
                      <a:r>
                        <a:rPr lang="en-US" sz="2400" baseline="-25000" dirty="0" smtClean="0">
                          <a:latin typeface="+mn-lt"/>
                          <a:sym typeface="Wingdings" pitchFamily="2" charset="2"/>
                        </a:rPr>
                        <a:t>2</a:t>
                      </a:r>
                      <a:r>
                        <a:rPr lang="en-US" sz="2400" dirty="0" smtClean="0">
                          <a:latin typeface="+mn-lt"/>
                          <a:sym typeface="Wingdings" pitchFamily="2" charset="2"/>
                        </a:rPr>
                        <a:t>H</a:t>
                      </a:r>
                      <a:r>
                        <a:rPr lang="en-US" sz="2400" baseline="-25000" dirty="0" smtClean="0">
                          <a:latin typeface="+mn-lt"/>
                          <a:sym typeface="Wingdings" pitchFamily="2" charset="2"/>
                        </a:rPr>
                        <a:t>3</a:t>
                      </a:r>
                      <a:r>
                        <a:rPr lang="en-US" sz="2400" dirty="0" smtClean="0">
                          <a:latin typeface="+mn-lt"/>
                          <a:sym typeface="Wingdings" pitchFamily="2" charset="2"/>
                        </a:rPr>
                        <a:t>O</a:t>
                      </a:r>
                      <a:r>
                        <a:rPr lang="en-US" sz="2400" baseline="-25000" dirty="0" smtClean="0">
                          <a:latin typeface="+mn-lt"/>
                          <a:sym typeface="Wingdings" pitchFamily="2" charset="2"/>
                        </a:rPr>
                        <a:t>2</a:t>
                      </a:r>
                      <a:r>
                        <a:rPr lang="en-US" sz="2400" baseline="30000" dirty="0" smtClean="0">
                          <a:latin typeface="+mn-lt"/>
                          <a:sym typeface="Wingdings" pitchFamily="2" charset="2"/>
                        </a:rPr>
                        <a:t>-</a:t>
                      </a:r>
                      <a:r>
                        <a:rPr lang="en-US" sz="2400" dirty="0" smtClean="0"/>
                        <a:t>]</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Y</a:t>
                      </a:r>
                      <a:endParaRPr lang="en-US" sz="2400" dirty="0"/>
                    </a:p>
                  </a:txBody>
                  <a:tcPr/>
                </a:tc>
              </a:tr>
              <a:tr h="370840">
                <a:tc>
                  <a:txBody>
                    <a:bodyPr/>
                    <a:lstStyle/>
                    <a:p>
                      <a:pPr algn="ctr"/>
                      <a:r>
                        <a:rPr lang="en-US" sz="2400" dirty="0" smtClean="0"/>
                        <a:t>[H</a:t>
                      </a:r>
                      <a:r>
                        <a:rPr lang="en-US" sz="2400" dirty="0" smtClean="0">
                          <a:latin typeface="+mn-lt"/>
                          <a:sym typeface="Wingdings" pitchFamily="2" charset="2"/>
                        </a:rPr>
                        <a:t>C</a:t>
                      </a:r>
                      <a:r>
                        <a:rPr lang="en-US" sz="2400" baseline="-25000" dirty="0" smtClean="0">
                          <a:latin typeface="+mn-lt"/>
                          <a:sym typeface="Wingdings" pitchFamily="2" charset="2"/>
                        </a:rPr>
                        <a:t>2</a:t>
                      </a:r>
                      <a:r>
                        <a:rPr lang="en-US" sz="2400" dirty="0" smtClean="0">
                          <a:latin typeface="+mn-lt"/>
                          <a:sym typeface="Wingdings" pitchFamily="2" charset="2"/>
                        </a:rPr>
                        <a:t>H</a:t>
                      </a:r>
                      <a:r>
                        <a:rPr lang="en-US" sz="2400" baseline="-25000" dirty="0" smtClean="0">
                          <a:latin typeface="+mn-lt"/>
                          <a:sym typeface="Wingdings" pitchFamily="2" charset="2"/>
                        </a:rPr>
                        <a:t>3</a:t>
                      </a:r>
                      <a:r>
                        <a:rPr lang="en-US" sz="2400" dirty="0" smtClean="0">
                          <a:latin typeface="+mn-lt"/>
                          <a:sym typeface="Wingdings" pitchFamily="2" charset="2"/>
                        </a:rPr>
                        <a:t>O</a:t>
                      </a:r>
                      <a:r>
                        <a:rPr lang="en-US" sz="2400" baseline="-25000" dirty="0" smtClean="0">
                          <a:latin typeface="+mn-lt"/>
                          <a:sym typeface="Wingdings" pitchFamily="2" charset="2"/>
                        </a:rPr>
                        <a:t>2</a:t>
                      </a:r>
                      <a:r>
                        <a:rPr lang="en-US" sz="2400" dirty="0" smtClean="0"/>
                        <a:t>]</a:t>
                      </a:r>
                      <a:endParaRPr lang="en-US" sz="2400" dirty="0"/>
                    </a:p>
                  </a:txBody>
                  <a:tcPr/>
                </a:tc>
                <a:tc>
                  <a:txBody>
                    <a:bodyPr/>
                    <a:lstStyle/>
                    <a:p>
                      <a:pPr algn="ctr"/>
                      <a:r>
                        <a:rPr lang="en-US" sz="2400" dirty="0" smtClean="0"/>
                        <a:t>0.20</a:t>
                      </a:r>
                      <a:endParaRPr lang="en-US" sz="2400" dirty="0"/>
                    </a:p>
                  </a:txBody>
                  <a:tcPr/>
                </a:tc>
                <a:tc>
                  <a:txBody>
                    <a:bodyPr/>
                    <a:lstStyle/>
                    <a:p>
                      <a:pPr algn="ctr"/>
                      <a:r>
                        <a:rPr lang="en-US" sz="2400" dirty="0" smtClean="0"/>
                        <a:t>0.20-Y</a:t>
                      </a:r>
                      <a:endParaRPr lang="en-US" sz="2400" dirty="0"/>
                    </a:p>
                  </a:txBody>
                  <a:tcPr/>
                </a:tc>
              </a:tr>
            </a:tbl>
          </a:graphicData>
        </a:graphic>
      </p:graphicFrame>
      <p:graphicFrame>
        <p:nvGraphicFramePr>
          <p:cNvPr id="27" name="Table 26"/>
          <p:cNvGraphicFramePr>
            <a:graphicFrameLocks noGrp="1"/>
          </p:cNvGraphicFramePr>
          <p:nvPr/>
        </p:nvGraphicFramePr>
        <p:xfrm>
          <a:off x="4419600" y="3733800"/>
          <a:ext cx="4343401" cy="1828800"/>
        </p:xfrm>
        <a:graphic>
          <a:graphicData uri="http://schemas.openxmlformats.org/drawingml/2006/table">
            <a:tbl>
              <a:tblPr firstRow="1" bandRow="1">
                <a:tableStyleId>{5C22544A-7EE6-4342-B048-85BDC9FD1C3A}</a:tableStyleId>
              </a:tblPr>
              <a:tblGrid>
                <a:gridCol w="1981200"/>
                <a:gridCol w="1066800"/>
                <a:gridCol w="1295401"/>
              </a:tblGrid>
              <a:tr h="370840">
                <a:tc>
                  <a:txBody>
                    <a:bodyPr/>
                    <a:lstStyle/>
                    <a:p>
                      <a:pPr algn="ctr"/>
                      <a:endParaRPr lang="en-US" sz="2400" dirty="0"/>
                    </a:p>
                  </a:txBody>
                  <a:tcPr/>
                </a:tc>
                <a:tc>
                  <a:txBody>
                    <a:bodyPr/>
                    <a:lstStyle/>
                    <a:p>
                      <a:pPr algn="ctr"/>
                      <a:r>
                        <a:rPr lang="en-US" sz="2400" dirty="0" smtClean="0"/>
                        <a:t>Initial</a:t>
                      </a:r>
                      <a:endParaRPr lang="en-US" sz="2400" dirty="0"/>
                    </a:p>
                  </a:txBody>
                  <a:tcPr/>
                </a:tc>
                <a:tc>
                  <a:txBody>
                    <a:bodyPr/>
                    <a:lstStyle/>
                    <a:p>
                      <a:pPr algn="ctr"/>
                      <a:r>
                        <a:rPr lang="en-US" sz="2400" dirty="0" err="1" smtClean="0"/>
                        <a:t>Equil</a:t>
                      </a:r>
                      <a:r>
                        <a:rPr lang="en-US" sz="2400" dirty="0" smtClean="0"/>
                        <a:t>.</a:t>
                      </a:r>
                      <a:endParaRPr lang="en-US" sz="2400" dirty="0"/>
                    </a:p>
                  </a:txBody>
                  <a:tcPr/>
                </a:tc>
              </a:tr>
              <a:tr h="370840">
                <a:tc>
                  <a:txBody>
                    <a:bodyPr/>
                    <a:lstStyle/>
                    <a:p>
                      <a:pPr algn="ctr"/>
                      <a:r>
                        <a:rPr lang="en-US" sz="2400" dirty="0" smtClean="0"/>
                        <a:t>[H</a:t>
                      </a:r>
                      <a:r>
                        <a:rPr lang="en-US" sz="2400" baseline="30000" dirty="0" smtClean="0"/>
                        <a:t>+</a:t>
                      </a:r>
                      <a:r>
                        <a:rPr lang="en-US" sz="2400" dirty="0" smtClean="0"/>
                        <a:t>]</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1.9x10</a:t>
                      </a:r>
                      <a:r>
                        <a:rPr lang="en-US" sz="2400" baseline="30000" dirty="0" smtClean="0"/>
                        <a:t>-3</a:t>
                      </a:r>
                      <a:endParaRPr lang="en-US" sz="2400" dirty="0"/>
                    </a:p>
                  </a:txBody>
                  <a:tcPr/>
                </a:tc>
              </a:tr>
              <a:tr h="370840">
                <a:tc>
                  <a:txBody>
                    <a:bodyPr/>
                    <a:lstStyle/>
                    <a:p>
                      <a:pPr algn="ctr"/>
                      <a:r>
                        <a:rPr lang="en-US" sz="2400" dirty="0" smtClean="0"/>
                        <a:t>[</a:t>
                      </a:r>
                      <a:r>
                        <a:rPr lang="en-US" sz="2400" dirty="0" smtClean="0">
                          <a:latin typeface="+mn-lt"/>
                          <a:sym typeface="Wingdings" pitchFamily="2" charset="2"/>
                        </a:rPr>
                        <a:t>C</a:t>
                      </a:r>
                      <a:r>
                        <a:rPr lang="en-US" sz="2400" baseline="-25000" dirty="0" smtClean="0">
                          <a:latin typeface="+mn-lt"/>
                          <a:sym typeface="Wingdings" pitchFamily="2" charset="2"/>
                        </a:rPr>
                        <a:t>2</a:t>
                      </a:r>
                      <a:r>
                        <a:rPr lang="en-US" sz="2400" dirty="0" smtClean="0">
                          <a:latin typeface="+mn-lt"/>
                          <a:sym typeface="Wingdings" pitchFamily="2" charset="2"/>
                        </a:rPr>
                        <a:t>H</a:t>
                      </a:r>
                      <a:r>
                        <a:rPr lang="en-US" sz="2400" baseline="-25000" dirty="0" smtClean="0">
                          <a:latin typeface="+mn-lt"/>
                          <a:sym typeface="Wingdings" pitchFamily="2" charset="2"/>
                        </a:rPr>
                        <a:t>3</a:t>
                      </a:r>
                      <a:r>
                        <a:rPr lang="en-US" sz="2400" dirty="0" smtClean="0">
                          <a:latin typeface="+mn-lt"/>
                          <a:sym typeface="Wingdings" pitchFamily="2" charset="2"/>
                        </a:rPr>
                        <a:t>O</a:t>
                      </a:r>
                      <a:r>
                        <a:rPr lang="en-US" sz="2400" baseline="-25000" dirty="0" smtClean="0">
                          <a:latin typeface="+mn-lt"/>
                          <a:sym typeface="Wingdings" pitchFamily="2" charset="2"/>
                        </a:rPr>
                        <a:t>2</a:t>
                      </a:r>
                      <a:r>
                        <a:rPr lang="en-US" sz="2400" baseline="30000" dirty="0" smtClean="0">
                          <a:latin typeface="+mn-lt"/>
                          <a:sym typeface="Wingdings" pitchFamily="2" charset="2"/>
                        </a:rPr>
                        <a:t>-</a:t>
                      </a:r>
                      <a:r>
                        <a:rPr lang="en-US" sz="2400" dirty="0" smtClean="0"/>
                        <a:t>]</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1.9x10</a:t>
                      </a:r>
                      <a:r>
                        <a:rPr lang="en-US" sz="2400" baseline="30000" dirty="0" smtClean="0"/>
                        <a:t>-3</a:t>
                      </a:r>
                      <a:endParaRPr lang="en-US" sz="2400" dirty="0"/>
                    </a:p>
                  </a:txBody>
                  <a:tcPr/>
                </a:tc>
              </a:tr>
              <a:tr h="370840">
                <a:tc>
                  <a:txBody>
                    <a:bodyPr/>
                    <a:lstStyle/>
                    <a:p>
                      <a:pPr algn="ctr"/>
                      <a:r>
                        <a:rPr lang="en-US" sz="2400" dirty="0" smtClean="0"/>
                        <a:t>[H</a:t>
                      </a:r>
                      <a:r>
                        <a:rPr lang="en-US" sz="2400" dirty="0" smtClean="0">
                          <a:latin typeface="+mn-lt"/>
                          <a:sym typeface="Wingdings" pitchFamily="2" charset="2"/>
                        </a:rPr>
                        <a:t>C</a:t>
                      </a:r>
                      <a:r>
                        <a:rPr lang="en-US" sz="2400" baseline="-25000" dirty="0" smtClean="0">
                          <a:latin typeface="+mn-lt"/>
                          <a:sym typeface="Wingdings" pitchFamily="2" charset="2"/>
                        </a:rPr>
                        <a:t>2</a:t>
                      </a:r>
                      <a:r>
                        <a:rPr lang="en-US" sz="2400" dirty="0" smtClean="0">
                          <a:latin typeface="+mn-lt"/>
                          <a:sym typeface="Wingdings" pitchFamily="2" charset="2"/>
                        </a:rPr>
                        <a:t>H</a:t>
                      </a:r>
                      <a:r>
                        <a:rPr lang="en-US" sz="2400" baseline="-25000" dirty="0" smtClean="0">
                          <a:latin typeface="+mn-lt"/>
                          <a:sym typeface="Wingdings" pitchFamily="2" charset="2"/>
                        </a:rPr>
                        <a:t>3</a:t>
                      </a:r>
                      <a:r>
                        <a:rPr lang="en-US" sz="2400" dirty="0" smtClean="0">
                          <a:latin typeface="+mn-lt"/>
                          <a:sym typeface="Wingdings" pitchFamily="2" charset="2"/>
                        </a:rPr>
                        <a:t>O</a:t>
                      </a:r>
                      <a:r>
                        <a:rPr lang="en-US" sz="2400" baseline="-25000" dirty="0" smtClean="0">
                          <a:latin typeface="+mn-lt"/>
                          <a:sym typeface="Wingdings" pitchFamily="2" charset="2"/>
                        </a:rPr>
                        <a:t>2</a:t>
                      </a:r>
                      <a:r>
                        <a:rPr lang="en-US" sz="2400" dirty="0" smtClean="0"/>
                        <a:t>]</a:t>
                      </a:r>
                      <a:endParaRPr lang="en-US" sz="2400" dirty="0"/>
                    </a:p>
                  </a:txBody>
                  <a:tcPr/>
                </a:tc>
                <a:tc>
                  <a:txBody>
                    <a:bodyPr/>
                    <a:lstStyle/>
                    <a:p>
                      <a:pPr algn="ctr"/>
                      <a:r>
                        <a:rPr lang="en-US" sz="2400" dirty="0" smtClean="0"/>
                        <a:t>0.20</a:t>
                      </a:r>
                      <a:endParaRPr lang="en-US" sz="2400" dirty="0"/>
                    </a:p>
                  </a:txBody>
                  <a:tcPr/>
                </a:tc>
                <a:tc>
                  <a:txBody>
                    <a:bodyPr/>
                    <a:lstStyle/>
                    <a:p>
                      <a:pPr algn="ctr"/>
                      <a:r>
                        <a:rPr lang="en-US" sz="2400" dirty="0" smtClean="0"/>
                        <a:t>0.20</a:t>
                      </a:r>
                      <a:endParaRPr lang="en-US" sz="2400" dirty="0"/>
                    </a:p>
                  </a:txBody>
                  <a:tcPr/>
                </a:tc>
              </a:tr>
            </a:tbl>
          </a:graphicData>
        </a:graphic>
      </p:graphicFrame>
      <p:graphicFrame>
        <p:nvGraphicFramePr>
          <p:cNvPr id="75781" name="Object 5"/>
          <p:cNvGraphicFramePr>
            <a:graphicFrameLocks noChangeAspect="1"/>
          </p:cNvGraphicFramePr>
          <p:nvPr/>
        </p:nvGraphicFramePr>
        <p:xfrm>
          <a:off x="815975" y="3276600"/>
          <a:ext cx="3224213" cy="990600"/>
        </p:xfrm>
        <a:graphic>
          <a:graphicData uri="http://schemas.openxmlformats.org/presentationml/2006/ole">
            <p:oleObj spid="_x0000_s5123" name="Equation" r:id="rId5" imgW="1485720" imgH="457200" progId="">
              <p:embed/>
            </p:oleObj>
          </a:graphicData>
        </a:graphic>
      </p:graphicFrame>
      <p:grpSp>
        <p:nvGrpSpPr>
          <p:cNvPr id="5172" name="Group 10"/>
          <p:cNvGrpSpPr>
            <a:grpSpLocks/>
          </p:cNvGrpSpPr>
          <p:nvPr/>
        </p:nvGrpSpPr>
        <p:grpSpPr bwMode="auto">
          <a:xfrm>
            <a:off x="4648200" y="2590800"/>
            <a:ext cx="533400" cy="604838"/>
            <a:chOff x="4411663" y="2366963"/>
            <a:chExt cx="533400" cy="604837"/>
          </a:xfrm>
        </p:grpSpPr>
        <p:sp>
          <p:nvSpPr>
            <p:cNvPr id="5175" name="Rectangle 10"/>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5176" name="Rectangle 11"/>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
        <p:nvSpPr>
          <p:cNvPr id="13" name="Footer Placeholder 3"/>
          <p:cNvSpPr>
            <a:spLocks noGrp="1"/>
          </p:cNvSpPr>
          <p:nvPr>
            <p:ph type="ftr" sz="quarter" idx="10"/>
          </p:nvPr>
        </p:nvSpPr>
        <p:spPr/>
        <p:txBody>
          <a:bodyPr/>
          <a:lstStyle/>
          <a:p>
            <a:pPr algn="r">
              <a:defRPr/>
            </a:pPr>
            <a:r>
              <a:rPr lang="en-US" smtClean="0"/>
              <a:t>Copyright 2012 John Wiley &amp; Sons, Inc</a:t>
            </a:r>
            <a:endParaRPr lang="en-US" dirty="0"/>
          </a:p>
        </p:txBody>
      </p:sp>
      <p:sp>
        <p:nvSpPr>
          <p:cNvPr id="5174" name="Slide Number Placeholder 4"/>
          <p:cNvSpPr>
            <a:spLocks noGrp="1"/>
          </p:cNvSpPr>
          <p:nvPr/>
        </p:nvSpPr>
        <p:spPr bwMode="auto">
          <a:xfrm>
            <a:off x="6553200" y="6324600"/>
            <a:ext cx="2133600" cy="365125"/>
          </a:xfrm>
          <a:prstGeom prst="rect">
            <a:avLst/>
          </a:prstGeom>
          <a:noFill/>
          <a:ln w="9525">
            <a:noFill/>
            <a:miter lim="800000"/>
            <a:headEnd/>
            <a:tailEnd/>
          </a:ln>
        </p:spPr>
        <p:txBody>
          <a:bodyPr anchor="ctr"/>
          <a:lstStyle/>
          <a:p>
            <a:pPr algn="r"/>
            <a:r>
              <a:rPr lang="en-US" sz="1200">
                <a:solidFill>
                  <a:srgbClr val="898989"/>
                </a:solidFill>
                <a:latin typeface="Times New Roman" pitchFamily="18" charset="0"/>
              </a:rPr>
              <a:t>16-</a:t>
            </a:r>
            <a:fld id="{B9162CDB-E588-465F-AC41-2838CF912246}" type="slidenum">
              <a:rPr lang="en-US" sz="1200">
                <a:solidFill>
                  <a:srgbClr val="898989"/>
                </a:solidFill>
                <a:latin typeface="Times New Roman" pitchFamily="18" charset="0"/>
              </a:rPr>
              <a:pPr algn="r"/>
              <a:t>44</a:t>
            </a:fld>
            <a:endParaRPr lang="en-US" sz="1200">
              <a:solidFill>
                <a:srgbClr val="898989"/>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7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7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9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descr="Newsprint"/>
          <p:cNvSpPr>
            <a:spLocks noGrp="1" noChangeArrowheads="1"/>
          </p:cNvSpPr>
          <p:nvPr>
            <p:ph type="body" sz="half" idx="1"/>
          </p:nvPr>
        </p:nvSpPr>
        <p:spPr>
          <a:xfrm>
            <a:off x="457200" y="1600200"/>
            <a:ext cx="8686800" cy="4953000"/>
          </a:xfrm>
        </p:spPr>
        <p:txBody>
          <a:bodyPr/>
          <a:lstStyle/>
          <a:p>
            <a:pPr marL="0" indent="0" eaLnBrk="1" hangingPunct="1">
              <a:buFontTx/>
              <a:buNone/>
            </a:pPr>
            <a:r>
              <a:rPr lang="en-US" smtClean="0"/>
              <a:t>Determine the % ionization of a 0.20 </a:t>
            </a:r>
            <a:r>
              <a:rPr lang="en-US" i="1" smtClean="0"/>
              <a:t>M</a:t>
            </a:r>
            <a:r>
              <a:rPr lang="en-US" smtClean="0"/>
              <a:t> solution of HC</a:t>
            </a:r>
            <a:r>
              <a:rPr lang="en-US" baseline="-25000" smtClean="0"/>
              <a:t>2</a:t>
            </a:r>
            <a:r>
              <a:rPr lang="en-US" smtClean="0"/>
              <a:t>H</a:t>
            </a:r>
            <a:r>
              <a:rPr lang="en-US" baseline="-25000" smtClean="0"/>
              <a:t>3</a:t>
            </a:r>
            <a:r>
              <a:rPr lang="en-US" smtClean="0"/>
              <a:t>O</a:t>
            </a:r>
            <a:r>
              <a:rPr lang="en-US" baseline="-25000" smtClean="0"/>
              <a:t>2</a:t>
            </a:r>
            <a:endParaRPr lang="en-US" smtClean="0">
              <a:solidFill>
                <a:srgbClr val="0000FF"/>
              </a:solidFill>
            </a:endParaRPr>
          </a:p>
          <a:p>
            <a:pPr marL="0" indent="0" eaLnBrk="1" hangingPunct="1"/>
            <a:endParaRPr lang="en-US" smtClean="0"/>
          </a:p>
          <a:p>
            <a:pPr marL="0" indent="0" eaLnBrk="1" hangingPunct="1"/>
            <a:endParaRPr lang="en-US" smtClean="0"/>
          </a:p>
          <a:p>
            <a:pPr marL="0" indent="0" eaLnBrk="1" hangingPunct="1">
              <a:buFontTx/>
              <a:buNone/>
            </a:pPr>
            <a:endParaRPr lang="en-US" smtClean="0"/>
          </a:p>
        </p:txBody>
      </p:sp>
      <p:sp>
        <p:nvSpPr>
          <p:cNvPr id="6149" name="Title 1"/>
          <p:cNvSpPr>
            <a:spLocks noGrp="1"/>
          </p:cNvSpPr>
          <p:nvPr>
            <p:ph type="title"/>
          </p:nvPr>
        </p:nvSpPr>
        <p:spPr>
          <a:xfrm>
            <a:off x="457200" y="274638"/>
            <a:ext cx="8229600" cy="1143000"/>
          </a:xfrm>
        </p:spPr>
        <p:txBody>
          <a:bodyPr/>
          <a:lstStyle/>
          <a:p>
            <a:r>
              <a:rPr lang="en-US" smtClean="0"/>
              <a:t>% Ionization in a Weak Acid</a:t>
            </a:r>
          </a:p>
        </p:txBody>
      </p:sp>
      <p:sp>
        <p:nvSpPr>
          <p:cNvPr id="23" name="Rectangle 22"/>
          <p:cNvSpPr/>
          <p:nvPr/>
        </p:nvSpPr>
        <p:spPr>
          <a:xfrm>
            <a:off x="1066800" y="2600325"/>
            <a:ext cx="7848600" cy="523875"/>
          </a:xfrm>
          <a:prstGeom prst="rect">
            <a:avLst/>
          </a:prstGeom>
        </p:spPr>
        <p:txBody>
          <a:bodyPr>
            <a:spAutoFit/>
          </a:bodyPr>
          <a:lstStyle/>
          <a:p>
            <a:pPr algn="ctr">
              <a:defRPr/>
            </a:pPr>
            <a:r>
              <a:rPr lang="en-US" sz="2800" b="1" dirty="0">
                <a:latin typeface="+mn-lt"/>
              </a:rPr>
              <a:t>H</a:t>
            </a:r>
            <a:r>
              <a:rPr lang="en-US" sz="2800" b="1" dirty="0">
                <a:latin typeface="+mn-lt"/>
                <a:sym typeface="Wingdings" pitchFamily="2" charset="2"/>
              </a:rPr>
              <a:t>C</a:t>
            </a:r>
            <a:r>
              <a:rPr lang="en-US" sz="2800" b="1" baseline="-25000" dirty="0">
                <a:latin typeface="+mn-lt"/>
                <a:sym typeface="Wingdings" pitchFamily="2" charset="2"/>
              </a:rPr>
              <a:t>2</a:t>
            </a:r>
            <a:r>
              <a:rPr lang="en-US" sz="2800" b="1" dirty="0">
                <a:latin typeface="+mn-lt"/>
                <a:sym typeface="Wingdings" pitchFamily="2" charset="2"/>
              </a:rPr>
              <a:t>H</a:t>
            </a:r>
            <a:r>
              <a:rPr lang="en-US" sz="2800" b="1" baseline="-25000" dirty="0">
                <a:latin typeface="+mn-lt"/>
                <a:sym typeface="Wingdings" pitchFamily="2" charset="2"/>
              </a:rPr>
              <a:t>3</a:t>
            </a:r>
            <a:r>
              <a:rPr lang="en-US" sz="2800" b="1" dirty="0">
                <a:latin typeface="+mn-lt"/>
                <a:sym typeface="Wingdings" pitchFamily="2" charset="2"/>
              </a:rPr>
              <a:t>O</a:t>
            </a:r>
            <a:r>
              <a:rPr lang="en-US" sz="2800" b="1" baseline="-25000" dirty="0">
                <a:latin typeface="+mn-lt"/>
                <a:sym typeface="Wingdings" pitchFamily="2" charset="2"/>
              </a:rPr>
              <a:t>2</a:t>
            </a:r>
            <a:r>
              <a:rPr lang="en-US" sz="2800" b="1" baseline="-25000" dirty="0">
                <a:latin typeface="+mn-lt"/>
              </a:rPr>
              <a:t>(</a:t>
            </a:r>
            <a:r>
              <a:rPr lang="en-US" sz="2800" b="1" baseline="-25000" dirty="0" err="1">
                <a:latin typeface="+mn-lt"/>
              </a:rPr>
              <a:t>aq</a:t>
            </a:r>
            <a:r>
              <a:rPr lang="en-US" sz="2800" b="1" baseline="-25000" dirty="0">
                <a:latin typeface="+mn-lt"/>
              </a:rPr>
              <a:t>)</a:t>
            </a:r>
            <a:r>
              <a:rPr lang="en-US" sz="2800" b="1" dirty="0">
                <a:latin typeface="+mn-lt"/>
              </a:rPr>
              <a:t> + H</a:t>
            </a:r>
            <a:r>
              <a:rPr lang="en-US" sz="2800" b="1" baseline="-25000" dirty="0">
                <a:latin typeface="+mn-lt"/>
              </a:rPr>
              <a:t>2</a:t>
            </a:r>
            <a:r>
              <a:rPr lang="en-US" sz="2800" b="1" dirty="0">
                <a:latin typeface="+mn-lt"/>
              </a:rPr>
              <a:t>O</a:t>
            </a:r>
            <a:r>
              <a:rPr lang="en-US" sz="2800" b="1" baseline="-25000" dirty="0">
                <a:latin typeface="+mn-lt"/>
              </a:rPr>
              <a:t>(l)</a:t>
            </a:r>
            <a:r>
              <a:rPr lang="en-US" sz="2800" b="1" dirty="0">
                <a:latin typeface="+mn-lt"/>
              </a:rPr>
              <a:t> </a:t>
            </a:r>
            <a:r>
              <a:rPr lang="en-US" sz="2800" b="1" dirty="0">
                <a:latin typeface="+mn-lt"/>
                <a:sym typeface="Wingdings" pitchFamily="2" charset="2"/>
              </a:rPr>
              <a:t>        H</a:t>
            </a:r>
            <a:r>
              <a:rPr lang="en-US" sz="2800" b="1" baseline="-25000" dirty="0">
                <a:latin typeface="+mn-lt"/>
                <a:sym typeface="Wingdings" pitchFamily="2" charset="2"/>
              </a:rPr>
              <a:t>3</a:t>
            </a:r>
            <a:r>
              <a:rPr lang="en-US" sz="2800" b="1" dirty="0">
                <a:latin typeface="+mn-lt"/>
                <a:sym typeface="Wingdings" pitchFamily="2" charset="2"/>
              </a:rPr>
              <a:t>O</a:t>
            </a:r>
            <a:r>
              <a:rPr lang="en-US" sz="2800" b="1" baseline="30000" dirty="0">
                <a:latin typeface="+mn-lt"/>
                <a:sym typeface="Wingdings" pitchFamily="2" charset="2"/>
              </a:rPr>
              <a:t>+</a:t>
            </a:r>
            <a:r>
              <a:rPr lang="en-US" sz="2800" b="1" baseline="-25000" dirty="0">
                <a:latin typeface="+mn-lt"/>
                <a:sym typeface="Wingdings" pitchFamily="2" charset="2"/>
              </a:rPr>
              <a:t>(</a:t>
            </a:r>
            <a:r>
              <a:rPr lang="en-US" sz="2800" b="1" baseline="-25000" dirty="0" err="1">
                <a:latin typeface="+mn-lt"/>
                <a:sym typeface="Wingdings" pitchFamily="2" charset="2"/>
              </a:rPr>
              <a:t>aq</a:t>
            </a:r>
            <a:r>
              <a:rPr lang="en-US" sz="2800" b="1" baseline="-25000" dirty="0">
                <a:latin typeface="+mn-lt"/>
                <a:sym typeface="Wingdings" pitchFamily="2" charset="2"/>
              </a:rPr>
              <a:t>)</a:t>
            </a:r>
            <a:r>
              <a:rPr lang="en-US" sz="2800" b="1" dirty="0">
                <a:latin typeface="+mn-lt"/>
                <a:sym typeface="Wingdings" pitchFamily="2" charset="2"/>
              </a:rPr>
              <a:t> + C</a:t>
            </a:r>
            <a:r>
              <a:rPr lang="en-US" sz="2800" b="1" baseline="-25000" dirty="0">
                <a:latin typeface="+mn-lt"/>
                <a:sym typeface="Wingdings" pitchFamily="2" charset="2"/>
              </a:rPr>
              <a:t>2</a:t>
            </a:r>
            <a:r>
              <a:rPr lang="en-US" sz="2800" b="1" dirty="0">
                <a:latin typeface="+mn-lt"/>
                <a:sym typeface="Wingdings" pitchFamily="2" charset="2"/>
              </a:rPr>
              <a:t>H</a:t>
            </a:r>
            <a:r>
              <a:rPr lang="en-US" sz="2800" b="1" baseline="-25000" dirty="0">
                <a:latin typeface="+mn-lt"/>
                <a:sym typeface="Wingdings" pitchFamily="2" charset="2"/>
              </a:rPr>
              <a:t>3</a:t>
            </a:r>
            <a:r>
              <a:rPr lang="en-US" sz="2800" b="1" dirty="0">
                <a:latin typeface="+mn-lt"/>
                <a:sym typeface="Wingdings" pitchFamily="2" charset="2"/>
              </a:rPr>
              <a:t>O</a:t>
            </a:r>
            <a:r>
              <a:rPr lang="en-US" sz="2800" b="1" baseline="-25000" dirty="0">
                <a:latin typeface="+mn-lt"/>
                <a:sym typeface="Wingdings" pitchFamily="2" charset="2"/>
              </a:rPr>
              <a:t>2 </a:t>
            </a:r>
            <a:r>
              <a:rPr lang="en-US" sz="2800" b="1" baseline="30000" dirty="0">
                <a:latin typeface="+mn-lt"/>
                <a:sym typeface="Wingdings" pitchFamily="2" charset="2"/>
              </a:rPr>
              <a:t>-</a:t>
            </a:r>
            <a:r>
              <a:rPr lang="en-US" sz="2800" b="1" baseline="-25000" dirty="0">
                <a:latin typeface="+mn-lt"/>
                <a:sym typeface="Wingdings" pitchFamily="2" charset="2"/>
              </a:rPr>
              <a:t>(</a:t>
            </a:r>
            <a:r>
              <a:rPr lang="en-US" sz="2800" b="1" baseline="-25000" dirty="0" err="1">
                <a:latin typeface="+mn-lt"/>
                <a:sym typeface="Wingdings" pitchFamily="2" charset="2"/>
              </a:rPr>
              <a:t>aq</a:t>
            </a:r>
            <a:r>
              <a:rPr lang="en-US" sz="2800" b="1" baseline="-25000" dirty="0">
                <a:latin typeface="+mn-lt"/>
                <a:sym typeface="Wingdings" pitchFamily="2" charset="2"/>
              </a:rPr>
              <a:t>)</a:t>
            </a:r>
          </a:p>
        </p:txBody>
      </p:sp>
      <p:graphicFrame>
        <p:nvGraphicFramePr>
          <p:cNvPr id="24" name="Table 23"/>
          <p:cNvGraphicFramePr>
            <a:graphicFrameLocks noGrp="1"/>
          </p:cNvGraphicFramePr>
          <p:nvPr/>
        </p:nvGraphicFramePr>
        <p:xfrm>
          <a:off x="4419600" y="4191000"/>
          <a:ext cx="4343401" cy="1828800"/>
        </p:xfrm>
        <a:graphic>
          <a:graphicData uri="http://schemas.openxmlformats.org/drawingml/2006/table">
            <a:tbl>
              <a:tblPr firstRow="1" bandRow="1">
                <a:tableStyleId>{5C22544A-7EE6-4342-B048-85BDC9FD1C3A}</a:tableStyleId>
              </a:tblPr>
              <a:tblGrid>
                <a:gridCol w="1981200"/>
                <a:gridCol w="1066800"/>
                <a:gridCol w="1295401"/>
              </a:tblGrid>
              <a:tr h="370840">
                <a:tc>
                  <a:txBody>
                    <a:bodyPr/>
                    <a:lstStyle/>
                    <a:p>
                      <a:pPr algn="ctr"/>
                      <a:endParaRPr lang="en-US" sz="2400" dirty="0"/>
                    </a:p>
                  </a:txBody>
                  <a:tcPr/>
                </a:tc>
                <a:tc>
                  <a:txBody>
                    <a:bodyPr/>
                    <a:lstStyle/>
                    <a:p>
                      <a:pPr algn="ctr"/>
                      <a:r>
                        <a:rPr lang="en-US" sz="2400" dirty="0" smtClean="0"/>
                        <a:t>Initial</a:t>
                      </a:r>
                      <a:endParaRPr lang="en-US" sz="2400" dirty="0"/>
                    </a:p>
                  </a:txBody>
                  <a:tcPr/>
                </a:tc>
                <a:tc>
                  <a:txBody>
                    <a:bodyPr/>
                    <a:lstStyle/>
                    <a:p>
                      <a:pPr algn="ctr"/>
                      <a:r>
                        <a:rPr lang="en-US" sz="2400" dirty="0" err="1" smtClean="0"/>
                        <a:t>Equil</a:t>
                      </a:r>
                      <a:r>
                        <a:rPr lang="en-US" sz="2400" dirty="0" smtClean="0"/>
                        <a:t>.</a:t>
                      </a:r>
                      <a:endParaRPr lang="en-US" sz="2400" dirty="0"/>
                    </a:p>
                  </a:txBody>
                  <a:tcPr/>
                </a:tc>
              </a:tr>
              <a:tr h="370840">
                <a:tc>
                  <a:txBody>
                    <a:bodyPr/>
                    <a:lstStyle/>
                    <a:p>
                      <a:pPr algn="ctr"/>
                      <a:r>
                        <a:rPr lang="en-US" sz="2400" dirty="0" smtClean="0"/>
                        <a:t>[H</a:t>
                      </a:r>
                      <a:r>
                        <a:rPr lang="en-US" sz="2400" baseline="30000" dirty="0" smtClean="0"/>
                        <a:t>+</a:t>
                      </a:r>
                      <a:r>
                        <a:rPr lang="en-US" sz="2400" dirty="0" smtClean="0"/>
                        <a:t>]</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1.9x10</a:t>
                      </a:r>
                      <a:r>
                        <a:rPr lang="en-US" sz="2400" baseline="30000" dirty="0" smtClean="0"/>
                        <a:t>-3</a:t>
                      </a:r>
                      <a:endParaRPr lang="en-US" sz="2400" dirty="0"/>
                    </a:p>
                  </a:txBody>
                  <a:tcPr/>
                </a:tc>
              </a:tr>
              <a:tr h="370840">
                <a:tc>
                  <a:txBody>
                    <a:bodyPr/>
                    <a:lstStyle/>
                    <a:p>
                      <a:pPr algn="ctr"/>
                      <a:r>
                        <a:rPr lang="en-US" sz="2400" dirty="0" smtClean="0"/>
                        <a:t>[</a:t>
                      </a:r>
                      <a:r>
                        <a:rPr lang="en-US" sz="2400" dirty="0" smtClean="0">
                          <a:latin typeface="+mn-lt"/>
                          <a:sym typeface="Wingdings" pitchFamily="2" charset="2"/>
                        </a:rPr>
                        <a:t>C</a:t>
                      </a:r>
                      <a:r>
                        <a:rPr lang="en-US" sz="2400" baseline="-25000" dirty="0" smtClean="0">
                          <a:latin typeface="+mn-lt"/>
                          <a:sym typeface="Wingdings" pitchFamily="2" charset="2"/>
                        </a:rPr>
                        <a:t>2</a:t>
                      </a:r>
                      <a:r>
                        <a:rPr lang="en-US" sz="2400" dirty="0" smtClean="0">
                          <a:latin typeface="+mn-lt"/>
                          <a:sym typeface="Wingdings" pitchFamily="2" charset="2"/>
                        </a:rPr>
                        <a:t>H</a:t>
                      </a:r>
                      <a:r>
                        <a:rPr lang="en-US" sz="2400" baseline="-25000" dirty="0" smtClean="0">
                          <a:latin typeface="+mn-lt"/>
                          <a:sym typeface="Wingdings" pitchFamily="2" charset="2"/>
                        </a:rPr>
                        <a:t>3</a:t>
                      </a:r>
                      <a:r>
                        <a:rPr lang="en-US" sz="2400" dirty="0" smtClean="0">
                          <a:latin typeface="+mn-lt"/>
                          <a:sym typeface="Wingdings" pitchFamily="2" charset="2"/>
                        </a:rPr>
                        <a:t>O</a:t>
                      </a:r>
                      <a:r>
                        <a:rPr lang="en-US" sz="2400" baseline="-25000" dirty="0" smtClean="0">
                          <a:latin typeface="+mn-lt"/>
                          <a:sym typeface="Wingdings" pitchFamily="2" charset="2"/>
                        </a:rPr>
                        <a:t>2</a:t>
                      </a:r>
                      <a:r>
                        <a:rPr lang="en-US" sz="2400" baseline="30000" dirty="0" smtClean="0">
                          <a:latin typeface="+mn-lt"/>
                          <a:sym typeface="Wingdings" pitchFamily="2" charset="2"/>
                        </a:rPr>
                        <a:t>-</a:t>
                      </a:r>
                      <a:r>
                        <a:rPr lang="en-US" sz="2400" dirty="0" smtClean="0"/>
                        <a:t>]</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1.9x10</a:t>
                      </a:r>
                      <a:r>
                        <a:rPr lang="en-US" sz="2400" baseline="30000" dirty="0" smtClean="0"/>
                        <a:t>-3</a:t>
                      </a:r>
                      <a:endParaRPr lang="en-US" sz="2400" dirty="0"/>
                    </a:p>
                  </a:txBody>
                  <a:tcPr/>
                </a:tc>
              </a:tr>
              <a:tr h="370840">
                <a:tc>
                  <a:txBody>
                    <a:bodyPr/>
                    <a:lstStyle/>
                    <a:p>
                      <a:pPr algn="ctr"/>
                      <a:r>
                        <a:rPr lang="en-US" sz="2400" dirty="0" smtClean="0"/>
                        <a:t>[H</a:t>
                      </a:r>
                      <a:r>
                        <a:rPr lang="en-US" sz="2400" dirty="0" smtClean="0">
                          <a:latin typeface="+mn-lt"/>
                          <a:sym typeface="Wingdings" pitchFamily="2" charset="2"/>
                        </a:rPr>
                        <a:t>C</a:t>
                      </a:r>
                      <a:r>
                        <a:rPr lang="en-US" sz="2400" baseline="-25000" dirty="0" smtClean="0">
                          <a:latin typeface="+mn-lt"/>
                          <a:sym typeface="Wingdings" pitchFamily="2" charset="2"/>
                        </a:rPr>
                        <a:t>2</a:t>
                      </a:r>
                      <a:r>
                        <a:rPr lang="en-US" sz="2400" dirty="0" smtClean="0">
                          <a:latin typeface="+mn-lt"/>
                          <a:sym typeface="Wingdings" pitchFamily="2" charset="2"/>
                        </a:rPr>
                        <a:t>H</a:t>
                      </a:r>
                      <a:r>
                        <a:rPr lang="en-US" sz="2400" baseline="-25000" dirty="0" smtClean="0">
                          <a:latin typeface="+mn-lt"/>
                          <a:sym typeface="Wingdings" pitchFamily="2" charset="2"/>
                        </a:rPr>
                        <a:t>3</a:t>
                      </a:r>
                      <a:r>
                        <a:rPr lang="en-US" sz="2400" dirty="0" smtClean="0">
                          <a:latin typeface="+mn-lt"/>
                          <a:sym typeface="Wingdings" pitchFamily="2" charset="2"/>
                        </a:rPr>
                        <a:t>O</a:t>
                      </a:r>
                      <a:r>
                        <a:rPr lang="en-US" sz="2400" baseline="-25000" dirty="0" smtClean="0">
                          <a:latin typeface="+mn-lt"/>
                          <a:sym typeface="Wingdings" pitchFamily="2" charset="2"/>
                        </a:rPr>
                        <a:t>2</a:t>
                      </a:r>
                      <a:r>
                        <a:rPr lang="en-US" sz="2400" dirty="0" smtClean="0"/>
                        <a:t>]</a:t>
                      </a:r>
                      <a:endParaRPr lang="en-US" sz="2400" dirty="0"/>
                    </a:p>
                  </a:txBody>
                  <a:tcPr/>
                </a:tc>
                <a:tc>
                  <a:txBody>
                    <a:bodyPr/>
                    <a:lstStyle/>
                    <a:p>
                      <a:pPr algn="ctr"/>
                      <a:r>
                        <a:rPr lang="en-US" sz="2400" dirty="0" smtClean="0"/>
                        <a:t>0.20</a:t>
                      </a:r>
                      <a:endParaRPr lang="en-US" sz="2400" dirty="0"/>
                    </a:p>
                  </a:txBody>
                  <a:tcPr/>
                </a:tc>
                <a:tc>
                  <a:txBody>
                    <a:bodyPr/>
                    <a:lstStyle/>
                    <a:p>
                      <a:pPr algn="ctr"/>
                      <a:r>
                        <a:rPr lang="en-US" sz="2400" dirty="0" smtClean="0"/>
                        <a:t>0.20</a:t>
                      </a:r>
                      <a:endParaRPr lang="en-US" sz="2400" dirty="0"/>
                    </a:p>
                  </a:txBody>
                  <a:tcPr/>
                </a:tc>
              </a:tr>
            </a:tbl>
          </a:graphicData>
        </a:graphic>
      </p:graphicFrame>
      <p:graphicFrame>
        <p:nvGraphicFramePr>
          <p:cNvPr id="12" name="Object 7"/>
          <p:cNvGraphicFramePr>
            <a:graphicFrameLocks noChangeAspect="1"/>
          </p:cNvGraphicFramePr>
          <p:nvPr/>
        </p:nvGraphicFramePr>
        <p:xfrm>
          <a:off x="806450" y="4419600"/>
          <a:ext cx="3070225" cy="990600"/>
        </p:xfrm>
        <a:graphic>
          <a:graphicData uri="http://schemas.openxmlformats.org/presentationml/2006/ole">
            <p:oleObj spid="_x0000_s6146" name="Equation" r:id="rId4" imgW="1180800" imgH="380880" progId="">
              <p:embed/>
            </p:oleObj>
          </a:graphicData>
        </a:graphic>
      </p:graphicFrame>
      <p:graphicFrame>
        <p:nvGraphicFramePr>
          <p:cNvPr id="6147" name="Object 8"/>
          <p:cNvGraphicFramePr>
            <a:graphicFrameLocks noChangeAspect="1"/>
          </p:cNvGraphicFramePr>
          <p:nvPr/>
        </p:nvGraphicFramePr>
        <p:xfrm>
          <a:off x="1814513" y="3048000"/>
          <a:ext cx="5730875" cy="914400"/>
        </p:xfrm>
        <a:graphic>
          <a:graphicData uri="http://schemas.openxmlformats.org/presentationml/2006/ole">
            <p:oleObj spid="_x0000_s6147" name="Equation" r:id="rId5" imgW="2387520" imgH="380880" progId="">
              <p:embed/>
            </p:oleObj>
          </a:graphicData>
        </a:graphic>
      </p:graphicFrame>
      <p:grpSp>
        <p:nvGrpSpPr>
          <p:cNvPr id="6173" name="Group 10"/>
          <p:cNvGrpSpPr>
            <a:grpSpLocks/>
          </p:cNvGrpSpPr>
          <p:nvPr/>
        </p:nvGrpSpPr>
        <p:grpSpPr bwMode="auto">
          <a:xfrm>
            <a:off x="4572000" y="2519363"/>
            <a:ext cx="533400" cy="604837"/>
            <a:chOff x="4411663" y="2366963"/>
            <a:chExt cx="533400" cy="604837"/>
          </a:xfrm>
        </p:grpSpPr>
        <p:sp>
          <p:nvSpPr>
            <p:cNvPr id="6176" name="Rectangle 8"/>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6177" name="Rectangle 9"/>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
        <p:nvSpPr>
          <p:cNvPr id="11" name="Footer Placeholder 3"/>
          <p:cNvSpPr>
            <a:spLocks noGrp="1"/>
          </p:cNvSpPr>
          <p:nvPr>
            <p:ph type="ftr" sz="quarter" idx="10"/>
          </p:nvPr>
        </p:nvSpPr>
        <p:spPr/>
        <p:txBody>
          <a:bodyPr/>
          <a:lstStyle/>
          <a:p>
            <a:pPr algn="r">
              <a:defRPr/>
            </a:pPr>
            <a:r>
              <a:rPr lang="en-US" smtClean="0"/>
              <a:t>Copyright 2012 John Wiley &amp; Sons, Inc</a:t>
            </a:r>
            <a:endParaRPr lang="en-US" dirty="0"/>
          </a:p>
        </p:txBody>
      </p:sp>
      <p:sp>
        <p:nvSpPr>
          <p:cNvPr id="6175" name="Slide Number Placeholder 4"/>
          <p:cNvSpPr>
            <a:spLocks noGrp="1"/>
          </p:cNvSpPr>
          <p:nvPr/>
        </p:nvSpPr>
        <p:spPr bwMode="auto">
          <a:xfrm>
            <a:off x="6553200" y="6324600"/>
            <a:ext cx="2133600" cy="365125"/>
          </a:xfrm>
          <a:prstGeom prst="rect">
            <a:avLst/>
          </a:prstGeom>
          <a:noFill/>
          <a:ln w="9525">
            <a:noFill/>
            <a:miter lim="800000"/>
            <a:headEnd/>
            <a:tailEnd/>
          </a:ln>
        </p:spPr>
        <p:txBody>
          <a:bodyPr anchor="ctr"/>
          <a:lstStyle/>
          <a:p>
            <a:pPr algn="r"/>
            <a:r>
              <a:rPr lang="en-US" sz="1200">
                <a:solidFill>
                  <a:srgbClr val="898989"/>
                </a:solidFill>
                <a:latin typeface="Times New Roman" pitchFamily="18" charset="0"/>
              </a:rPr>
              <a:t>16-</a:t>
            </a:r>
            <a:fld id="{DD149436-C463-4CED-981F-FA5BD189F97A}" type="slidenum">
              <a:rPr lang="en-US" sz="1200">
                <a:solidFill>
                  <a:srgbClr val="898989"/>
                </a:solidFill>
                <a:latin typeface="Times New Roman" pitchFamily="18" charset="0"/>
              </a:rPr>
              <a:pPr algn="r"/>
              <a:t>45</a:t>
            </a:fld>
            <a:endParaRPr lang="en-US" sz="1200">
              <a:solidFill>
                <a:srgbClr val="898989"/>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Hydrocyanic acid, HCN, is a weak acid whose K</a:t>
            </a:r>
            <a:r>
              <a:rPr lang="en-US" baseline="-25000" dirty="0" smtClean="0"/>
              <a:t>a</a:t>
            </a:r>
            <a:r>
              <a:rPr lang="en-US" dirty="0" smtClean="0"/>
              <a:t> value is 4.0 </a:t>
            </a:r>
            <a:r>
              <a:rPr lang="en-US" dirty="0" smtClean="0">
                <a:cs typeface="Times New Roman"/>
              </a:rPr>
              <a:t>×</a:t>
            </a:r>
            <a:r>
              <a:rPr lang="en-US" dirty="0" smtClean="0"/>
              <a:t>10</a:t>
            </a:r>
            <a:r>
              <a:rPr lang="en-US" baseline="30000" dirty="0" smtClean="0"/>
              <a:t>-10</a:t>
            </a:r>
            <a:r>
              <a:rPr lang="en-US" dirty="0" smtClean="0"/>
              <a:t>.  What is the [H</a:t>
            </a:r>
            <a:r>
              <a:rPr lang="en-US" baseline="30000" dirty="0" smtClean="0"/>
              <a:t>+</a:t>
            </a:r>
            <a:r>
              <a:rPr lang="en-US" dirty="0" smtClean="0"/>
              <a:t>] in 0.10 M HCN?</a:t>
            </a:r>
          </a:p>
          <a:p>
            <a:pPr marL="514350" indent="-514350">
              <a:buFont typeface="+mj-lt"/>
              <a:buAutoNum type="alphaLcPeriod"/>
              <a:defRPr/>
            </a:pPr>
            <a:r>
              <a:rPr lang="en-US" dirty="0" smtClean="0"/>
              <a:t>1.0 </a:t>
            </a:r>
            <a:r>
              <a:rPr lang="en-US" dirty="0" smtClean="0">
                <a:cs typeface="Times New Roman"/>
              </a:rPr>
              <a:t>×</a:t>
            </a:r>
            <a:r>
              <a:rPr lang="en-US" dirty="0" smtClean="0"/>
              <a:t> 10</a:t>
            </a:r>
            <a:r>
              <a:rPr lang="en-US" baseline="30000" dirty="0" smtClean="0"/>
              <a:t>-4</a:t>
            </a:r>
            <a:endParaRPr lang="en-US" dirty="0" smtClean="0"/>
          </a:p>
          <a:p>
            <a:pPr marL="514350" indent="-514350">
              <a:buFont typeface="+mj-lt"/>
              <a:buAutoNum type="alphaLcPeriod"/>
              <a:defRPr/>
            </a:pPr>
            <a:r>
              <a:rPr lang="en-US" dirty="0" smtClean="0"/>
              <a:t>6.3 </a:t>
            </a:r>
            <a:r>
              <a:rPr lang="en-US" dirty="0" smtClean="0">
                <a:cs typeface="Times New Roman"/>
              </a:rPr>
              <a:t>×</a:t>
            </a:r>
            <a:r>
              <a:rPr lang="en-US" dirty="0" smtClean="0"/>
              <a:t> 10</a:t>
            </a:r>
            <a:r>
              <a:rPr lang="en-US" baseline="30000" dirty="0" smtClean="0"/>
              <a:t>-6</a:t>
            </a:r>
            <a:endParaRPr lang="en-US" dirty="0" smtClean="0"/>
          </a:p>
          <a:p>
            <a:pPr marL="514350" indent="-514350">
              <a:buFont typeface="+mj-lt"/>
              <a:buAutoNum type="alphaLcPeriod"/>
              <a:defRPr/>
            </a:pPr>
            <a:r>
              <a:rPr lang="en-US" dirty="0" smtClean="0"/>
              <a:t>4.0 </a:t>
            </a:r>
            <a:r>
              <a:rPr lang="en-US" dirty="0" smtClean="0">
                <a:cs typeface="Times New Roman"/>
              </a:rPr>
              <a:t>×</a:t>
            </a:r>
            <a:r>
              <a:rPr lang="en-US" dirty="0" smtClean="0"/>
              <a:t> 10</a:t>
            </a:r>
            <a:r>
              <a:rPr lang="en-US" baseline="30000" dirty="0" smtClean="0"/>
              <a:t>-10</a:t>
            </a:r>
            <a:endParaRPr lang="en-US" dirty="0" smtClean="0"/>
          </a:p>
          <a:p>
            <a:pPr marL="514350" indent="-514350">
              <a:buFont typeface="+mj-lt"/>
              <a:buAutoNum type="alphaLcPeriod"/>
              <a:defRPr/>
            </a:pPr>
            <a:r>
              <a:rPr lang="en-US" dirty="0" smtClean="0"/>
              <a:t>1.0 </a:t>
            </a:r>
            <a:r>
              <a:rPr lang="en-US" dirty="0" smtClean="0">
                <a:cs typeface="Times New Roman"/>
              </a:rPr>
              <a:t>×</a:t>
            </a:r>
            <a:r>
              <a:rPr lang="en-US" dirty="0" smtClean="0"/>
              <a:t> 10</a:t>
            </a:r>
            <a:r>
              <a:rPr lang="en-US" baseline="30000" dirty="0" smtClean="0"/>
              <a:t>-11</a:t>
            </a:r>
            <a:endParaRPr lang="en-US" dirty="0" smtClean="0"/>
          </a:p>
          <a:p>
            <a:pPr>
              <a:defRPr/>
            </a:pPr>
            <a:r>
              <a:rPr lang="en-US" dirty="0" smtClean="0"/>
              <a:t> </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 Solubility Product Constants</a:t>
            </a:r>
          </a:p>
        </p:txBody>
      </p:sp>
      <p:sp>
        <p:nvSpPr>
          <p:cNvPr id="61443" name="Content Placeholder 2"/>
          <p:cNvSpPr>
            <a:spLocks noGrp="1"/>
          </p:cNvSpPr>
          <p:nvPr>
            <p:ph idx="1"/>
          </p:nvPr>
        </p:nvSpPr>
        <p:spPr/>
        <p:txBody>
          <a:bodyPr/>
          <a:lstStyle/>
          <a:p>
            <a:pPr eaLnBrk="1" hangingPunct="1"/>
            <a:r>
              <a:rPr lang="en-US" smtClean="0"/>
              <a:t>Saturated solutions have solid in equilibrium with dissolved solute.</a:t>
            </a:r>
          </a:p>
          <a:p>
            <a:pPr algn="ctr" eaLnBrk="1" hangingPunct="1">
              <a:buFontTx/>
              <a:buNone/>
            </a:pPr>
            <a:r>
              <a:rPr lang="en-US" b="1" smtClean="0"/>
              <a:t>CaF</a:t>
            </a:r>
            <a:r>
              <a:rPr lang="en-US" b="1" baseline="-25000" smtClean="0"/>
              <a:t>2(s)</a:t>
            </a:r>
            <a:r>
              <a:rPr lang="en-US" b="1" smtClean="0"/>
              <a:t> </a:t>
            </a:r>
            <a:r>
              <a:rPr lang="en-US" b="1" smtClean="0">
                <a:sym typeface="Wingdings" pitchFamily="2" charset="2"/>
              </a:rPr>
              <a:t>        Ca</a:t>
            </a:r>
            <a:r>
              <a:rPr lang="en-US" b="1" baseline="30000" smtClean="0">
                <a:sym typeface="Wingdings" pitchFamily="2" charset="2"/>
              </a:rPr>
              <a:t>2+</a:t>
            </a:r>
            <a:r>
              <a:rPr lang="en-US" b="1" baseline="-25000" smtClean="0">
                <a:sym typeface="Wingdings" pitchFamily="2" charset="2"/>
              </a:rPr>
              <a:t>(aq)</a:t>
            </a:r>
            <a:r>
              <a:rPr lang="en-US" b="1" smtClean="0">
                <a:sym typeface="Wingdings" pitchFamily="2" charset="2"/>
              </a:rPr>
              <a:t> + 2F</a:t>
            </a:r>
            <a:r>
              <a:rPr lang="en-US" b="1" baseline="30000" smtClean="0">
                <a:sym typeface="Wingdings" pitchFamily="2" charset="2"/>
              </a:rPr>
              <a:t>-</a:t>
            </a:r>
            <a:r>
              <a:rPr lang="en-US" b="1" baseline="-25000" smtClean="0">
                <a:sym typeface="Wingdings" pitchFamily="2" charset="2"/>
              </a:rPr>
              <a:t>(aq)</a:t>
            </a:r>
          </a:p>
          <a:p>
            <a:pPr eaLnBrk="1" hangingPunct="1"/>
            <a:endParaRPr lang="en-US" sz="800" smtClean="0">
              <a:sym typeface="Wingdings" pitchFamily="2" charset="2"/>
            </a:endParaRPr>
          </a:p>
          <a:p>
            <a:pPr eaLnBrk="1" hangingPunct="1"/>
            <a:r>
              <a:rPr lang="en-US" smtClean="0"/>
              <a:t>We define the </a:t>
            </a:r>
            <a:r>
              <a:rPr lang="en-US" b="1" smtClean="0"/>
              <a:t>solubility product, K</a:t>
            </a:r>
            <a:r>
              <a:rPr lang="en-US" b="1" baseline="-25000" smtClean="0"/>
              <a:t>sp</a:t>
            </a:r>
            <a:r>
              <a:rPr lang="en-US" smtClean="0"/>
              <a:t>, as </a:t>
            </a:r>
            <a:endParaRPr lang="en-US" smtClean="0">
              <a:sym typeface="Wingdings" pitchFamily="2" charset="2"/>
            </a:endParaRPr>
          </a:p>
          <a:p>
            <a:pPr algn="ctr" eaLnBrk="1" hangingPunct="1">
              <a:buFontTx/>
              <a:buNone/>
            </a:pPr>
            <a:endParaRPr lang="en-US" sz="900" smtClean="0">
              <a:sym typeface="Wingdings" pitchFamily="2" charset="2"/>
            </a:endParaRPr>
          </a:p>
          <a:p>
            <a:pPr algn="ctr" eaLnBrk="1" hangingPunct="1">
              <a:buFontTx/>
              <a:buNone/>
            </a:pPr>
            <a:r>
              <a:rPr lang="en-US" smtClean="0">
                <a:sym typeface="Wingdings" pitchFamily="2" charset="2"/>
              </a:rPr>
              <a:t>K</a:t>
            </a:r>
            <a:r>
              <a:rPr lang="en-US" baseline="-25000" smtClean="0">
                <a:sym typeface="Wingdings" pitchFamily="2" charset="2"/>
              </a:rPr>
              <a:t>sp</a:t>
            </a:r>
            <a:r>
              <a:rPr lang="en-US" smtClean="0">
                <a:sym typeface="Wingdings" pitchFamily="2" charset="2"/>
              </a:rPr>
              <a:t> = [Ca</a:t>
            </a:r>
            <a:r>
              <a:rPr lang="en-US" baseline="30000" smtClean="0">
                <a:sym typeface="Wingdings" pitchFamily="2" charset="2"/>
              </a:rPr>
              <a:t>2+</a:t>
            </a:r>
            <a:r>
              <a:rPr lang="en-US" smtClean="0">
                <a:sym typeface="Wingdings" pitchFamily="2" charset="2"/>
              </a:rPr>
              <a:t>][F</a:t>
            </a:r>
            <a:r>
              <a:rPr lang="en-US" baseline="30000" smtClean="0">
                <a:sym typeface="Wingdings" pitchFamily="2" charset="2"/>
              </a:rPr>
              <a:t>-</a:t>
            </a:r>
            <a:r>
              <a:rPr lang="en-US" smtClean="0">
                <a:sym typeface="Wingdings" pitchFamily="2" charset="2"/>
              </a:rPr>
              <a:t>]</a:t>
            </a:r>
            <a:r>
              <a:rPr lang="en-US" baseline="30000" smtClean="0">
                <a:sym typeface="Wingdings" pitchFamily="2" charset="2"/>
              </a:rPr>
              <a:t>2</a:t>
            </a:r>
          </a:p>
          <a:p>
            <a:endParaRPr lang="en-US" sz="800" smtClean="0">
              <a:sym typeface="Wingdings" pitchFamily="2" charset="2"/>
            </a:endParaRPr>
          </a:p>
          <a:p>
            <a:r>
              <a:rPr lang="en-US" smtClean="0">
                <a:sym typeface="Wingdings" pitchFamily="2" charset="2"/>
              </a:rPr>
              <a:t>The amount of solid does not affect the equilibrium and therefore does not go into the equilibrium constant expression.</a:t>
            </a:r>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61446" name="Group 10"/>
          <p:cNvGrpSpPr>
            <a:grpSpLocks/>
          </p:cNvGrpSpPr>
          <p:nvPr/>
        </p:nvGrpSpPr>
        <p:grpSpPr bwMode="auto">
          <a:xfrm>
            <a:off x="3581400" y="2519363"/>
            <a:ext cx="533400" cy="604837"/>
            <a:chOff x="4411663" y="2366963"/>
            <a:chExt cx="533400" cy="604837"/>
          </a:xfrm>
        </p:grpSpPr>
        <p:sp>
          <p:nvSpPr>
            <p:cNvPr id="61447" name="Rectangle 6"/>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61448"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Solubility</a:t>
            </a:r>
          </a:p>
        </p:txBody>
      </p:sp>
      <p:sp>
        <p:nvSpPr>
          <p:cNvPr id="3" name="Content Placeholder 2"/>
          <p:cNvSpPr>
            <a:spLocks noGrp="1"/>
          </p:cNvSpPr>
          <p:nvPr>
            <p:ph idx="1"/>
          </p:nvPr>
        </p:nvSpPr>
        <p:spPr>
          <a:xfrm>
            <a:off x="457200" y="1600200"/>
            <a:ext cx="8229600" cy="4800600"/>
          </a:xfrm>
        </p:spPr>
        <p:txBody>
          <a:bodyPr/>
          <a:lstStyle/>
          <a:p>
            <a:pPr>
              <a:spcBef>
                <a:spcPct val="50000"/>
              </a:spcBef>
            </a:pPr>
            <a:r>
              <a:rPr lang="en-US" smtClean="0"/>
              <a:t>Calculate the solubility of HgBr</a:t>
            </a:r>
            <a:r>
              <a:rPr lang="en-US" baseline="-25000" smtClean="0"/>
              <a:t>2 </a:t>
            </a:r>
            <a:r>
              <a:rPr lang="en-US" baseline="30000" smtClean="0"/>
              <a:t> </a:t>
            </a:r>
            <a:r>
              <a:rPr lang="en-US" smtClean="0"/>
              <a:t>at 25°C and the [Hg</a:t>
            </a:r>
            <a:r>
              <a:rPr lang="en-US" baseline="30000" smtClean="0"/>
              <a:t>2+</a:t>
            </a:r>
            <a:r>
              <a:rPr lang="en-US" smtClean="0"/>
              <a:t>] and [Br</a:t>
            </a:r>
            <a:r>
              <a:rPr lang="en-US" baseline="30000" smtClean="0"/>
              <a:t>-</a:t>
            </a:r>
            <a:r>
              <a:rPr lang="en-US" smtClean="0"/>
              <a:t>],  if the   K</a:t>
            </a:r>
            <a:r>
              <a:rPr lang="en-US" baseline="-25000" smtClean="0"/>
              <a:t>sp</a:t>
            </a:r>
            <a:r>
              <a:rPr lang="en-US" smtClean="0"/>
              <a:t> = 1.3 </a:t>
            </a:r>
            <a:r>
              <a:rPr lang="en-US" smtClean="0">
                <a:cs typeface="Times New Roman" pitchFamily="18" charset="0"/>
              </a:rPr>
              <a:t>×</a:t>
            </a:r>
            <a:r>
              <a:rPr lang="en-US" smtClean="0"/>
              <a:t> 10</a:t>
            </a:r>
            <a:r>
              <a:rPr lang="en-US" baseline="30000" smtClean="0"/>
              <a:t>-19</a:t>
            </a:r>
          </a:p>
          <a:p>
            <a:pPr algn="ctr">
              <a:spcBef>
                <a:spcPct val="50000"/>
              </a:spcBef>
            </a:pPr>
            <a:r>
              <a:rPr lang="en-US" b="1" smtClean="0"/>
              <a:t>HgBr</a:t>
            </a:r>
            <a:r>
              <a:rPr lang="en-US" b="1" baseline="-25000" smtClean="0"/>
              <a:t>2(s)</a:t>
            </a:r>
            <a:r>
              <a:rPr lang="en-US" b="1" smtClean="0"/>
              <a:t> </a:t>
            </a:r>
            <a:r>
              <a:rPr lang="en-US" b="1" smtClean="0">
                <a:sym typeface="Wingdings" pitchFamily="2" charset="2"/>
              </a:rPr>
              <a:t>        Hg</a:t>
            </a:r>
            <a:r>
              <a:rPr lang="en-US" b="1" baseline="30000" smtClean="0">
                <a:sym typeface="Wingdings" pitchFamily="2" charset="2"/>
              </a:rPr>
              <a:t>2+</a:t>
            </a:r>
            <a:r>
              <a:rPr lang="en-US" b="1" baseline="-25000" smtClean="0">
                <a:sym typeface="Wingdings" pitchFamily="2" charset="2"/>
              </a:rPr>
              <a:t>(aq)</a:t>
            </a:r>
            <a:r>
              <a:rPr lang="en-US" b="1" smtClean="0">
                <a:sym typeface="Wingdings" pitchFamily="2" charset="2"/>
              </a:rPr>
              <a:t> + 2Br</a:t>
            </a:r>
            <a:r>
              <a:rPr lang="en-US" b="1" baseline="30000" smtClean="0">
                <a:sym typeface="Wingdings" pitchFamily="2" charset="2"/>
              </a:rPr>
              <a:t>-</a:t>
            </a:r>
            <a:r>
              <a:rPr lang="en-US" b="1" baseline="-25000" smtClean="0">
                <a:sym typeface="Wingdings" pitchFamily="2" charset="2"/>
              </a:rPr>
              <a:t>(aq)</a:t>
            </a:r>
          </a:p>
          <a:p>
            <a:pPr>
              <a:spcBef>
                <a:spcPct val="50000"/>
              </a:spcBef>
            </a:pPr>
            <a:r>
              <a:rPr lang="en-US" smtClean="0">
                <a:sym typeface="Wingdings" pitchFamily="2" charset="2"/>
              </a:rPr>
              <a:t>Let </a:t>
            </a:r>
            <a:r>
              <a:rPr lang="en-US" i="1" smtClean="0">
                <a:sym typeface="Wingdings" pitchFamily="2" charset="2"/>
              </a:rPr>
              <a:t>Y</a:t>
            </a:r>
            <a:r>
              <a:rPr lang="en-US" smtClean="0">
                <a:sym typeface="Wingdings" pitchFamily="2" charset="2"/>
              </a:rPr>
              <a:t> = the amount of HgBr</a:t>
            </a:r>
            <a:r>
              <a:rPr lang="en-US" baseline="-25000" smtClean="0">
                <a:sym typeface="Wingdings" pitchFamily="2" charset="2"/>
              </a:rPr>
              <a:t>2</a:t>
            </a:r>
            <a:r>
              <a:rPr lang="en-US" smtClean="0">
                <a:sym typeface="Wingdings" pitchFamily="2" charset="2"/>
              </a:rPr>
              <a:t> that dissolves.</a:t>
            </a:r>
          </a:p>
          <a:p>
            <a:pPr>
              <a:spcBef>
                <a:spcPct val="50000"/>
              </a:spcBef>
            </a:pPr>
            <a:r>
              <a:rPr lang="en-US" smtClean="0">
                <a:sym typeface="Wingdings" pitchFamily="2" charset="2"/>
              </a:rPr>
              <a:t>Then [Hg</a:t>
            </a:r>
            <a:r>
              <a:rPr lang="en-US" baseline="30000" smtClean="0">
                <a:sym typeface="Wingdings" pitchFamily="2" charset="2"/>
              </a:rPr>
              <a:t>2+</a:t>
            </a:r>
            <a:r>
              <a:rPr lang="en-US" smtClean="0">
                <a:sym typeface="Wingdings" pitchFamily="2" charset="2"/>
              </a:rPr>
              <a:t>] = </a:t>
            </a:r>
            <a:r>
              <a:rPr lang="en-US" i="1" smtClean="0">
                <a:sym typeface="Wingdings" pitchFamily="2" charset="2"/>
              </a:rPr>
              <a:t>Y</a:t>
            </a:r>
            <a:r>
              <a:rPr lang="en-US" smtClean="0">
                <a:sym typeface="Wingdings" pitchFamily="2" charset="2"/>
              </a:rPr>
              <a:t> and [Br</a:t>
            </a:r>
            <a:r>
              <a:rPr lang="en-US" baseline="30000" smtClean="0">
                <a:sym typeface="Wingdings" pitchFamily="2" charset="2"/>
              </a:rPr>
              <a:t>-</a:t>
            </a:r>
            <a:r>
              <a:rPr lang="en-US" smtClean="0">
                <a:sym typeface="Wingdings" pitchFamily="2" charset="2"/>
              </a:rPr>
              <a:t>] = 2</a:t>
            </a:r>
            <a:r>
              <a:rPr lang="en-US" i="1" smtClean="0">
                <a:sym typeface="Wingdings" pitchFamily="2" charset="2"/>
              </a:rPr>
              <a:t>Y</a:t>
            </a:r>
          </a:p>
          <a:p>
            <a:pPr>
              <a:spcBef>
                <a:spcPct val="50000"/>
              </a:spcBef>
            </a:pPr>
            <a:r>
              <a:rPr lang="en-US" smtClean="0">
                <a:sym typeface="Wingdings" pitchFamily="2" charset="2"/>
              </a:rPr>
              <a:t>K</a:t>
            </a:r>
            <a:r>
              <a:rPr lang="en-US" baseline="-25000" smtClean="0">
                <a:sym typeface="Wingdings" pitchFamily="2" charset="2"/>
              </a:rPr>
              <a:t>sp </a:t>
            </a:r>
            <a:r>
              <a:rPr lang="en-US" smtClean="0">
                <a:sym typeface="Wingdings" pitchFamily="2" charset="2"/>
              </a:rPr>
              <a:t>= [Hg</a:t>
            </a:r>
            <a:r>
              <a:rPr lang="en-US" baseline="30000" smtClean="0">
                <a:sym typeface="Wingdings" pitchFamily="2" charset="2"/>
              </a:rPr>
              <a:t>2+</a:t>
            </a:r>
            <a:r>
              <a:rPr lang="en-US" smtClean="0">
                <a:sym typeface="Wingdings" pitchFamily="2" charset="2"/>
              </a:rPr>
              <a:t>][Br</a:t>
            </a:r>
            <a:r>
              <a:rPr lang="en-US" baseline="30000" smtClean="0">
                <a:sym typeface="Wingdings" pitchFamily="2" charset="2"/>
              </a:rPr>
              <a:t>-</a:t>
            </a:r>
            <a:r>
              <a:rPr lang="en-US" smtClean="0">
                <a:sym typeface="Wingdings" pitchFamily="2" charset="2"/>
              </a:rPr>
              <a:t>]</a:t>
            </a:r>
            <a:r>
              <a:rPr lang="en-US" baseline="30000" smtClean="0">
                <a:sym typeface="Wingdings" pitchFamily="2" charset="2"/>
              </a:rPr>
              <a:t>2 </a:t>
            </a:r>
            <a:r>
              <a:rPr lang="en-US" smtClean="0">
                <a:sym typeface="Wingdings" pitchFamily="2" charset="2"/>
              </a:rPr>
              <a:t>= [</a:t>
            </a:r>
            <a:r>
              <a:rPr lang="en-US" i="1" smtClean="0">
                <a:sym typeface="Wingdings" pitchFamily="2" charset="2"/>
              </a:rPr>
              <a:t>Y</a:t>
            </a:r>
            <a:r>
              <a:rPr lang="en-US" smtClean="0">
                <a:sym typeface="Wingdings" pitchFamily="2" charset="2"/>
              </a:rPr>
              <a:t> ][2</a:t>
            </a:r>
            <a:r>
              <a:rPr lang="en-US" i="1" smtClean="0">
                <a:sym typeface="Wingdings" pitchFamily="2" charset="2"/>
              </a:rPr>
              <a:t>Y</a:t>
            </a:r>
            <a:r>
              <a:rPr lang="en-US" smtClean="0">
                <a:sym typeface="Wingdings" pitchFamily="2" charset="2"/>
              </a:rPr>
              <a:t>]</a:t>
            </a:r>
            <a:r>
              <a:rPr lang="en-US" baseline="30000" smtClean="0">
                <a:sym typeface="Wingdings" pitchFamily="2" charset="2"/>
              </a:rPr>
              <a:t>2 </a:t>
            </a:r>
            <a:r>
              <a:rPr lang="en-US" smtClean="0">
                <a:sym typeface="Wingdings" pitchFamily="2" charset="2"/>
              </a:rPr>
              <a:t> = 4</a:t>
            </a:r>
            <a:r>
              <a:rPr lang="en-US" i="1" smtClean="0">
                <a:sym typeface="Wingdings" pitchFamily="2" charset="2"/>
              </a:rPr>
              <a:t>Y</a:t>
            </a:r>
            <a:r>
              <a:rPr lang="en-US" baseline="30000" smtClean="0">
                <a:sym typeface="Wingdings" pitchFamily="2" charset="2"/>
              </a:rPr>
              <a:t>3</a:t>
            </a:r>
            <a:r>
              <a:rPr lang="en-US" smtClean="0">
                <a:sym typeface="Wingdings" pitchFamily="2" charset="2"/>
              </a:rPr>
              <a:t> = 1.3</a:t>
            </a:r>
            <a:r>
              <a:rPr lang="en-US" smtClean="0">
                <a:cs typeface="Times New Roman" pitchFamily="18" charset="0"/>
              </a:rPr>
              <a:t> × </a:t>
            </a:r>
            <a:r>
              <a:rPr lang="en-US" smtClean="0">
                <a:sym typeface="Wingdings" pitchFamily="2" charset="2"/>
              </a:rPr>
              <a:t>10</a:t>
            </a:r>
            <a:r>
              <a:rPr lang="en-US" baseline="30000" smtClean="0">
                <a:sym typeface="Wingdings" pitchFamily="2" charset="2"/>
              </a:rPr>
              <a:t>-19</a:t>
            </a:r>
            <a:endParaRPr lang="en-US" baseline="-25000" smtClean="0">
              <a:sym typeface="Wingdings" pitchFamily="2" charset="2"/>
            </a:endParaRPr>
          </a:p>
          <a:p>
            <a:pPr>
              <a:spcBef>
                <a:spcPct val="50000"/>
              </a:spcBef>
            </a:pPr>
            <a:r>
              <a:rPr lang="en-US" i="1" smtClean="0">
                <a:sym typeface="Wingdings" pitchFamily="2" charset="2"/>
              </a:rPr>
              <a:t>Y </a:t>
            </a:r>
            <a:r>
              <a:rPr lang="en-US" smtClean="0">
                <a:sym typeface="Wingdings" pitchFamily="2" charset="2"/>
              </a:rPr>
              <a:t>= (3.25</a:t>
            </a:r>
            <a:r>
              <a:rPr lang="en-US" smtClean="0">
                <a:cs typeface="Times New Roman" pitchFamily="18" charset="0"/>
              </a:rPr>
              <a:t> × </a:t>
            </a:r>
            <a:r>
              <a:rPr lang="en-US" smtClean="0">
                <a:sym typeface="Wingdings" pitchFamily="2" charset="2"/>
              </a:rPr>
              <a:t>10</a:t>
            </a:r>
            <a:r>
              <a:rPr lang="en-US" baseline="30000" smtClean="0">
                <a:sym typeface="Wingdings" pitchFamily="2" charset="2"/>
              </a:rPr>
              <a:t>-20</a:t>
            </a:r>
            <a:r>
              <a:rPr lang="en-US" smtClean="0">
                <a:sym typeface="Wingdings" pitchFamily="2" charset="2"/>
              </a:rPr>
              <a:t>)</a:t>
            </a:r>
            <a:r>
              <a:rPr lang="en-US" baseline="30000" smtClean="0">
                <a:sym typeface="Wingdings" pitchFamily="2" charset="2"/>
              </a:rPr>
              <a:t>1/3</a:t>
            </a:r>
            <a:r>
              <a:rPr lang="en-US" smtClean="0">
                <a:sym typeface="Wingdings" pitchFamily="2" charset="2"/>
              </a:rPr>
              <a:t> = </a:t>
            </a:r>
            <a:r>
              <a:rPr lang="en-US" smtClean="0">
                <a:solidFill>
                  <a:schemeClr val="tx2"/>
                </a:solidFill>
                <a:sym typeface="Wingdings" pitchFamily="2" charset="2"/>
              </a:rPr>
              <a:t>3.2</a:t>
            </a:r>
            <a:r>
              <a:rPr lang="en-US" smtClean="0">
                <a:cs typeface="Times New Roman" pitchFamily="18" charset="0"/>
              </a:rPr>
              <a:t> × </a:t>
            </a:r>
            <a:r>
              <a:rPr lang="en-US" smtClean="0">
                <a:solidFill>
                  <a:schemeClr val="tx2"/>
                </a:solidFill>
                <a:sym typeface="Wingdings" pitchFamily="2" charset="2"/>
              </a:rPr>
              <a:t>10</a:t>
            </a:r>
            <a:r>
              <a:rPr lang="en-US" baseline="30000" smtClean="0">
                <a:solidFill>
                  <a:schemeClr val="tx2"/>
                </a:solidFill>
                <a:sym typeface="Wingdings" pitchFamily="2" charset="2"/>
              </a:rPr>
              <a:t>-7</a:t>
            </a:r>
            <a:r>
              <a:rPr lang="en-US" smtClean="0">
                <a:solidFill>
                  <a:srgbClr val="000099"/>
                </a:solidFill>
                <a:sym typeface="Wingdings" pitchFamily="2" charset="2"/>
              </a:rPr>
              <a:t>M = solubility of HgBr</a:t>
            </a:r>
            <a:r>
              <a:rPr lang="en-US" baseline="-25000" smtClean="0">
                <a:solidFill>
                  <a:srgbClr val="000099"/>
                </a:solidFill>
              </a:rPr>
              <a:t>2</a:t>
            </a:r>
            <a:endParaRPr lang="en-US" baseline="30000" smtClean="0">
              <a:sym typeface="Wingdings" pitchFamily="2" charset="2"/>
            </a:endParaRPr>
          </a:p>
          <a:p>
            <a:pPr>
              <a:spcBef>
                <a:spcPct val="50000"/>
              </a:spcBef>
            </a:pPr>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62470" name="Group 10"/>
          <p:cNvGrpSpPr>
            <a:grpSpLocks/>
          </p:cNvGrpSpPr>
          <p:nvPr/>
        </p:nvGrpSpPr>
        <p:grpSpPr bwMode="auto">
          <a:xfrm>
            <a:off x="3657600" y="2671763"/>
            <a:ext cx="533400" cy="604837"/>
            <a:chOff x="4411663" y="2366963"/>
            <a:chExt cx="533400" cy="604837"/>
          </a:xfrm>
        </p:grpSpPr>
        <p:sp>
          <p:nvSpPr>
            <p:cNvPr id="62471" name="Rectangle 6"/>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62472"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Common Ion Effect</a:t>
            </a:r>
          </a:p>
        </p:txBody>
      </p:sp>
      <p:sp>
        <p:nvSpPr>
          <p:cNvPr id="3" name="Content Placeholder 2"/>
          <p:cNvSpPr>
            <a:spLocks noGrp="1"/>
          </p:cNvSpPr>
          <p:nvPr>
            <p:ph idx="1"/>
          </p:nvPr>
        </p:nvSpPr>
        <p:spPr/>
        <p:txBody>
          <a:bodyPr/>
          <a:lstStyle/>
          <a:p>
            <a:r>
              <a:rPr lang="en-US" smtClean="0"/>
              <a:t>A shift in the equilibrium position upon addition of an ion already contained in the solution is known as the </a:t>
            </a:r>
            <a:r>
              <a:rPr lang="en-US" b="1" smtClean="0"/>
              <a:t>common ion effect</a:t>
            </a:r>
            <a:r>
              <a:rPr lang="en-US" smtClean="0"/>
              <a:t>.</a:t>
            </a:r>
          </a:p>
          <a:p>
            <a:r>
              <a:rPr lang="en-US" smtClean="0"/>
              <a:t>Sodium hydroxide is added to a saturated Mg(OH)</a:t>
            </a:r>
            <a:r>
              <a:rPr lang="en-US" baseline="-25000" smtClean="0"/>
              <a:t>2 </a:t>
            </a:r>
            <a:r>
              <a:rPr lang="en-US" smtClean="0"/>
              <a:t>solution until the [OH</a:t>
            </a:r>
            <a:r>
              <a:rPr lang="en-US" baseline="30000" smtClean="0"/>
              <a:t>-</a:t>
            </a:r>
            <a:r>
              <a:rPr lang="en-US" smtClean="0"/>
              <a:t>] is 0.010M. </a:t>
            </a:r>
          </a:p>
          <a:p>
            <a:pPr algn="ctr"/>
            <a:r>
              <a:rPr lang="en-US" b="1" smtClean="0"/>
              <a:t>Mg(OH)</a:t>
            </a:r>
            <a:r>
              <a:rPr lang="en-US" b="1" baseline="-25000" smtClean="0"/>
              <a:t>2(s)</a:t>
            </a:r>
            <a:r>
              <a:rPr lang="en-US" b="1" smtClean="0"/>
              <a:t> </a:t>
            </a:r>
            <a:r>
              <a:rPr lang="en-US" b="1" smtClean="0">
                <a:sym typeface="Wingdings" pitchFamily="2" charset="2"/>
              </a:rPr>
              <a:t>        Mg</a:t>
            </a:r>
            <a:r>
              <a:rPr lang="en-US" b="1" baseline="30000" smtClean="0">
                <a:sym typeface="Wingdings" pitchFamily="2" charset="2"/>
              </a:rPr>
              <a:t>2+</a:t>
            </a:r>
            <a:r>
              <a:rPr lang="en-US" b="1" baseline="-25000" smtClean="0">
                <a:sym typeface="Wingdings" pitchFamily="2" charset="2"/>
              </a:rPr>
              <a:t>(aq)</a:t>
            </a:r>
            <a:r>
              <a:rPr lang="en-US" b="1" smtClean="0">
                <a:sym typeface="Wingdings" pitchFamily="2" charset="2"/>
              </a:rPr>
              <a:t> + 2OH</a:t>
            </a:r>
            <a:r>
              <a:rPr lang="en-US" b="1" baseline="30000" smtClean="0">
                <a:sym typeface="Wingdings" pitchFamily="2" charset="2"/>
              </a:rPr>
              <a:t>-</a:t>
            </a:r>
            <a:r>
              <a:rPr lang="en-US" b="1" baseline="-25000" smtClean="0">
                <a:sym typeface="Wingdings" pitchFamily="2" charset="2"/>
              </a:rPr>
              <a:t>(aq)</a:t>
            </a:r>
            <a:endParaRPr lang="en-US" smtClean="0"/>
          </a:p>
          <a:p>
            <a:endParaRPr lang="en-US" sz="800" smtClean="0"/>
          </a:p>
          <a:p>
            <a:r>
              <a:rPr lang="en-US" smtClean="0"/>
              <a:t>The addition of hydroxide ions will shift the equilibrium to the left and reduce the magnesium ions in solution.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63494" name="Group 10"/>
          <p:cNvGrpSpPr>
            <a:grpSpLocks/>
          </p:cNvGrpSpPr>
          <p:nvPr/>
        </p:nvGrpSpPr>
        <p:grpSpPr bwMode="auto">
          <a:xfrm>
            <a:off x="3657600" y="3890963"/>
            <a:ext cx="533400" cy="604837"/>
            <a:chOff x="4411663" y="2366963"/>
            <a:chExt cx="533400" cy="604837"/>
          </a:xfrm>
        </p:grpSpPr>
        <p:sp>
          <p:nvSpPr>
            <p:cNvPr id="63495" name="Rectangle 6"/>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63496"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Reversible Reactions</a:t>
            </a:r>
          </a:p>
        </p:txBody>
      </p:sp>
      <p:sp>
        <p:nvSpPr>
          <p:cNvPr id="24579" name="Content Placeholder 2"/>
          <p:cNvSpPr>
            <a:spLocks noGrp="1"/>
          </p:cNvSpPr>
          <p:nvPr>
            <p:ph idx="1"/>
          </p:nvPr>
        </p:nvSpPr>
        <p:spPr/>
        <p:txBody>
          <a:bodyPr/>
          <a:lstStyle/>
          <a:p>
            <a:pPr algn="ctr"/>
            <a:r>
              <a:rPr lang="en-US" i="1" smtClean="0">
                <a:solidFill>
                  <a:schemeClr val="accent1"/>
                </a:solidFill>
                <a:sym typeface="Wingdings" pitchFamily="2" charset="2"/>
              </a:rPr>
              <a:t>brown gas </a:t>
            </a:r>
            <a:r>
              <a:rPr lang="en-US" b="1" smtClean="0">
                <a:solidFill>
                  <a:schemeClr val="tx2"/>
                </a:solidFill>
              </a:rPr>
              <a:t>2NO</a:t>
            </a:r>
            <a:r>
              <a:rPr lang="en-US" b="1" baseline="-25000" smtClean="0">
                <a:solidFill>
                  <a:schemeClr val="tx2"/>
                </a:solidFill>
              </a:rPr>
              <a:t>2(g)</a:t>
            </a:r>
            <a:r>
              <a:rPr lang="en-US" b="1" smtClean="0">
                <a:solidFill>
                  <a:schemeClr val="tx2"/>
                </a:solidFill>
              </a:rPr>
              <a:t> </a:t>
            </a:r>
            <a:r>
              <a:rPr lang="en-US" b="1" smtClean="0">
                <a:solidFill>
                  <a:schemeClr val="tx2"/>
                </a:solidFill>
                <a:sym typeface="Wingdings" pitchFamily="2" charset="2"/>
              </a:rPr>
              <a:t>        N</a:t>
            </a:r>
            <a:r>
              <a:rPr lang="en-US" b="1" baseline="-25000" smtClean="0">
                <a:solidFill>
                  <a:schemeClr val="tx2"/>
                </a:solidFill>
                <a:sym typeface="Wingdings" pitchFamily="2" charset="2"/>
              </a:rPr>
              <a:t>2</a:t>
            </a:r>
            <a:r>
              <a:rPr lang="en-US" b="1" smtClean="0">
                <a:solidFill>
                  <a:schemeClr val="tx2"/>
                </a:solidFill>
                <a:sym typeface="Wingdings" pitchFamily="2" charset="2"/>
              </a:rPr>
              <a:t>O</a:t>
            </a:r>
            <a:r>
              <a:rPr lang="en-US" b="1" baseline="-25000" smtClean="0">
                <a:solidFill>
                  <a:schemeClr val="tx2"/>
                </a:solidFill>
                <a:sym typeface="Wingdings" pitchFamily="2" charset="2"/>
              </a:rPr>
              <a:t>4(g)</a:t>
            </a:r>
            <a:r>
              <a:rPr lang="en-US" b="1" smtClean="0">
                <a:solidFill>
                  <a:schemeClr val="tx2"/>
                </a:solidFill>
                <a:sym typeface="Wingdings" pitchFamily="2" charset="2"/>
              </a:rPr>
              <a:t> </a:t>
            </a:r>
            <a:r>
              <a:rPr lang="en-US" i="1" smtClean="0">
                <a:solidFill>
                  <a:schemeClr val="accent1"/>
                </a:solidFill>
                <a:sym typeface="Wingdings" pitchFamily="2" charset="2"/>
              </a:rPr>
              <a:t>colorless gas</a:t>
            </a:r>
            <a:endParaRPr lang="en-US" i="1" baseline="-25000" smtClean="0">
              <a:solidFill>
                <a:schemeClr val="accent1"/>
              </a:solidFill>
              <a:sym typeface="Wingdings" pitchFamily="2" charset="2"/>
            </a:endParaRPr>
          </a:p>
          <a:p>
            <a:r>
              <a:rPr lang="en-US" smtClean="0">
                <a:solidFill>
                  <a:schemeClr val="accent1"/>
                </a:solidFill>
                <a:sym typeface="Wingdings" pitchFamily="2" charset="2"/>
              </a:rPr>
              <a:t>Forward reaction</a:t>
            </a:r>
            <a:r>
              <a:rPr lang="en-US" smtClean="0">
                <a:sym typeface="Wingdings" pitchFamily="2" charset="2"/>
              </a:rPr>
              <a:t>:  </a:t>
            </a:r>
            <a:r>
              <a:rPr lang="en-US" smtClean="0"/>
              <a:t>2NO</a:t>
            </a:r>
            <a:r>
              <a:rPr lang="en-US" baseline="-25000" smtClean="0"/>
              <a:t>2(g)</a:t>
            </a:r>
            <a:r>
              <a:rPr lang="en-US" smtClean="0"/>
              <a:t> </a:t>
            </a:r>
            <a:r>
              <a:rPr lang="en-US" smtClean="0">
                <a:sym typeface="Wingdings" pitchFamily="2" charset="2"/>
              </a:rPr>
              <a:t> N</a:t>
            </a:r>
            <a:r>
              <a:rPr lang="en-US" baseline="-25000" smtClean="0">
                <a:sym typeface="Wingdings" pitchFamily="2" charset="2"/>
              </a:rPr>
              <a:t>2</a:t>
            </a:r>
            <a:r>
              <a:rPr lang="en-US" smtClean="0">
                <a:sym typeface="Wingdings" pitchFamily="2" charset="2"/>
              </a:rPr>
              <a:t>O</a:t>
            </a:r>
            <a:r>
              <a:rPr lang="en-US" baseline="-25000" smtClean="0">
                <a:sym typeface="Wingdings" pitchFamily="2" charset="2"/>
              </a:rPr>
              <a:t>4(g) </a:t>
            </a:r>
            <a:r>
              <a:rPr lang="en-US" smtClean="0">
                <a:sym typeface="Wingdings" pitchFamily="2" charset="2"/>
              </a:rPr>
              <a:t>+ heat</a:t>
            </a:r>
          </a:p>
          <a:p>
            <a:r>
              <a:rPr lang="en-US" smtClean="0">
                <a:solidFill>
                  <a:schemeClr val="accent1"/>
                </a:solidFill>
                <a:sym typeface="Wingdings" pitchFamily="2" charset="2"/>
              </a:rPr>
              <a:t>Reverse reaction</a:t>
            </a:r>
            <a:r>
              <a:rPr lang="en-US" smtClean="0">
                <a:sym typeface="Wingdings" pitchFamily="2" charset="2"/>
              </a:rPr>
              <a:t>: N</a:t>
            </a:r>
            <a:r>
              <a:rPr lang="en-US" baseline="-25000" smtClean="0">
                <a:sym typeface="Wingdings" pitchFamily="2" charset="2"/>
              </a:rPr>
              <a:t>2</a:t>
            </a:r>
            <a:r>
              <a:rPr lang="en-US" smtClean="0">
                <a:sym typeface="Wingdings" pitchFamily="2" charset="2"/>
              </a:rPr>
              <a:t>O</a:t>
            </a:r>
            <a:r>
              <a:rPr lang="en-US" baseline="-25000" smtClean="0">
                <a:sym typeface="Wingdings" pitchFamily="2" charset="2"/>
              </a:rPr>
              <a:t>4(g)</a:t>
            </a:r>
            <a:r>
              <a:rPr lang="en-US" smtClean="0">
                <a:sym typeface="Wingdings" pitchFamily="2" charset="2"/>
              </a:rPr>
              <a:t> + heat </a:t>
            </a:r>
            <a:r>
              <a:rPr lang="en-US" smtClean="0"/>
              <a:t>2NO</a:t>
            </a:r>
            <a:r>
              <a:rPr lang="en-US" baseline="-25000" smtClean="0"/>
              <a:t>2(g)</a:t>
            </a:r>
            <a:endParaRPr lang="en-US" smtClean="0">
              <a:sym typeface="Wingdings" pitchFamily="2" charset="2"/>
            </a:endParaRP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24582" name="Picture 2"/>
          <p:cNvPicPr>
            <a:picLocks noChangeAspect="1" noChangeArrowheads="1"/>
          </p:cNvPicPr>
          <p:nvPr/>
        </p:nvPicPr>
        <p:blipFill>
          <a:blip r:embed="rId2" cstate="print"/>
          <a:srcRect/>
          <a:stretch>
            <a:fillRect/>
          </a:stretch>
        </p:blipFill>
        <p:spPr bwMode="auto">
          <a:xfrm>
            <a:off x="609600" y="3214688"/>
            <a:ext cx="5097463" cy="3033712"/>
          </a:xfrm>
          <a:prstGeom prst="rect">
            <a:avLst/>
          </a:prstGeom>
          <a:noFill/>
          <a:ln w="9525">
            <a:noFill/>
            <a:miter lim="800000"/>
            <a:headEnd/>
            <a:tailEnd/>
          </a:ln>
        </p:spPr>
      </p:pic>
      <p:pic>
        <p:nvPicPr>
          <p:cNvPr id="24583" name="Picture 3"/>
          <p:cNvPicPr>
            <a:picLocks noChangeAspect="1" noChangeArrowheads="1"/>
          </p:cNvPicPr>
          <p:nvPr/>
        </p:nvPicPr>
        <p:blipFill>
          <a:blip r:embed="rId3" cstate="print"/>
          <a:srcRect/>
          <a:stretch>
            <a:fillRect/>
          </a:stretch>
        </p:blipFill>
        <p:spPr bwMode="auto">
          <a:xfrm>
            <a:off x="5634038" y="3200400"/>
            <a:ext cx="3205162" cy="1587500"/>
          </a:xfrm>
          <a:prstGeom prst="rect">
            <a:avLst/>
          </a:prstGeom>
          <a:noFill/>
          <a:ln w="9525">
            <a:noFill/>
            <a:miter lim="800000"/>
            <a:headEnd/>
            <a:tailEnd/>
          </a:ln>
        </p:spPr>
      </p:pic>
      <p:sp>
        <p:nvSpPr>
          <p:cNvPr id="24584" name="TextBox 8"/>
          <p:cNvSpPr txBox="1">
            <a:spLocks noChangeArrowheads="1"/>
          </p:cNvSpPr>
          <p:nvPr/>
        </p:nvSpPr>
        <p:spPr bwMode="auto">
          <a:xfrm>
            <a:off x="671513" y="3276600"/>
            <a:ext cx="700087" cy="369888"/>
          </a:xfrm>
          <a:prstGeom prst="rect">
            <a:avLst/>
          </a:prstGeom>
          <a:noFill/>
          <a:ln w="9525">
            <a:noFill/>
            <a:miter lim="800000"/>
            <a:headEnd/>
            <a:tailEnd/>
          </a:ln>
        </p:spPr>
        <p:txBody>
          <a:bodyPr wrap="none">
            <a:spAutoFit/>
          </a:bodyPr>
          <a:lstStyle/>
          <a:p>
            <a:r>
              <a:rPr lang="en-US" b="1"/>
              <a:t>25°C</a:t>
            </a:r>
          </a:p>
        </p:txBody>
      </p:sp>
      <p:sp>
        <p:nvSpPr>
          <p:cNvPr id="24585" name="TextBox 9"/>
          <p:cNvSpPr txBox="1">
            <a:spLocks noChangeArrowheads="1"/>
          </p:cNvSpPr>
          <p:nvPr/>
        </p:nvSpPr>
        <p:spPr bwMode="auto">
          <a:xfrm>
            <a:off x="3338513" y="3276600"/>
            <a:ext cx="700087" cy="369888"/>
          </a:xfrm>
          <a:prstGeom prst="rect">
            <a:avLst/>
          </a:prstGeom>
          <a:noFill/>
          <a:ln w="9525">
            <a:noFill/>
            <a:miter lim="800000"/>
            <a:headEnd/>
            <a:tailEnd/>
          </a:ln>
        </p:spPr>
        <p:txBody>
          <a:bodyPr wrap="none">
            <a:spAutoFit/>
          </a:bodyPr>
          <a:lstStyle/>
          <a:p>
            <a:r>
              <a:rPr lang="en-US" b="1"/>
              <a:t>90°C</a:t>
            </a:r>
          </a:p>
        </p:txBody>
      </p:sp>
      <p:grpSp>
        <p:nvGrpSpPr>
          <p:cNvPr id="24586" name="Group 10"/>
          <p:cNvGrpSpPr>
            <a:grpSpLocks/>
          </p:cNvGrpSpPr>
          <p:nvPr/>
        </p:nvGrpSpPr>
        <p:grpSpPr bwMode="auto">
          <a:xfrm>
            <a:off x="4114800" y="1600200"/>
            <a:ext cx="533400" cy="604838"/>
            <a:chOff x="4411663" y="2366963"/>
            <a:chExt cx="533400" cy="604837"/>
          </a:xfrm>
        </p:grpSpPr>
        <p:sp>
          <p:nvSpPr>
            <p:cNvPr id="24587"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sp>
          <p:nvSpPr>
            <p:cNvPr id="24588"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solidFill>
                    <a:schemeClr val="tx2"/>
                  </a:solidFill>
                  <a:cs typeface="Arial" pitchFamily="34" charset="0"/>
                </a:rPr>
                <a:t>→</a:t>
              </a:r>
              <a:endParaRPr lang="en-US" sz="3200">
                <a:solidFill>
                  <a:schemeClr val="tx2"/>
                </a:solidFill>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Common Ion Effect</a:t>
            </a:r>
          </a:p>
        </p:txBody>
      </p:sp>
      <p:sp>
        <p:nvSpPr>
          <p:cNvPr id="3" name="Content Placeholder 2"/>
          <p:cNvSpPr>
            <a:spLocks noGrp="1"/>
          </p:cNvSpPr>
          <p:nvPr>
            <p:ph idx="1"/>
          </p:nvPr>
        </p:nvSpPr>
        <p:spPr/>
        <p:txBody>
          <a:bodyPr/>
          <a:lstStyle/>
          <a:p>
            <a:r>
              <a:rPr lang="en-US" smtClean="0"/>
              <a:t>Sodium hydroxide is added to a saturated Mg(OH)</a:t>
            </a:r>
            <a:r>
              <a:rPr lang="en-US" baseline="-25000" smtClean="0"/>
              <a:t>2 </a:t>
            </a:r>
            <a:r>
              <a:rPr lang="en-US" smtClean="0"/>
              <a:t>solution until the [OH</a:t>
            </a:r>
            <a:r>
              <a:rPr lang="en-US" baseline="30000" smtClean="0"/>
              <a:t>-</a:t>
            </a:r>
            <a:r>
              <a:rPr lang="en-US" smtClean="0"/>
              <a:t>] is 0.010M.  What will be the [Mg</a:t>
            </a:r>
            <a:r>
              <a:rPr lang="en-US" baseline="30000" smtClean="0"/>
              <a:t>2+</a:t>
            </a:r>
            <a:r>
              <a:rPr lang="en-US" smtClean="0"/>
              <a:t>] in solution?   K</a:t>
            </a:r>
            <a:r>
              <a:rPr lang="en-US" baseline="-25000" smtClean="0"/>
              <a:t>sp</a:t>
            </a:r>
            <a:r>
              <a:rPr lang="en-US" smtClean="0"/>
              <a:t> = 5.6 </a:t>
            </a:r>
            <a:r>
              <a:rPr lang="en-US" smtClean="0">
                <a:cs typeface="Times New Roman" pitchFamily="18" charset="0"/>
              </a:rPr>
              <a:t>×</a:t>
            </a:r>
            <a:r>
              <a:rPr lang="en-US" smtClean="0"/>
              <a:t> 10</a:t>
            </a:r>
            <a:r>
              <a:rPr lang="en-US" baseline="30000" smtClean="0"/>
              <a:t>-12</a:t>
            </a:r>
          </a:p>
          <a:p>
            <a:pPr algn="ctr"/>
            <a:r>
              <a:rPr lang="en-US" b="1" smtClean="0"/>
              <a:t>Mg(OH)</a:t>
            </a:r>
            <a:r>
              <a:rPr lang="en-US" b="1" baseline="-25000" smtClean="0"/>
              <a:t>2(s)</a:t>
            </a:r>
            <a:r>
              <a:rPr lang="en-US" b="1" smtClean="0"/>
              <a:t> </a:t>
            </a:r>
            <a:r>
              <a:rPr lang="en-US" b="1" smtClean="0">
                <a:sym typeface="Wingdings" pitchFamily="2" charset="2"/>
              </a:rPr>
              <a:t>        Mg</a:t>
            </a:r>
            <a:r>
              <a:rPr lang="en-US" b="1" baseline="30000" smtClean="0">
                <a:sym typeface="Wingdings" pitchFamily="2" charset="2"/>
              </a:rPr>
              <a:t>2+</a:t>
            </a:r>
            <a:r>
              <a:rPr lang="en-US" b="1" baseline="-25000" smtClean="0">
                <a:sym typeface="Wingdings" pitchFamily="2" charset="2"/>
              </a:rPr>
              <a:t>(aq)</a:t>
            </a:r>
            <a:r>
              <a:rPr lang="en-US" b="1" smtClean="0">
                <a:sym typeface="Wingdings" pitchFamily="2" charset="2"/>
              </a:rPr>
              <a:t> + 2OH</a:t>
            </a:r>
            <a:r>
              <a:rPr lang="en-US" b="1" baseline="30000" smtClean="0">
                <a:sym typeface="Wingdings" pitchFamily="2" charset="2"/>
              </a:rPr>
              <a:t>-</a:t>
            </a:r>
            <a:r>
              <a:rPr lang="en-US" b="1" baseline="-25000" smtClean="0">
                <a:sym typeface="Wingdings" pitchFamily="2" charset="2"/>
              </a:rPr>
              <a:t>(aq)</a:t>
            </a:r>
            <a:endParaRPr lang="en-US" smtClean="0"/>
          </a:p>
          <a:p>
            <a:endParaRPr lang="en-US" sz="800" smtClean="0">
              <a:sym typeface="Wingdings" pitchFamily="2" charset="2"/>
            </a:endParaRPr>
          </a:p>
          <a:p>
            <a:r>
              <a:rPr lang="en-US" smtClean="0">
                <a:sym typeface="Wingdings" pitchFamily="2" charset="2"/>
              </a:rPr>
              <a:t>K</a:t>
            </a:r>
            <a:r>
              <a:rPr lang="en-US" baseline="-25000" smtClean="0">
                <a:sym typeface="Wingdings" pitchFamily="2" charset="2"/>
              </a:rPr>
              <a:t>sp </a:t>
            </a:r>
            <a:r>
              <a:rPr lang="en-US" smtClean="0">
                <a:sym typeface="Wingdings" pitchFamily="2" charset="2"/>
              </a:rPr>
              <a:t>= [Mg</a:t>
            </a:r>
            <a:r>
              <a:rPr lang="en-US" baseline="30000" smtClean="0">
                <a:sym typeface="Wingdings" pitchFamily="2" charset="2"/>
              </a:rPr>
              <a:t>2+</a:t>
            </a:r>
            <a:r>
              <a:rPr lang="en-US" smtClean="0">
                <a:sym typeface="Wingdings" pitchFamily="2" charset="2"/>
              </a:rPr>
              <a:t>][OH</a:t>
            </a:r>
            <a:r>
              <a:rPr lang="en-US" baseline="30000" smtClean="0">
                <a:sym typeface="Wingdings" pitchFamily="2" charset="2"/>
              </a:rPr>
              <a:t>-</a:t>
            </a:r>
            <a:r>
              <a:rPr lang="en-US" smtClean="0">
                <a:sym typeface="Wingdings" pitchFamily="2" charset="2"/>
              </a:rPr>
              <a:t>]</a:t>
            </a:r>
            <a:r>
              <a:rPr lang="en-US" baseline="30000" smtClean="0">
                <a:sym typeface="Wingdings" pitchFamily="2" charset="2"/>
              </a:rPr>
              <a:t>2</a:t>
            </a:r>
            <a:r>
              <a:rPr lang="en-US" smtClean="0">
                <a:sym typeface="Wingdings" pitchFamily="2" charset="2"/>
              </a:rPr>
              <a:t>=  [Mg</a:t>
            </a:r>
            <a:r>
              <a:rPr lang="en-US" baseline="30000" smtClean="0">
                <a:sym typeface="Wingdings" pitchFamily="2" charset="2"/>
              </a:rPr>
              <a:t>2+</a:t>
            </a:r>
            <a:r>
              <a:rPr lang="en-US" smtClean="0">
                <a:sym typeface="Wingdings" pitchFamily="2" charset="2"/>
              </a:rPr>
              <a:t> ] [0.010 ]</a:t>
            </a:r>
            <a:r>
              <a:rPr lang="en-US" baseline="30000" smtClean="0">
                <a:sym typeface="Wingdings" pitchFamily="2" charset="2"/>
              </a:rPr>
              <a:t>2 </a:t>
            </a:r>
            <a:r>
              <a:rPr lang="en-US" smtClean="0">
                <a:sym typeface="Wingdings" pitchFamily="2" charset="2"/>
              </a:rPr>
              <a:t> = 5.6</a:t>
            </a:r>
            <a:r>
              <a:rPr lang="en-US" smtClean="0">
                <a:cs typeface="Times New Roman" pitchFamily="18" charset="0"/>
              </a:rPr>
              <a:t> × </a:t>
            </a:r>
            <a:r>
              <a:rPr lang="en-US" smtClean="0">
                <a:sym typeface="Wingdings" pitchFamily="2" charset="2"/>
              </a:rPr>
              <a:t>10</a:t>
            </a:r>
            <a:r>
              <a:rPr lang="en-US" baseline="30000" smtClean="0">
                <a:sym typeface="Wingdings" pitchFamily="2" charset="2"/>
              </a:rPr>
              <a:t>-12</a:t>
            </a:r>
            <a:endParaRPr lang="en-US" baseline="-25000" smtClean="0">
              <a:sym typeface="Wingdings" pitchFamily="2" charset="2"/>
            </a:endParaRPr>
          </a:p>
          <a:p>
            <a:endParaRPr lang="en-US" sz="800" smtClean="0">
              <a:sym typeface="Wingdings" pitchFamily="2" charset="2"/>
            </a:endParaRPr>
          </a:p>
          <a:p>
            <a:r>
              <a:rPr lang="en-US" smtClean="0">
                <a:sym typeface="Wingdings" pitchFamily="2" charset="2"/>
              </a:rPr>
              <a:t>[Mg</a:t>
            </a:r>
            <a:r>
              <a:rPr lang="en-US" baseline="30000" smtClean="0">
                <a:sym typeface="Wingdings" pitchFamily="2" charset="2"/>
              </a:rPr>
              <a:t>2+</a:t>
            </a:r>
            <a:r>
              <a:rPr lang="en-US" smtClean="0">
                <a:sym typeface="Wingdings" pitchFamily="2" charset="2"/>
              </a:rPr>
              <a:t>] = 5.5</a:t>
            </a:r>
            <a:r>
              <a:rPr lang="en-US" smtClean="0">
                <a:cs typeface="Times New Roman" pitchFamily="18" charset="0"/>
              </a:rPr>
              <a:t> × </a:t>
            </a:r>
            <a:r>
              <a:rPr lang="en-US" smtClean="0">
                <a:sym typeface="Wingdings" pitchFamily="2" charset="2"/>
              </a:rPr>
              <a:t>10</a:t>
            </a:r>
            <a:r>
              <a:rPr lang="en-US" baseline="30000" smtClean="0">
                <a:sym typeface="Wingdings" pitchFamily="2" charset="2"/>
              </a:rPr>
              <a:t>-8</a:t>
            </a:r>
            <a:r>
              <a:rPr lang="en-US" smtClean="0">
                <a:sym typeface="Wingdings" pitchFamily="2" charset="2"/>
              </a:rPr>
              <a:t> M when the [OH</a:t>
            </a:r>
            <a:r>
              <a:rPr lang="en-US" baseline="30000" smtClean="0">
                <a:sym typeface="Wingdings" pitchFamily="2" charset="2"/>
              </a:rPr>
              <a:t>-</a:t>
            </a:r>
            <a:r>
              <a:rPr lang="en-US" smtClean="0">
                <a:sym typeface="Wingdings" pitchFamily="2" charset="2"/>
              </a:rPr>
              <a:t>] = 0.0100M</a:t>
            </a:r>
            <a:endParaRPr lang="en-US" baseline="30000" smtClean="0">
              <a:sym typeface="Wingdings" pitchFamily="2" charset="2"/>
            </a:endParaRP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64518" name="Group 10"/>
          <p:cNvGrpSpPr>
            <a:grpSpLocks/>
          </p:cNvGrpSpPr>
          <p:nvPr/>
        </p:nvGrpSpPr>
        <p:grpSpPr bwMode="auto">
          <a:xfrm>
            <a:off x="3657600" y="2900363"/>
            <a:ext cx="533400" cy="604837"/>
            <a:chOff x="4411663" y="2366963"/>
            <a:chExt cx="533400" cy="604837"/>
          </a:xfrm>
        </p:grpSpPr>
        <p:sp>
          <p:nvSpPr>
            <p:cNvPr id="64519" name="Rectangle 6"/>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64520"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The </a:t>
            </a:r>
            <a:r>
              <a:rPr lang="en-US" dirty="0" err="1" smtClean="0"/>
              <a:t>K</a:t>
            </a:r>
            <a:r>
              <a:rPr lang="en-US" baseline="-25000" dirty="0" err="1" smtClean="0"/>
              <a:t>sp</a:t>
            </a:r>
            <a:r>
              <a:rPr lang="en-US" dirty="0" smtClean="0"/>
              <a:t> of silver iodide is 8.3 </a:t>
            </a:r>
            <a:r>
              <a:rPr lang="en-US" dirty="0" smtClean="0">
                <a:cs typeface="Times New Roman"/>
              </a:rPr>
              <a:t>×</a:t>
            </a:r>
            <a:r>
              <a:rPr lang="en-US" dirty="0" smtClean="0"/>
              <a:t> 10</a:t>
            </a:r>
            <a:r>
              <a:rPr lang="en-US" baseline="30000" dirty="0" smtClean="0"/>
              <a:t>-17</a:t>
            </a:r>
            <a:r>
              <a:rPr lang="en-US" dirty="0" smtClean="0"/>
              <a:t>.  What is the solubility of silver iodide ?</a:t>
            </a:r>
          </a:p>
          <a:p>
            <a:pPr marL="514350" indent="-514350">
              <a:buFont typeface="+mj-lt"/>
              <a:buAutoNum type="alphaLcPeriod"/>
              <a:defRPr/>
            </a:pPr>
            <a:r>
              <a:rPr lang="en-US" dirty="0" smtClean="0"/>
              <a:t>8.3 </a:t>
            </a:r>
            <a:r>
              <a:rPr lang="en-US" dirty="0" smtClean="0">
                <a:cs typeface="Times New Roman"/>
              </a:rPr>
              <a:t>×</a:t>
            </a:r>
            <a:r>
              <a:rPr lang="en-US" dirty="0" smtClean="0"/>
              <a:t> 10</a:t>
            </a:r>
            <a:r>
              <a:rPr lang="en-US" baseline="30000" dirty="0" smtClean="0"/>
              <a:t>-17</a:t>
            </a:r>
            <a:endParaRPr lang="en-US" dirty="0" smtClean="0"/>
          </a:p>
          <a:p>
            <a:pPr marL="514350" indent="-514350">
              <a:buFont typeface="+mj-lt"/>
              <a:buAutoNum type="alphaLcPeriod"/>
              <a:defRPr/>
            </a:pPr>
            <a:r>
              <a:rPr lang="en-US" dirty="0" smtClean="0"/>
              <a:t>1.7</a:t>
            </a:r>
            <a:r>
              <a:rPr lang="en-US" dirty="0" smtClean="0">
                <a:cs typeface="Times New Roman"/>
              </a:rPr>
              <a:t> × </a:t>
            </a:r>
            <a:r>
              <a:rPr lang="en-US" dirty="0" smtClean="0"/>
              <a:t>10</a:t>
            </a:r>
            <a:r>
              <a:rPr lang="en-US" baseline="30000" dirty="0" smtClean="0"/>
              <a:t>-16</a:t>
            </a:r>
            <a:endParaRPr lang="en-US" dirty="0" smtClean="0"/>
          </a:p>
          <a:p>
            <a:pPr marL="514350" indent="-514350">
              <a:buFont typeface="+mj-lt"/>
              <a:buAutoNum type="alphaLcPeriod"/>
              <a:defRPr/>
            </a:pPr>
            <a:r>
              <a:rPr lang="en-US" dirty="0" smtClean="0"/>
              <a:t>2.7</a:t>
            </a:r>
            <a:r>
              <a:rPr lang="en-US" dirty="0" smtClean="0">
                <a:cs typeface="Times New Roman"/>
              </a:rPr>
              <a:t> × </a:t>
            </a:r>
            <a:r>
              <a:rPr lang="en-US" dirty="0" smtClean="0"/>
              <a:t>10</a:t>
            </a:r>
            <a:r>
              <a:rPr lang="en-US" baseline="30000" dirty="0" smtClean="0"/>
              <a:t>-6</a:t>
            </a:r>
            <a:endParaRPr lang="en-US" dirty="0" smtClean="0"/>
          </a:p>
          <a:p>
            <a:pPr marL="514350" indent="-514350">
              <a:buFont typeface="+mj-lt"/>
              <a:buAutoNum type="alphaLcPeriod"/>
              <a:defRPr/>
            </a:pPr>
            <a:r>
              <a:rPr lang="en-US" dirty="0" smtClean="0"/>
              <a:t>9.1 </a:t>
            </a:r>
            <a:r>
              <a:rPr lang="en-US" dirty="0" smtClean="0">
                <a:cs typeface="Times New Roman"/>
              </a:rPr>
              <a:t>×</a:t>
            </a:r>
            <a:r>
              <a:rPr lang="en-US" dirty="0" smtClean="0"/>
              <a:t> 10</a:t>
            </a:r>
            <a:r>
              <a:rPr lang="en-US" baseline="30000" dirty="0" smtClean="0"/>
              <a:t>-9</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 Acid-Base Properties of Salts</a:t>
            </a:r>
          </a:p>
        </p:txBody>
      </p:sp>
      <p:sp>
        <p:nvSpPr>
          <p:cNvPr id="58371" name="Content Placeholder 2"/>
          <p:cNvSpPr>
            <a:spLocks noGrp="1"/>
          </p:cNvSpPr>
          <p:nvPr>
            <p:ph idx="1"/>
          </p:nvPr>
        </p:nvSpPr>
        <p:spPr/>
        <p:txBody>
          <a:bodyPr/>
          <a:lstStyle/>
          <a:p>
            <a:r>
              <a:rPr lang="en-US" b="1" smtClean="0"/>
              <a:t>Hydrolysis</a:t>
            </a:r>
            <a:r>
              <a:rPr lang="en-US" smtClean="0"/>
              <a:t> is the term used for reactions in which water is split.</a:t>
            </a:r>
          </a:p>
          <a:p>
            <a:r>
              <a:rPr lang="en-US" smtClean="0"/>
              <a:t>The conjugate base of a weak acid will react with water to produce the hydroxide ion and the weak acid.</a:t>
            </a:r>
          </a:p>
          <a:p>
            <a:pPr algn="ctr"/>
            <a:r>
              <a:rPr lang="en-US" b="1" smtClean="0">
                <a:sym typeface="Wingdings" pitchFamily="2" charset="2"/>
              </a:rPr>
              <a:t>C</a:t>
            </a:r>
            <a:r>
              <a:rPr lang="en-US" b="1" baseline="-25000" smtClean="0">
                <a:sym typeface="Wingdings" pitchFamily="2" charset="2"/>
              </a:rPr>
              <a:t>2</a:t>
            </a:r>
            <a:r>
              <a:rPr lang="en-US" b="1" smtClean="0">
                <a:sym typeface="Wingdings" pitchFamily="2" charset="2"/>
              </a:rPr>
              <a:t>H</a:t>
            </a:r>
            <a:r>
              <a:rPr lang="en-US" b="1" baseline="-25000" smtClean="0">
                <a:sym typeface="Wingdings" pitchFamily="2" charset="2"/>
              </a:rPr>
              <a:t>3</a:t>
            </a:r>
            <a:r>
              <a:rPr lang="en-US" b="1" smtClean="0">
                <a:sym typeface="Wingdings" pitchFamily="2" charset="2"/>
              </a:rPr>
              <a:t>O</a:t>
            </a:r>
            <a:r>
              <a:rPr lang="en-US" b="1" baseline="-25000" smtClean="0">
                <a:sym typeface="Wingdings" pitchFamily="2" charset="2"/>
              </a:rPr>
              <a:t>2 </a:t>
            </a:r>
            <a:r>
              <a:rPr lang="en-US" b="1" baseline="30000" smtClean="0">
                <a:sym typeface="Wingdings" pitchFamily="2" charset="2"/>
              </a:rPr>
              <a:t>-</a:t>
            </a:r>
            <a:r>
              <a:rPr lang="en-US" b="1" baseline="-25000" smtClean="0">
                <a:sym typeface="Wingdings" pitchFamily="2" charset="2"/>
              </a:rPr>
              <a:t>(aq)</a:t>
            </a:r>
            <a:r>
              <a:rPr lang="en-US" b="1" smtClean="0">
                <a:sym typeface="Wingdings" pitchFamily="2" charset="2"/>
              </a:rPr>
              <a:t> </a:t>
            </a:r>
            <a:r>
              <a:rPr lang="en-US" b="1" smtClean="0"/>
              <a:t>+ H</a:t>
            </a:r>
            <a:r>
              <a:rPr lang="en-US" b="1" baseline="-25000" smtClean="0"/>
              <a:t>2</a:t>
            </a:r>
            <a:r>
              <a:rPr lang="en-US" b="1" smtClean="0"/>
              <a:t>O</a:t>
            </a:r>
            <a:r>
              <a:rPr lang="en-US" b="1" baseline="-25000" smtClean="0"/>
              <a:t>(l)</a:t>
            </a:r>
            <a:r>
              <a:rPr lang="en-US" b="1" smtClean="0"/>
              <a:t>       </a:t>
            </a:r>
            <a:r>
              <a:rPr lang="en-US" b="1" smtClean="0">
                <a:sym typeface="Wingdings" pitchFamily="2" charset="2"/>
              </a:rPr>
              <a:t> </a:t>
            </a:r>
            <a:r>
              <a:rPr lang="en-US" b="1" smtClean="0"/>
              <a:t>H</a:t>
            </a:r>
            <a:r>
              <a:rPr lang="en-US" b="1" smtClean="0">
                <a:sym typeface="Wingdings" pitchFamily="2" charset="2"/>
              </a:rPr>
              <a:t>C</a:t>
            </a:r>
            <a:r>
              <a:rPr lang="en-US" b="1" baseline="-25000" smtClean="0">
                <a:sym typeface="Wingdings" pitchFamily="2" charset="2"/>
              </a:rPr>
              <a:t>2</a:t>
            </a:r>
            <a:r>
              <a:rPr lang="en-US" b="1" smtClean="0">
                <a:sym typeface="Wingdings" pitchFamily="2" charset="2"/>
              </a:rPr>
              <a:t>H</a:t>
            </a:r>
            <a:r>
              <a:rPr lang="en-US" b="1" baseline="-25000" smtClean="0">
                <a:sym typeface="Wingdings" pitchFamily="2" charset="2"/>
              </a:rPr>
              <a:t>3</a:t>
            </a:r>
            <a:r>
              <a:rPr lang="en-US" b="1" smtClean="0">
                <a:sym typeface="Wingdings" pitchFamily="2" charset="2"/>
              </a:rPr>
              <a:t>O</a:t>
            </a:r>
            <a:r>
              <a:rPr lang="en-US" b="1" baseline="-25000" smtClean="0">
                <a:sym typeface="Wingdings" pitchFamily="2" charset="2"/>
              </a:rPr>
              <a:t>2</a:t>
            </a:r>
            <a:r>
              <a:rPr lang="en-US" b="1" baseline="-25000" smtClean="0"/>
              <a:t>(aq)</a:t>
            </a:r>
            <a:r>
              <a:rPr lang="en-US" b="1" smtClean="0"/>
              <a:t> + OH</a:t>
            </a:r>
            <a:r>
              <a:rPr lang="en-US" b="1" baseline="30000" smtClean="0"/>
              <a:t>-</a:t>
            </a:r>
            <a:r>
              <a:rPr lang="en-US" b="1" baseline="-25000" smtClean="0"/>
              <a:t>(aq)</a:t>
            </a:r>
            <a:endParaRPr lang="en-US" b="1" baseline="-25000" smtClean="0">
              <a:sym typeface="Wingdings" pitchFamily="2" charset="2"/>
            </a:endParaRPr>
          </a:p>
          <a:p>
            <a:pPr algn="ctr"/>
            <a:endParaRPr lang="en-US" b="1" baseline="-25000" smtClean="0">
              <a:sym typeface="Wingdings" pitchFamily="2" charset="2"/>
            </a:endParaRPr>
          </a:p>
          <a:p>
            <a:r>
              <a:rPr lang="en-US" smtClean="0"/>
              <a:t>The conjugate acid of a weak base will react with water to produce the hydronium ion and the weak base.</a:t>
            </a:r>
          </a:p>
          <a:p>
            <a:pPr algn="ctr"/>
            <a:r>
              <a:rPr lang="en-US" b="1" smtClean="0"/>
              <a:t>NH</a:t>
            </a:r>
            <a:r>
              <a:rPr lang="en-US" b="1" baseline="-25000" smtClean="0"/>
              <a:t>4</a:t>
            </a:r>
            <a:r>
              <a:rPr lang="en-US" b="1" baseline="30000" smtClean="0"/>
              <a:t>+</a:t>
            </a:r>
            <a:r>
              <a:rPr lang="en-US" b="1" baseline="-25000" smtClean="0"/>
              <a:t>(aq)</a:t>
            </a:r>
            <a:r>
              <a:rPr lang="en-US" b="1" smtClean="0"/>
              <a:t> + H</a:t>
            </a:r>
            <a:r>
              <a:rPr lang="en-US" b="1" baseline="-25000" smtClean="0"/>
              <a:t>2</a:t>
            </a:r>
            <a:r>
              <a:rPr lang="en-US" b="1" smtClean="0"/>
              <a:t>O</a:t>
            </a:r>
            <a:r>
              <a:rPr lang="en-US" b="1" baseline="-25000" smtClean="0"/>
              <a:t>(l)</a:t>
            </a:r>
            <a:r>
              <a:rPr lang="en-US" b="1" smtClean="0"/>
              <a:t> </a:t>
            </a:r>
            <a:r>
              <a:rPr lang="en-US" b="1" smtClean="0">
                <a:sym typeface="Wingdings" pitchFamily="2" charset="2"/>
              </a:rPr>
              <a:t>        NH</a:t>
            </a:r>
            <a:r>
              <a:rPr lang="en-US" b="1" baseline="-25000" smtClean="0">
                <a:sym typeface="Wingdings" pitchFamily="2" charset="2"/>
              </a:rPr>
              <a:t>3(aq)</a:t>
            </a:r>
            <a:r>
              <a:rPr lang="en-US" b="1" smtClean="0">
                <a:sym typeface="Wingdings" pitchFamily="2" charset="2"/>
              </a:rPr>
              <a:t> + H</a:t>
            </a:r>
            <a:r>
              <a:rPr lang="en-US" b="1" baseline="-25000" smtClean="0">
                <a:sym typeface="Wingdings" pitchFamily="2" charset="2"/>
              </a:rPr>
              <a:t>3</a:t>
            </a:r>
            <a:r>
              <a:rPr lang="en-US" b="1" smtClean="0">
                <a:sym typeface="Wingdings" pitchFamily="2" charset="2"/>
              </a:rPr>
              <a:t>O</a:t>
            </a:r>
            <a:r>
              <a:rPr lang="en-US" b="1" baseline="30000" smtClean="0">
                <a:sym typeface="Wingdings" pitchFamily="2" charset="2"/>
              </a:rPr>
              <a:t>+</a:t>
            </a:r>
            <a:r>
              <a:rPr lang="en-US" b="1" baseline="-25000" smtClean="0">
                <a:sym typeface="Wingdings" pitchFamily="2" charset="2"/>
              </a:rPr>
              <a:t>(aq)</a:t>
            </a:r>
            <a:endParaRPr lang="en-US" b="1" baseline="-25000"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66566" name="Group 10"/>
          <p:cNvGrpSpPr>
            <a:grpSpLocks/>
          </p:cNvGrpSpPr>
          <p:nvPr/>
        </p:nvGrpSpPr>
        <p:grpSpPr bwMode="auto">
          <a:xfrm>
            <a:off x="4114800" y="3433763"/>
            <a:ext cx="533400" cy="604837"/>
            <a:chOff x="4411663" y="2366963"/>
            <a:chExt cx="533400" cy="604837"/>
          </a:xfrm>
        </p:grpSpPr>
        <p:sp>
          <p:nvSpPr>
            <p:cNvPr id="66570" name="Rectangle 6"/>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66571"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grpSp>
        <p:nvGrpSpPr>
          <p:cNvPr id="66567" name="Group 10"/>
          <p:cNvGrpSpPr>
            <a:grpSpLocks/>
          </p:cNvGrpSpPr>
          <p:nvPr/>
        </p:nvGrpSpPr>
        <p:grpSpPr bwMode="auto">
          <a:xfrm>
            <a:off x="4267200" y="5262563"/>
            <a:ext cx="533400" cy="604837"/>
            <a:chOff x="4411663" y="2366963"/>
            <a:chExt cx="533400" cy="604837"/>
          </a:xfrm>
        </p:grpSpPr>
        <p:sp>
          <p:nvSpPr>
            <p:cNvPr id="66568" name="Rectangle 9"/>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66569" name="Rectangle 10"/>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37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3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Acid-Base Properties of Salts</a:t>
            </a:r>
          </a:p>
        </p:txBody>
      </p:sp>
      <p:sp>
        <p:nvSpPr>
          <p:cNvPr id="3" name="Content Placeholder 2"/>
          <p:cNvSpPr>
            <a:spLocks noGrp="1"/>
          </p:cNvSpPr>
          <p:nvPr>
            <p:ph idx="1"/>
          </p:nvPr>
        </p:nvSpPr>
        <p:spPr>
          <a:xfrm>
            <a:off x="457200" y="3962400"/>
            <a:ext cx="8229600" cy="1706563"/>
          </a:xfrm>
        </p:spPr>
        <p:txBody>
          <a:bodyPr/>
          <a:lstStyle/>
          <a:p>
            <a:r>
              <a:rPr lang="en-US" smtClean="0"/>
              <a:t>Will KCN be acidic, basic or neutral?</a:t>
            </a:r>
          </a:p>
          <a:p>
            <a:r>
              <a:rPr lang="en-US" smtClean="0"/>
              <a:t>Basic since it is the salt of a strong base (KOH) and a weak acid (HCN).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67590" name="Picture 3"/>
          <p:cNvPicPr>
            <a:picLocks noChangeAspect="1" noChangeArrowheads="1"/>
          </p:cNvPicPr>
          <p:nvPr/>
        </p:nvPicPr>
        <p:blipFill>
          <a:blip r:embed="rId2" cstate="print"/>
          <a:srcRect/>
          <a:stretch>
            <a:fillRect/>
          </a:stretch>
        </p:blipFill>
        <p:spPr bwMode="auto">
          <a:xfrm>
            <a:off x="795338" y="1600200"/>
            <a:ext cx="7553325"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Buffer Solutions</a:t>
            </a:r>
          </a:p>
        </p:txBody>
      </p:sp>
      <p:sp>
        <p:nvSpPr>
          <p:cNvPr id="59395" name="Content Placeholder 2"/>
          <p:cNvSpPr>
            <a:spLocks noGrp="1"/>
          </p:cNvSpPr>
          <p:nvPr>
            <p:ph idx="1"/>
          </p:nvPr>
        </p:nvSpPr>
        <p:spPr/>
        <p:txBody>
          <a:bodyPr/>
          <a:lstStyle/>
          <a:p>
            <a:r>
              <a:rPr lang="en-US" smtClean="0"/>
              <a:t>A </a:t>
            </a:r>
            <a:r>
              <a:rPr lang="en-US" b="1" smtClean="0"/>
              <a:t>buffer solution</a:t>
            </a:r>
            <a:r>
              <a:rPr lang="en-US" smtClean="0"/>
              <a:t> resists changes in pH when diluted or when </a:t>
            </a:r>
            <a:r>
              <a:rPr lang="en-US" b="1" smtClean="0"/>
              <a:t>small </a:t>
            </a:r>
            <a:r>
              <a:rPr lang="en-US" smtClean="0"/>
              <a:t>amounts of acid or base are added.</a:t>
            </a:r>
          </a:p>
          <a:p>
            <a:r>
              <a:rPr lang="en-US" smtClean="0"/>
              <a:t>Buffer solutions can be made by mixing together (usually in equimolar amounts) either</a:t>
            </a:r>
          </a:p>
          <a:p>
            <a:pPr>
              <a:buFont typeface="Arial" pitchFamily="34" charset="0"/>
              <a:buChar char="•"/>
            </a:pPr>
            <a:r>
              <a:rPr lang="en-US" smtClean="0"/>
              <a:t>a weak acid with a salt containing its conjugate base</a:t>
            </a:r>
          </a:p>
          <a:p>
            <a:pPr>
              <a:buFont typeface="Arial" pitchFamily="34" charset="0"/>
              <a:buChar char="•"/>
            </a:pPr>
            <a:r>
              <a:rPr lang="en-US" smtClean="0"/>
              <a:t>a weak base with a salt containing its conjugate acid</a:t>
            </a:r>
          </a:p>
          <a:p>
            <a:r>
              <a:rPr lang="en-US" smtClean="0"/>
              <a:t>The buffer capacity of the solution is the extent to which the buffer can absorb added acid or base and still maintain the pH.</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Buffer Solutions</a:t>
            </a:r>
          </a:p>
        </p:txBody>
      </p:sp>
      <p:sp>
        <p:nvSpPr>
          <p:cNvPr id="69635" name="Content Placeholder 2"/>
          <p:cNvSpPr>
            <a:spLocks noGrp="1"/>
          </p:cNvSpPr>
          <p:nvPr>
            <p:ph idx="1"/>
          </p:nvPr>
        </p:nvSpPr>
        <p:spPr/>
        <p:txBody>
          <a:bodyPr/>
          <a:lstStyle/>
          <a:p>
            <a:r>
              <a:rPr lang="en-US" smtClean="0"/>
              <a:t>Consider a buffer made of 0.1 M H</a:t>
            </a:r>
            <a:r>
              <a:rPr lang="en-US" smtClean="0">
                <a:sym typeface="Wingdings" pitchFamily="2" charset="2"/>
              </a:rPr>
              <a:t>C</a:t>
            </a:r>
            <a:r>
              <a:rPr lang="en-US" baseline="-25000" smtClean="0">
                <a:sym typeface="Wingdings" pitchFamily="2" charset="2"/>
              </a:rPr>
              <a:t>2</a:t>
            </a:r>
            <a:r>
              <a:rPr lang="en-US" smtClean="0">
                <a:sym typeface="Wingdings" pitchFamily="2" charset="2"/>
              </a:rPr>
              <a:t>H</a:t>
            </a:r>
            <a:r>
              <a:rPr lang="en-US" baseline="-25000" smtClean="0">
                <a:sym typeface="Wingdings" pitchFamily="2" charset="2"/>
              </a:rPr>
              <a:t>3</a:t>
            </a:r>
            <a:r>
              <a:rPr lang="en-US" smtClean="0">
                <a:sym typeface="Wingdings" pitchFamily="2" charset="2"/>
              </a:rPr>
              <a:t>O</a:t>
            </a:r>
            <a:r>
              <a:rPr lang="en-US" baseline="-25000" smtClean="0">
                <a:sym typeface="Wingdings" pitchFamily="2" charset="2"/>
              </a:rPr>
              <a:t>2 </a:t>
            </a:r>
            <a:r>
              <a:rPr lang="en-US" smtClean="0"/>
              <a:t>and 0.1 M Na</a:t>
            </a:r>
            <a:r>
              <a:rPr lang="en-US" smtClean="0">
                <a:sym typeface="Wingdings" pitchFamily="2" charset="2"/>
              </a:rPr>
              <a:t>C</a:t>
            </a:r>
            <a:r>
              <a:rPr lang="en-US" baseline="-25000" smtClean="0">
                <a:sym typeface="Wingdings" pitchFamily="2" charset="2"/>
              </a:rPr>
              <a:t>2</a:t>
            </a:r>
            <a:r>
              <a:rPr lang="en-US" smtClean="0">
                <a:sym typeface="Wingdings" pitchFamily="2" charset="2"/>
              </a:rPr>
              <a:t>H</a:t>
            </a:r>
            <a:r>
              <a:rPr lang="en-US" baseline="-25000" smtClean="0">
                <a:sym typeface="Wingdings" pitchFamily="2" charset="2"/>
              </a:rPr>
              <a:t>3</a:t>
            </a:r>
            <a:r>
              <a:rPr lang="en-US" smtClean="0">
                <a:sym typeface="Wingdings" pitchFamily="2" charset="2"/>
              </a:rPr>
              <a:t>O</a:t>
            </a:r>
            <a:r>
              <a:rPr lang="en-US" baseline="-25000" smtClean="0">
                <a:sym typeface="Wingdings" pitchFamily="2" charset="2"/>
              </a:rPr>
              <a:t>2</a:t>
            </a:r>
            <a:r>
              <a:rPr lang="en-US" smtClean="0"/>
              <a:t>.</a:t>
            </a:r>
          </a:p>
          <a:p>
            <a:r>
              <a:rPr lang="en-US" smtClean="0"/>
              <a:t>The solution contains an acid (H</a:t>
            </a:r>
            <a:r>
              <a:rPr lang="en-US" smtClean="0">
                <a:sym typeface="Wingdings" pitchFamily="2" charset="2"/>
              </a:rPr>
              <a:t>C</a:t>
            </a:r>
            <a:r>
              <a:rPr lang="en-US" baseline="-25000" smtClean="0">
                <a:sym typeface="Wingdings" pitchFamily="2" charset="2"/>
              </a:rPr>
              <a:t>2</a:t>
            </a:r>
            <a:r>
              <a:rPr lang="en-US" smtClean="0">
                <a:sym typeface="Wingdings" pitchFamily="2" charset="2"/>
              </a:rPr>
              <a:t>H</a:t>
            </a:r>
            <a:r>
              <a:rPr lang="en-US" baseline="-25000" smtClean="0">
                <a:sym typeface="Wingdings" pitchFamily="2" charset="2"/>
              </a:rPr>
              <a:t>3</a:t>
            </a:r>
            <a:r>
              <a:rPr lang="en-US" smtClean="0">
                <a:sym typeface="Wingdings" pitchFamily="2" charset="2"/>
              </a:rPr>
              <a:t>O</a:t>
            </a:r>
            <a:r>
              <a:rPr lang="en-US" baseline="-25000" smtClean="0">
                <a:sym typeface="Wingdings" pitchFamily="2" charset="2"/>
              </a:rPr>
              <a:t>2</a:t>
            </a:r>
            <a:r>
              <a:rPr lang="en-US" smtClean="0"/>
              <a:t>) to neutralize added base so the pH doesn’t change:</a:t>
            </a:r>
          </a:p>
          <a:p>
            <a:pPr algn="ctr"/>
            <a:r>
              <a:rPr lang="en-US" b="1" smtClean="0"/>
              <a:t>OH</a:t>
            </a:r>
            <a:r>
              <a:rPr lang="en-US" b="1" baseline="30000" smtClean="0"/>
              <a:t>-</a:t>
            </a:r>
            <a:r>
              <a:rPr lang="en-US" b="1" baseline="-25000" smtClean="0"/>
              <a:t>(aq) </a:t>
            </a:r>
            <a:r>
              <a:rPr lang="en-US" b="1" smtClean="0"/>
              <a:t>+ H</a:t>
            </a:r>
            <a:r>
              <a:rPr lang="en-US" b="1" smtClean="0">
                <a:sym typeface="Wingdings" pitchFamily="2" charset="2"/>
              </a:rPr>
              <a:t>C</a:t>
            </a:r>
            <a:r>
              <a:rPr lang="en-US" b="1" baseline="-25000" smtClean="0">
                <a:sym typeface="Wingdings" pitchFamily="2" charset="2"/>
              </a:rPr>
              <a:t>2</a:t>
            </a:r>
            <a:r>
              <a:rPr lang="en-US" b="1" smtClean="0">
                <a:sym typeface="Wingdings" pitchFamily="2" charset="2"/>
              </a:rPr>
              <a:t>H</a:t>
            </a:r>
            <a:r>
              <a:rPr lang="en-US" b="1" baseline="-25000" smtClean="0">
                <a:sym typeface="Wingdings" pitchFamily="2" charset="2"/>
              </a:rPr>
              <a:t>3</a:t>
            </a:r>
            <a:r>
              <a:rPr lang="en-US" b="1" smtClean="0">
                <a:sym typeface="Wingdings" pitchFamily="2" charset="2"/>
              </a:rPr>
              <a:t>O</a:t>
            </a:r>
            <a:r>
              <a:rPr lang="en-US" b="1" baseline="-25000" smtClean="0">
                <a:sym typeface="Wingdings" pitchFamily="2" charset="2"/>
              </a:rPr>
              <a:t>2</a:t>
            </a:r>
            <a:r>
              <a:rPr lang="en-US" b="1" baseline="-25000" smtClean="0"/>
              <a:t>(aq)</a:t>
            </a:r>
            <a:r>
              <a:rPr lang="en-US" b="1" smtClean="0"/>
              <a:t> </a:t>
            </a:r>
            <a:r>
              <a:rPr lang="en-US" b="1" baseline="-25000" smtClean="0">
                <a:sym typeface="Wingdings" pitchFamily="2" charset="2"/>
              </a:rPr>
              <a:t> </a:t>
            </a:r>
            <a:r>
              <a:rPr lang="en-US" b="1" smtClean="0">
                <a:sym typeface="Wingdings" pitchFamily="2" charset="2"/>
              </a:rPr>
              <a:t>       C</a:t>
            </a:r>
            <a:r>
              <a:rPr lang="en-US" b="1" baseline="-25000" smtClean="0">
                <a:sym typeface="Wingdings" pitchFamily="2" charset="2"/>
              </a:rPr>
              <a:t>2</a:t>
            </a:r>
            <a:r>
              <a:rPr lang="en-US" b="1" smtClean="0">
                <a:sym typeface="Wingdings" pitchFamily="2" charset="2"/>
              </a:rPr>
              <a:t>H</a:t>
            </a:r>
            <a:r>
              <a:rPr lang="en-US" b="1" baseline="-25000" smtClean="0">
                <a:sym typeface="Wingdings" pitchFamily="2" charset="2"/>
              </a:rPr>
              <a:t>3</a:t>
            </a:r>
            <a:r>
              <a:rPr lang="en-US" b="1" smtClean="0">
                <a:sym typeface="Wingdings" pitchFamily="2" charset="2"/>
              </a:rPr>
              <a:t>O</a:t>
            </a:r>
            <a:r>
              <a:rPr lang="en-US" b="1" baseline="-25000" smtClean="0">
                <a:sym typeface="Wingdings" pitchFamily="2" charset="2"/>
              </a:rPr>
              <a:t>2 </a:t>
            </a:r>
            <a:r>
              <a:rPr lang="en-US" b="1" baseline="30000" smtClean="0">
                <a:sym typeface="Wingdings" pitchFamily="2" charset="2"/>
              </a:rPr>
              <a:t>-</a:t>
            </a:r>
            <a:r>
              <a:rPr lang="en-US" b="1" baseline="-25000" smtClean="0">
                <a:sym typeface="Wingdings" pitchFamily="2" charset="2"/>
              </a:rPr>
              <a:t>(aq)</a:t>
            </a:r>
            <a:r>
              <a:rPr lang="en-US" b="1" smtClean="0">
                <a:sym typeface="Wingdings" pitchFamily="2" charset="2"/>
              </a:rPr>
              <a:t> </a:t>
            </a:r>
            <a:r>
              <a:rPr lang="en-US" b="1" smtClean="0"/>
              <a:t>+ H</a:t>
            </a:r>
            <a:r>
              <a:rPr lang="en-US" b="1" baseline="-25000" smtClean="0"/>
              <a:t>2</a:t>
            </a:r>
            <a:r>
              <a:rPr lang="en-US" b="1" smtClean="0"/>
              <a:t>O</a:t>
            </a:r>
            <a:r>
              <a:rPr lang="en-US" b="1" baseline="-25000" smtClean="0"/>
              <a:t>(l)</a:t>
            </a:r>
          </a:p>
          <a:p>
            <a:pPr algn="ctr"/>
            <a:endParaRPr lang="en-US" b="1" baseline="-25000" smtClean="0">
              <a:sym typeface="Wingdings" pitchFamily="2" charset="2"/>
            </a:endParaRPr>
          </a:p>
          <a:p>
            <a:r>
              <a:rPr lang="en-US" smtClean="0"/>
              <a:t>It also contains a base (</a:t>
            </a:r>
            <a:r>
              <a:rPr lang="en-US" smtClean="0">
                <a:sym typeface="Wingdings" pitchFamily="2" charset="2"/>
              </a:rPr>
              <a:t>C</a:t>
            </a:r>
            <a:r>
              <a:rPr lang="en-US" baseline="-25000" smtClean="0">
                <a:sym typeface="Wingdings" pitchFamily="2" charset="2"/>
              </a:rPr>
              <a:t>2</a:t>
            </a:r>
            <a:r>
              <a:rPr lang="en-US" smtClean="0">
                <a:sym typeface="Wingdings" pitchFamily="2" charset="2"/>
              </a:rPr>
              <a:t>H</a:t>
            </a:r>
            <a:r>
              <a:rPr lang="en-US" baseline="-25000" smtClean="0">
                <a:sym typeface="Wingdings" pitchFamily="2" charset="2"/>
              </a:rPr>
              <a:t>3</a:t>
            </a:r>
            <a:r>
              <a:rPr lang="en-US" smtClean="0">
                <a:sym typeface="Wingdings" pitchFamily="2" charset="2"/>
              </a:rPr>
              <a:t>O</a:t>
            </a:r>
            <a:r>
              <a:rPr lang="en-US" baseline="-25000" smtClean="0">
                <a:sym typeface="Wingdings" pitchFamily="2" charset="2"/>
              </a:rPr>
              <a:t>2</a:t>
            </a:r>
            <a:r>
              <a:rPr lang="en-US" baseline="30000" smtClean="0"/>
              <a:t>-</a:t>
            </a:r>
            <a:r>
              <a:rPr lang="en-US" smtClean="0"/>
              <a:t>) to neutralize added acid so the pH doesn’t change:</a:t>
            </a:r>
          </a:p>
          <a:p>
            <a:r>
              <a:rPr lang="en-US" b="1" smtClean="0">
                <a:sym typeface="Wingdings" pitchFamily="2" charset="2"/>
              </a:rPr>
              <a:t>H</a:t>
            </a:r>
            <a:r>
              <a:rPr lang="en-US" b="1" baseline="-25000" smtClean="0">
                <a:sym typeface="Wingdings" pitchFamily="2" charset="2"/>
              </a:rPr>
              <a:t>3</a:t>
            </a:r>
            <a:r>
              <a:rPr lang="en-US" b="1" smtClean="0">
                <a:sym typeface="Wingdings" pitchFamily="2" charset="2"/>
              </a:rPr>
              <a:t>O</a:t>
            </a:r>
            <a:r>
              <a:rPr lang="en-US" b="1" baseline="30000" smtClean="0">
                <a:sym typeface="Wingdings" pitchFamily="2" charset="2"/>
              </a:rPr>
              <a:t>+</a:t>
            </a:r>
            <a:r>
              <a:rPr lang="en-US" b="1" baseline="-25000" smtClean="0">
                <a:sym typeface="Wingdings" pitchFamily="2" charset="2"/>
              </a:rPr>
              <a:t>(aq)</a:t>
            </a:r>
            <a:r>
              <a:rPr lang="en-US" b="1" smtClean="0">
                <a:sym typeface="Wingdings" pitchFamily="2" charset="2"/>
              </a:rPr>
              <a:t> + C</a:t>
            </a:r>
            <a:r>
              <a:rPr lang="en-US" b="1" baseline="-25000" smtClean="0">
                <a:sym typeface="Wingdings" pitchFamily="2" charset="2"/>
              </a:rPr>
              <a:t>2</a:t>
            </a:r>
            <a:r>
              <a:rPr lang="en-US" b="1" smtClean="0">
                <a:sym typeface="Wingdings" pitchFamily="2" charset="2"/>
              </a:rPr>
              <a:t>H</a:t>
            </a:r>
            <a:r>
              <a:rPr lang="en-US" b="1" baseline="-25000" smtClean="0">
                <a:sym typeface="Wingdings" pitchFamily="2" charset="2"/>
              </a:rPr>
              <a:t>3</a:t>
            </a:r>
            <a:r>
              <a:rPr lang="en-US" b="1" smtClean="0">
                <a:sym typeface="Wingdings" pitchFamily="2" charset="2"/>
              </a:rPr>
              <a:t>O</a:t>
            </a:r>
            <a:r>
              <a:rPr lang="en-US" b="1" baseline="-25000" smtClean="0">
                <a:sym typeface="Wingdings" pitchFamily="2" charset="2"/>
              </a:rPr>
              <a:t>2 </a:t>
            </a:r>
            <a:r>
              <a:rPr lang="en-US" b="1" baseline="30000" smtClean="0">
                <a:sym typeface="Wingdings" pitchFamily="2" charset="2"/>
              </a:rPr>
              <a:t>-</a:t>
            </a:r>
            <a:r>
              <a:rPr lang="en-US" b="1" baseline="-25000" smtClean="0">
                <a:sym typeface="Wingdings" pitchFamily="2" charset="2"/>
              </a:rPr>
              <a:t>(aq)             </a:t>
            </a:r>
            <a:r>
              <a:rPr lang="en-US" b="1" smtClean="0"/>
              <a:t>H</a:t>
            </a:r>
            <a:r>
              <a:rPr lang="en-US" b="1" smtClean="0">
                <a:sym typeface="Wingdings" pitchFamily="2" charset="2"/>
              </a:rPr>
              <a:t>C</a:t>
            </a:r>
            <a:r>
              <a:rPr lang="en-US" b="1" baseline="-25000" smtClean="0">
                <a:sym typeface="Wingdings" pitchFamily="2" charset="2"/>
              </a:rPr>
              <a:t>2</a:t>
            </a:r>
            <a:r>
              <a:rPr lang="en-US" b="1" smtClean="0">
                <a:sym typeface="Wingdings" pitchFamily="2" charset="2"/>
              </a:rPr>
              <a:t>H</a:t>
            </a:r>
            <a:r>
              <a:rPr lang="en-US" b="1" baseline="-25000" smtClean="0">
                <a:sym typeface="Wingdings" pitchFamily="2" charset="2"/>
              </a:rPr>
              <a:t>3</a:t>
            </a:r>
            <a:r>
              <a:rPr lang="en-US" b="1" smtClean="0">
                <a:sym typeface="Wingdings" pitchFamily="2" charset="2"/>
              </a:rPr>
              <a:t>O</a:t>
            </a:r>
            <a:r>
              <a:rPr lang="en-US" b="1" baseline="-25000" smtClean="0">
                <a:sym typeface="Wingdings" pitchFamily="2" charset="2"/>
              </a:rPr>
              <a:t>2</a:t>
            </a:r>
            <a:r>
              <a:rPr lang="en-US" b="1" baseline="-25000" smtClean="0"/>
              <a:t>(aq)</a:t>
            </a:r>
            <a:r>
              <a:rPr lang="en-US" b="1" smtClean="0"/>
              <a:t>+ H</a:t>
            </a:r>
            <a:r>
              <a:rPr lang="en-US" b="1" baseline="-25000" smtClean="0"/>
              <a:t>2</a:t>
            </a:r>
            <a:r>
              <a:rPr lang="en-US" b="1" smtClean="0"/>
              <a:t>O</a:t>
            </a:r>
            <a:r>
              <a:rPr lang="en-US" b="1" baseline="-25000" smtClean="0"/>
              <a:t>(l)</a:t>
            </a:r>
            <a:endParaRPr lang="en-US" b="1" baseline="-25000" smtClean="0">
              <a:sym typeface="Wingdings" pitchFamily="2" charset="2"/>
            </a:endParaRP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69638" name="Group 10"/>
          <p:cNvGrpSpPr>
            <a:grpSpLocks/>
          </p:cNvGrpSpPr>
          <p:nvPr/>
        </p:nvGrpSpPr>
        <p:grpSpPr bwMode="auto">
          <a:xfrm>
            <a:off x="4343400" y="3429000"/>
            <a:ext cx="533400" cy="604838"/>
            <a:chOff x="4411663" y="2366963"/>
            <a:chExt cx="533400" cy="604837"/>
          </a:xfrm>
        </p:grpSpPr>
        <p:sp>
          <p:nvSpPr>
            <p:cNvPr id="69642" name="Rectangle 6"/>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69643"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grpSp>
        <p:nvGrpSpPr>
          <p:cNvPr id="69639" name="Group 10"/>
          <p:cNvGrpSpPr>
            <a:grpSpLocks/>
          </p:cNvGrpSpPr>
          <p:nvPr/>
        </p:nvGrpSpPr>
        <p:grpSpPr bwMode="auto">
          <a:xfrm>
            <a:off x="3886200" y="5257800"/>
            <a:ext cx="533400" cy="604838"/>
            <a:chOff x="4411663" y="2366963"/>
            <a:chExt cx="533400" cy="604837"/>
          </a:xfrm>
        </p:grpSpPr>
        <p:sp>
          <p:nvSpPr>
            <p:cNvPr id="69640" name="Rectangle 9"/>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69641" name="Rectangle 10"/>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Buffer Solutions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70661" name="Picture 2"/>
          <p:cNvPicPr>
            <a:picLocks noChangeAspect="1" noChangeArrowheads="1"/>
          </p:cNvPicPr>
          <p:nvPr/>
        </p:nvPicPr>
        <p:blipFill>
          <a:blip r:embed="rId2" cstate="print"/>
          <a:srcRect/>
          <a:stretch>
            <a:fillRect/>
          </a:stretch>
        </p:blipFill>
        <p:spPr bwMode="auto">
          <a:xfrm>
            <a:off x="781050" y="1833563"/>
            <a:ext cx="7581900" cy="319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Rates of Reactions</a:t>
            </a:r>
          </a:p>
        </p:txBody>
      </p:sp>
      <p:sp>
        <p:nvSpPr>
          <p:cNvPr id="3" name="Content Placeholder 2"/>
          <p:cNvSpPr>
            <a:spLocks noGrp="1"/>
          </p:cNvSpPr>
          <p:nvPr>
            <p:ph idx="1"/>
          </p:nvPr>
        </p:nvSpPr>
        <p:spPr/>
        <p:txBody>
          <a:bodyPr/>
          <a:lstStyle/>
          <a:p>
            <a:pPr>
              <a:defRPr/>
            </a:pPr>
            <a:r>
              <a:rPr lang="en-US" dirty="0" smtClean="0"/>
              <a:t>The study of reaction rates and reaction mechanisms is known as </a:t>
            </a:r>
            <a:r>
              <a:rPr lang="en-US" b="1" dirty="0" smtClean="0"/>
              <a:t>chemical kinetics</a:t>
            </a:r>
            <a:r>
              <a:rPr lang="en-US" dirty="0" smtClean="0"/>
              <a:t>.</a:t>
            </a:r>
          </a:p>
          <a:p>
            <a:pPr>
              <a:buFontTx/>
              <a:buNone/>
              <a:defRPr/>
            </a:pPr>
            <a:r>
              <a:rPr lang="en-US" dirty="0" smtClean="0"/>
              <a:t>What factors affect the rate reaction?</a:t>
            </a:r>
          </a:p>
          <a:p>
            <a:pPr>
              <a:defRPr/>
            </a:pPr>
            <a:r>
              <a:rPr lang="en-US" dirty="0" smtClean="0"/>
              <a:t>	Frequency of collisions between reactants 	(concentration effects)</a:t>
            </a:r>
          </a:p>
          <a:p>
            <a:pPr marL="463550" indent="-463550">
              <a:defRPr/>
            </a:pPr>
            <a:r>
              <a:rPr lang="en-US" dirty="0" smtClean="0"/>
              <a:t>	Energy of the collisions needed for effective collisions between reactants 	</a:t>
            </a:r>
          </a:p>
          <a:p>
            <a:pPr marL="463550" indent="-463550">
              <a:defRPr/>
            </a:pPr>
            <a:r>
              <a:rPr lang="en-US" dirty="0" smtClean="0"/>
              <a:t>		(temperature and catalytic effects)</a:t>
            </a:r>
          </a:p>
          <a:p>
            <a:pPr>
              <a:buFontTx/>
              <a:buNone/>
              <a:defRPr/>
            </a:pPr>
            <a:endParaRPr lang="en-US" dirty="0" smtClean="0"/>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Rates of Reactions and Equilibrium</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26629" name="Picture 2"/>
          <p:cNvPicPr>
            <a:picLocks noChangeAspect="1" noChangeArrowheads="1"/>
          </p:cNvPicPr>
          <p:nvPr/>
        </p:nvPicPr>
        <p:blipFill>
          <a:blip r:embed="rId2" cstate="print"/>
          <a:srcRect/>
          <a:stretch>
            <a:fillRect/>
          </a:stretch>
        </p:blipFill>
        <p:spPr bwMode="auto">
          <a:xfrm>
            <a:off x="76200" y="1676400"/>
            <a:ext cx="5899150" cy="4572000"/>
          </a:xfrm>
          <a:prstGeom prst="rect">
            <a:avLst/>
          </a:prstGeom>
          <a:noFill/>
          <a:ln w="9525">
            <a:noFill/>
            <a:miter lim="800000"/>
            <a:headEnd/>
            <a:tailEnd/>
          </a:ln>
        </p:spPr>
      </p:pic>
      <p:pic>
        <p:nvPicPr>
          <p:cNvPr id="26630" name="Picture 3"/>
          <p:cNvPicPr>
            <a:picLocks noChangeAspect="1" noChangeArrowheads="1"/>
          </p:cNvPicPr>
          <p:nvPr/>
        </p:nvPicPr>
        <p:blipFill>
          <a:blip r:embed="rId3" cstate="print"/>
          <a:srcRect/>
          <a:stretch>
            <a:fillRect/>
          </a:stretch>
        </p:blipFill>
        <p:spPr bwMode="auto">
          <a:xfrm>
            <a:off x="5791200" y="1752600"/>
            <a:ext cx="3289300" cy="345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Chemical Equilibrium</a:t>
            </a:r>
          </a:p>
        </p:txBody>
      </p:sp>
      <p:sp>
        <p:nvSpPr>
          <p:cNvPr id="3" name="Content Placeholder 2"/>
          <p:cNvSpPr>
            <a:spLocks noGrp="1"/>
          </p:cNvSpPr>
          <p:nvPr>
            <p:ph idx="1"/>
          </p:nvPr>
        </p:nvSpPr>
        <p:spPr/>
        <p:txBody>
          <a:bodyPr/>
          <a:lstStyle/>
          <a:p>
            <a:r>
              <a:rPr lang="en-US" smtClean="0"/>
              <a:t>Any system at </a:t>
            </a:r>
            <a:r>
              <a:rPr lang="en-US" b="1" smtClean="0"/>
              <a:t>equilibrium</a:t>
            </a:r>
            <a:r>
              <a:rPr lang="en-US" smtClean="0"/>
              <a:t> represents a dynamic state in which two or more opposing processes are taking place simultaneously at the same rate.</a:t>
            </a:r>
          </a:p>
          <a:p>
            <a:r>
              <a:rPr lang="en-US" smtClean="0"/>
              <a:t>Chemical equilibrium:  </a:t>
            </a:r>
          </a:p>
          <a:p>
            <a:pPr algn="ctr"/>
            <a:r>
              <a:rPr lang="en-US" b="1" smtClean="0">
                <a:solidFill>
                  <a:schemeClr val="tx2"/>
                </a:solidFill>
              </a:rPr>
              <a:t>Rate</a:t>
            </a:r>
            <a:r>
              <a:rPr lang="en-US" b="1" baseline="-25000" smtClean="0">
                <a:solidFill>
                  <a:schemeClr val="tx2"/>
                </a:solidFill>
              </a:rPr>
              <a:t>forward reaction</a:t>
            </a:r>
            <a:r>
              <a:rPr lang="en-US" b="1" smtClean="0">
                <a:solidFill>
                  <a:schemeClr val="tx2"/>
                </a:solidFill>
              </a:rPr>
              <a:t> = Rate</a:t>
            </a:r>
            <a:r>
              <a:rPr lang="en-US" b="1" baseline="-25000" smtClean="0">
                <a:solidFill>
                  <a:schemeClr val="tx2"/>
                </a:solidFill>
              </a:rPr>
              <a:t>reverse reaction</a:t>
            </a:r>
          </a:p>
          <a:p>
            <a:endParaRPr lang="en-US" sz="800" b="1" smtClean="0"/>
          </a:p>
          <a:p>
            <a:pPr algn="ctr"/>
            <a:r>
              <a:rPr lang="en-US" b="1" smtClean="0"/>
              <a:t>HF</a:t>
            </a:r>
            <a:r>
              <a:rPr lang="en-US" b="1" baseline="-25000" smtClean="0"/>
              <a:t>(aq)</a:t>
            </a:r>
            <a:r>
              <a:rPr lang="en-US" b="1" smtClean="0"/>
              <a:t> + H</a:t>
            </a:r>
            <a:r>
              <a:rPr lang="en-US" b="1" baseline="-25000" smtClean="0"/>
              <a:t>2</a:t>
            </a:r>
            <a:r>
              <a:rPr lang="en-US" b="1" smtClean="0"/>
              <a:t>O</a:t>
            </a:r>
            <a:r>
              <a:rPr lang="en-US" b="1" baseline="-25000" smtClean="0"/>
              <a:t>(l)</a:t>
            </a:r>
            <a:r>
              <a:rPr lang="en-US" b="1" smtClean="0"/>
              <a:t> </a:t>
            </a:r>
            <a:r>
              <a:rPr lang="en-US" b="1" smtClean="0">
                <a:sym typeface="Wingdings" pitchFamily="2" charset="2"/>
              </a:rPr>
              <a:t>      H</a:t>
            </a:r>
            <a:r>
              <a:rPr lang="en-US" b="1" baseline="-25000" smtClean="0">
                <a:sym typeface="Wingdings" pitchFamily="2" charset="2"/>
              </a:rPr>
              <a:t>3</a:t>
            </a:r>
            <a:r>
              <a:rPr lang="en-US" b="1" smtClean="0">
                <a:sym typeface="Wingdings" pitchFamily="2" charset="2"/>
              </a:rPr>
              <a:t>O</a:t>
            </a:r>
            <a:r>
              <a:rPr lang="en-US" b="1" baseline="30000" smtClean="0">
                <a:sym typeface="Wingdings" pitchFamily="2" charset="2"/>
              </a:rPr>
              <a:t>+</a:t>
            </a:r>
            <a:r>
              <a:rPr lang="en-US" b="1" baseline="-25000" smtClean="0">
                <a:sym typeface="Wingdings" pitchFamily="2" charset="2"/>
              </a:rPr>
              <a:t>(aq)</a:t>
            </a:r>
            <a:r>
              <a:rPr lang="en-US" b="1" smtClean="0">
                <a:sym typeface="Wingdings" pitchFamily="2" charset="2"/>
              </a:rPr>
              <a:t> + F</a:t>
            </a:r>
            <a:r>
              <a:rPr lang="en-US" b="1" baseline="30000" smtClean="0">
                <a:sym typeface="Wingdings" pitchFamily="2" charset="2"/>
              </a:rPr>
              <a:t>-</a:t>
            </a:r>
            <a:r>
              <a:rPr lang="en-US" b="1" baseline="-25000" smtClean="0">
                <a:sym typeface="Wingdings" pitchFamily="2" charset="2"/>
              </a:rPr>
              <a:t>(aq)</a:t>
            </a:r>
            <a:endParaRPr lang="en-US" b="1" smtClean="0"/>
          </a:p>
          <a:p>
            <a:r>
              <a:rPr lang="en-US" smtClean="0"/>
              <a:t>At equilibrium, the HF is ionizing at the same rate that it is reforming, so the concentrations of HF, F</a:t>
            </a:r>
            <a:r>
              <a:rPr lang="en-US" baseline="30000" smtClean="0"/>
              <a:t>-</a:t>
            </a:r>
            <a:r>
              <a:rPr lang="en-US" smtClean="0"/>
              <a:t> and H</a:t>
            </a:r>
            <a:r>
              <a:rPr lang="en-US" baseline="-25000" smtClean="0"/>
              <a:t>3</a:t>
            </a:r>
            <a:r>
              <a:rPr lang="en-US" smtClean="0"/>
              <a:t>O</a:t>
            </a:r>
            <a:r>
              <a:rPr lang="en-US" baseline="30000" smtClean="0"/>
              <a:t>+</a:t>
            </a:r>
            <a:r>
              <a:rPr lang="en-US" smtClean="0"/>
              <a:t> are constant.</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27654" name="Group 10"/>
          <p:cNvGrpSpPr>
            <a:grpSpLocks/>
          </p:cNvGrpSpPr>
          <p:nvPr/>
        </p:nvGrpSpPr>
        <p:grpSpPr bwMode="auto">
          <a:xfrm>
            <a:off x="4267200" y="4114800"/>
            <a:ext cx="533400" cy="604838"/>
            <a:chOff x="4411663" y="2366963"/>
            <a:chExt cx="533400" cy="604837"/>
          </a:xfrm>
        </p:grpSpPr>
        <p:sp>
          <p:nvSpPr>
            <p:cNvPr id="27655"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27656"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Equilibrium is reached in a chemical reaction when</a:t>
            </a:r>
          </a:p>
          <a:p>
            <a:pPr marL="514350" indent="-514350">
              <a:buFont typeface="+mj-lt"/>
              <a:buAutoNum type="alphaLcPeriod"/>
              <a:defRPr/>
            </a:pPr>
            <a:r>
              <a:rPr lang="en-US" dirty="0" smtClean="0"/>
              <a:t>The reactants are completely consumed</a:t>
            </a:r>
          </a:p>
          <a:p>
            <a:pPr marL="514350" indent="-514350">
              <a:buFont typeface="+mj-lt"/>
              <a:buAutoNum type="alphaLcPeriod"/>
              <a:defRPr/>
            </a:pPr>
            <a:r>
              <a:rPr lang="en-US" dirty="0" smtClean="0"/>
              <a:t>The concentrations of all reactants and products become equal </a:t>
            </a:r>
          </a:p>
          <a:p>
            <a:pPr marL="514350" indent="-514350">
              <a:buFont typeface="+mj-lt"/>
              <a:buAutoNum type="alphaLcPeriod"/>
              <a:defRPr/>
            </a:pPr>
            <a:r>
              <a:rPr lang="en-US" dirty="0" smtClean="0"/>
              <a:t>The rates of the opposing reactions become equal</a:t>
            </a:r>
          </a:p>
          <a:p>
            <a:pPr marL="514350" indent="-514350">
              <a:buFont typeface="+mj-lt"/>
              <a:buAutoNum type="alphaLcPeriod"/>
              <a:defRPr/>
            </a:pPr>
            <a:r>
              <a:rPr lang="en-US" dirty="0" smtClean="0"/>
              <a:t>The forward and reverse reactions stop</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3494</Words>
  <Application>Microsoft Office PowerPoint</Application>
  <PresentationFormat>On-screen Show (4:3)</PresentationFormat>
  <Paragraphs>636</Paragraphs>
  <Slides>56</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Equation</vt:lpstr>
      <vt:lpstr>Chapter 16</vt:lpstr>
      <vt:lpstr>Chapter Outline</vt:lpstr>
      <vt:lpstr>Reversible Reactions</vt:lpstr>
      <vt:lpstr>Reversible Reactions</vt:lpstr>
      <vt:lpstr>Reversible Reactions</vt:lpstr>
      <vt:lpstr>Rates of Reactions</vt:lpstr>
      <vt:lpstr>Rates of Reactions and Equilibrium</vt:lpstr>
      <vt:lpstr>Chemical Equilibrium</vt:lpstr>
      <vt:lpstr>Your Turn!</vt:lpstr>
      <vt:lpstr>Le Châtelier’s Principle</vt:lpstr>
      <vt:lpstr>Effect of Concentration</vt:lpstr>
      <vt:lpstr>Adding Reactant to the  System at Equilibrium</vt:lpstr>
      <vt:lpstr>Reactant      Product</vt:lpstr>
      <vt:lpstr>Effect of Concentration</vt:lpstr>
      <vt:lpstr>HC2H3O2(aq) +H2O(l)       H3O+(aq) + C2H3O2- (aq) </vt:lpstr>
      <vt:lpstr>HC2H3O2(aq) +H2O(l)       H3O+(aq) + C2H3O2- (aq) </vt:lpstr>
      <vt:lpstr>Your Turn!</vt:lpstr>
      <vt:lpstr>Your Turn!</vt:lpstr>
      <vt:lpstr>Your Turn!</vt:lpstr>
      <vt:lpstr>Your Turn!</vt:lpstr>
      <vt:lpstr>Effect of Changes in Volume</vt:lpstr>
      <vt:lpstr>Effect of Changes in Volume</vt:lpstr>
      <vt:lpstr>Effect of Changes in Volume</vt:lpstr>
      <vt:lpstr>Your Turn!</vt:lpstr>
      <vt:lpstr>Your Turn!</vt:lpstr>
      <vt:lpstr>Your Turn!</vt:lpstr>
      <vt:lpstr>Effect of Temperature</vt:lpstr>
      <vt:lpstr>Effect of temperature</vt:lpstr>
      <vt:lpstr>Effect of Temperature</vt:lpstr>
      <vt:lpstr>Your Turn!</vt:lpstr>
      <vt:lpstr> Effect of Catalysts</vt:lpstr>
      <vt:lpstr>Reaction Energy Diagram</vt:lpstr>
      <vt:lpstr>Your Turn!</vt:lpstr>
      <vt:lpstr> Equilibrium Constants</vt:lpstr>
      <vt:lpstr>Equilibrium Constants</vt:lpstr>
      <vt:lpstr>Equilibrium Constants</vt:lpstr>
      <vt:lpstr>Your Turn!</vt:lpstr>
      <vt:lpstr> Ion Product Constant for Water</vt:lpstr>
      <vt:lpstr>Relationship of [H3O+] and [OH-]</vt:lpstr>
      <vt:lpstr>Using Kw</vt:lpstr>
      <vt:lpstr>Your Turn!</vt:lpstr>
      <vt:lpstr>Ionization Constants</vt:lpstr>
      <vt:lpstr>Your Turn!</vt:lpstr>
      <vt:lpstr>[H+] in a Weak Acid</vt:lpstr>
      <vt:lpstr>% Ionization in a Weak Acid</vt:lpstr>
      <vt:lpstr>Your Turn!</vt:lpstr>
      <vt:lpstr> Solubility Product Constants</vt:lpstr>
      <vt:lpstr>Solubility</vt:lpstr>
      <vt:lpstr>Common Ion Effect</vt:lpstr>
      <vt:lpstr>Common Ion Effect</vt:lpstr>
      <vt:lpstr>Your Turn!</vt:lpstr>
      <vt:lpstr> Acid-Base Properties of Salts</vt:lpstr>
      <vt:lpstr>Acid-Base Properties of Salts</vt:lpstr>
      <vt:lpstr>Buffer Solutions</vt:lpstr>
      <vt:lpstr>Buffer Solutions</vt:lpstr>
      <vt:lpstr>Buffer Solutions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dc:title>
  <dc:subject>Chemical Equilibrium</dc:subject>
  <dc:creator>Karen Sanchez</dc:creator>
  <cp:lastModifiedBy>Shuckaduck</cp:lastModifiedBy>
  <cp:revision>108</cp:revision>
  <dcterms:created xsi:type="dcterms:W3CDTF">2009-04-24T10:50:53Z</dcterms:created>
  <dcterms:modified xsi:type="dcterms:W3CDTF">2012-11-19T08:38:39Z</dcterms:modified>
</cp:coreProperties>
</file>