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6"/>
  </p:notesMasterIdLst>
  <p:sldIdLst>
    <p:sldId id="256" r:id="rId2"/>
    <p:sldId id="313" r:id="rId3"/>
    <p:sldId id="315" r:id="rId4"/>
    <p:sldId id="323" r:id="rId5"/>
    <p:sldId id="324" r:id="rId6"/>
    <p:sldId id="326" r:id="rId7"/>
    <p:sldId id="325" r:id="rId8"/>
    <p:sldId id="316" r:id="rId9"/>
    <p:sldId id="327" r:id="rId10"/>
    <p:sldId id="328" r:id="rId11"/>
    <p:sldId id="329" r:id="rId12"/>
    <p:sldId id="317" r:id="rId13"/>
    <p:sldId id="330" r:id="rId14"/>
    <p:sldId id="331" r:id="rId15"/>
    <p:sldId id="333" r:id="rId16"/>
    <p:sldId id="338" r:id="rId17"/>
    <p:sldId id="334" r:id="rId18"/>
    <p:sldId id="335" r:id="rId19"/>
    <p:sldId id="336" r:id="rId20"/>
    <p:sldId id="337" r:id="rId21"/>
    <p:sldId id="343" r:id="rId22"/>
    <p:sldId id="318" r:id="rId23"/>
    <p:sldId id="339" r:id="rId24"/>
    <p:sldId id="340" r:id="rId25"/>
    <p:sldId id="341" r:id="rId26"/>
    <p:sldId id="342" r:id="rId27"/>
    <p:sldId id="344" r:id="rId28"/>
    <p:sldId id="319" r:id="rId29"/>
    <p:sldId id="320" r:id="rId30"/>
    <p:sldId id="345" r:id="rId31"/>
    <p:sldId id="346" r:id="rId32"/>
    <p:sldId id="347" r:id="rId33"/>
    <p:sldId id="349" r:id="rId34"/>
    <p:sldId id="348" r:id="rId35"/>
    <p:sldId id="355" r:id="rId36"/>
    <p:sldId id="356" r:id="rId37"/>
    <p:sldId id="350" r:id="rId38"/>
    <p:sldId id="351" r:id="rId39"/>
    <p:sldId id="352" r:id="rId40"/>
    <p:sldId id="353" r:id="rId41"/>
    <p:sldId id="354" r:id="rId42"/>
    <p:sldId id="358" r:id="rId43"/>
    <p:sldId id="357" r:id="rId44"/>
    <p:sldId id="321" r:id="rId45"/>
    <p:sldId id="359" r:id="rId46"/>
    <p:sldId id="362" r:id="rId47"/>
    <p:sldId id="363" r:id="rId48"/>
    <p:sldId id="361" r:id="rId49"/>
    <p:sldId id="364" r:id="rId50"/>
    <p:sldId id="360" r:id="rId51"/>
    <p:sldId id="367" r:id="rId52"/>
    <p:sldId id="322" r:id="rId53"/>
    <p:sldId id="365" r:id="rId54"/>
    <p:sldId id="366" r:id="rId5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FF"/>
    <a:srgbClr val="236F37"/>
    <a:srgbClr val="28724F"/>
    <a:srgbClr val="1D754D"/>
    <a:srgbClr val="12DE6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3" d="100"/>
          <a:sy n="43" d="100"/>
        </p:scale>
        <p:origin x="-109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5.wmf"/><Relationship Id="rId1" Type="http://schemas.openxmlformats.org/officeDocument/2006/relationships/image" Target="../media/image28.wmf"/><Relationship Id="rId5" Type="http://schemas.openxmlformats.org/officeDocument/2006/relationships/image" Target="../media/image31.wmf"/><Relationship Id="rId4"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23059C2-E862-4715-B51B-5474A3057FFE}" type="datetimeFigureOut">
              <a:rPr lang="en-US"/>
              <a:pPr>
                <a:defRPr/>
              </a:pPr>
              <a:t>11/19/2012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307E214-3936-45E9-A6AA-0CC1BE82310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marL="342900" indent="-342900">
              <a:spcBef>
                <a:spcPct val="20000"/>
              </a:spcBef>
            </a:pPr>
            <a:r>
              <a:rPr lang="en-US" b="1" smtClean="0"/>
              <a:t>Figure 14.3</a:t>
            </a:r>
            <a:r>
              <a:rPr lang="en-US" smtClean="0"/>
              <a:t> Dissolution of sodium chloride in water.  Polar water molecules are attracted to Na and Cl- ions in the salt crystal, weakening the attraction between the ions. As the attraction between the ions weakens, the ions move apart and become surrounded by water dipoles.  The hydrated ions slowly diffuse away from the crystal to become dissolved in solution.</a:t>
            </a:r>
            <a:endParaRPr lang="en-US" b="1" smtClean="0"/>
          </a:p>
        </p:txBody>
      </p:sp>
      <p:sp>
        <p:nvSpPr>
          <p:cNvPr id="4" name="Slide Number Placeholder 3"/>
          <p:cNvSpPr>
            <a:spLocks noGrp="1"/>
          </p:cNvSpPr>
          <p:nvPr>
            <p:ph type="sldNum" sz="quarter" idx="5"/>
          </p:nvPr>
        </p:nvSpPr>
        <p:spPr/>
        <p:txBody>
          <a:bodyPr/>
          <a:lstStyle/>
          <a:p>
            <a:pPr>
              <a:defRPr/>
            </a:pPr>
            <a:fld id="{B2C0916C-62A4-482B-B31A-5160794B5DB8}" type="slidenum">
              <a:rPr lang="en-US" smtClean="0"/>
              <a:pPr>
                <a:defRPr/>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Figure 14.4</a:t>
            </a:r>
            <a:r>
              <a:rPr lang="en-US" smtClean="0"/>
              <a:t> Solubility of various compounds in water.  Solids are shown in red and gases are shown in blue.</a:t>
            </a:r>
            <a:endParaRPr lang="en-US" b="1" smtClean="0"/>
          </a:p>
        </p:txBody>
      </p:sp>
      <p:sp>
        <p:nvSpPr>
          <p:cNvPr id="4" name="Slide Number Placeholder 3"/>
          <p:cNvSpPr>
            <a:spLocks noGrp="1"/>
          </p:cNvSpPr>
          <p:nvPr>
            <p:ph type="sldNum" sz="quarter" idx="5"/>
          </p:nvPr>
        </p:nvSpPr>
        <p:spPr/>
        <p:txBody>
          <a:bodyPr/>
          <a:lstStyle/>
          <a:p>
            <a:pPr>
              <a:defRPr/>
            </a:pPr>
            <a:fld id="{5E084179-47D3-449B-8D94-A1C8502D5D3A}" type="slidenum">
              <a:rPr lang="en-US" smtClean="0"/>
              <a:pPr>
                <a:defRPr/>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Pouring root beer into a glass illustrates the effect of pressure on solubility.  The escaping carbon dioxide produces the foam.</a:t>
            </a:r>
          </a:p>
        </p:txBody>
      </p:sp>
      <p:sp>
        <p:nvSpPr>
          <p:cNvPr id="4" name="Slide Number Placeholder 3"/>
          <p:cNvSpPr>
            <a:spLocks noGrp="1"/>
          </p:cNvSpPr>
          <p:nvPr>
            <p:ph type="sldNum" sz="quarter" idx="5"/>
          </p:nvPr>
        </p:nvSpPr>
        <p:spPr/>
        <p:txBody>
          <a:bodyPr/>
          <a:lstStyle/>
          <a:p>
            <a:pPr>
              <a:defRPr/>
            </a:pPr>
            <a:fld id="{ABA29B51-3CA0-4259-A2EB-A9E8CB5AEB69}" type="slidenum">
              <a:rPr lang="en-US" smtClean="0"/>
              <a:pPr>
                <a:defRPr/>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FBAD3C9-65F5-4EAC-8C42-830CA426FCEB}" type="slidenum">
              <a:rPr lang="en-US" smtClean="0"/>
              <a:pPr>
                <a:defRPr/>
              </a:pPr>
              <a:t>29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Figure 14.8</a:t>
            </a:r>
            <a:r>
              <a:rPr lang="en-US" smtClean="0"/>
              <a:t>   Vapor pressure curves of pure water and water solutions, showing (a) boiling point elevation and (b) freezing point depression effects (concentration:  1mol solute/1 kg water).</a:t>
            </a:r>
            <a:endParaRPr lang="en-US" b="1" smtClean="0"/>
          </a:p>
        </p:txBody>
      </p:sp>
      <p:sp>
        <p:nvSpPr>
          <p:cNvPr id="4" name="Slide Number Placeholder 3"/>
          <p:cNvSpPr>
            <a:spLocks noGrp="1"/>
          </p:cNvSpPr>
          <p:nvPr>
            <p:ph type="sldNum" sz="quarter" idx="5"/>
          </p:nvPr>
        </p:nvSpPr>
        <p:spPr/>
        <p:txBody>
          <a:bodyPr/>
          <a:lstStyle/>
          <a:p>
            <a:pPr>
              <a:defRPr/>
            </a:pPr>
            <a:fld id="{0864D2C2-3339-4A82-98FF-C1193CA29314}" type="slidenum">
              <a:rPr lang="en-US" smtClean="0"/>
              <a:pPr>
                <a:defRPr/>
              </a:pPr>
              <a:t>45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C2BD031-E52D-4A89-B754-E16964180FBA}" type="slidenum">
              <a:rPr lang="en-US" smtClean="0"/>
              <a:pPr>
                <a:defRPr/>
              </a:pPr>
              <a:t>52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12CB524-5379-431A-9817-9DC6BF2BECCE}" type="slidenum">
              <a:rPr lang="en-US" smtClean="0"/>
              <a:pPr>
                <a:defRPr/>
              </a:pPr>
              <a:t>54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1524000"/>
          </a:xfrm>
          <a:prstGeom prst="rect">
            <a:avLst/>
          </a:prstGeom>
          <a:gradFill>
            <a:gsLst>
              <a:gs pos="0">
                <a:schemeClr val="accent1"/>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A9C91780-4A8A-4358-8959-5AA0383B79D0}" type="datetime1">
              <a:rPr lang="en-US" smtClean="0"/>
              <a:pPr>
                <a:defRPr/>
              </a:pPr>
              <a:t>11/19/2012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14-</a:t>
            </a:r>
            <a:fld id="{E489727E-AB9D-466E-961E-FDBF13EF853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DEE828F-2439-4446-AA54-CD7C3429B3E8}" type="datetime1">
              <a:rPr lang="en-US" smtClean="0"/>
              <a:pPr>
                <a:defRPr/>
              </a:pPr>
              <a:t>11/19/2012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6" name="Slide Number Placeholder 5"/>
          <p:cNvSpPr>
            <a:spLocks noGrp="1"/>
          </p:cNvSpPr>
          <p:nvPr>
            <p:ph type="sldNum" sz="quarter" idx="12"/>
          </p:nvPr>
        </p:nvSpPr>
        <p:spPr/>
        <p:txBody>
          <a:bodyPr/>
          <a:lstStyle>
            <a:lvl1pPr>
              <a:defRPr/>
            </a:lvl1pPr>
          </a:lstStyle>
          <a:p>
            <a:pPr>
              <a:defRPr/>
            </a:pPr>
            <a:fld id="{1035EBDE-7750-45F3-9A9A-E05EC92E7BE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3CE54F-472C-4193-87F9-8E2B33243EA8}" type="datetime1">
              <a:rPr lang="en-US" smtClean="0"/>
              <a:pPr>
                <a:defRPr/>
              </a:pPr>
              <a:t>11/19/2012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6" name="Slide Number Placeholder 5"/>
          <p:cNvSpPr>
            <a:spLocks noGrp="1"/>
          </p:cNvSpPr>
          <p:nvPr>
            <p:ph type="sldNum" sz="quarter" idx="12"/>
          </p:nvPr>
        </p:nvSpPr>
        <p:spPr/>
        <p:txBody>
          <a:bodyPr/>
          <a:lstStyle>
            <a:lvl1pPr>
              <a:defRPr/>
            </a:lvl1pPr>
          </a:lstStyle>
          <a:p>
            <a:pPr>
              <a:defRPr/>
            </a:pPr>
            <a:fld id="{F464C981-73A2-45C9-A5FF-E7804D5E935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1524000"/>
          </a:xfrm>
          <a:prstGeom prst="rect">
            <a:avLst/>
          </a:prstGeom>
          <a:gradFill>
            <a:gsLst>
              <a:gs pos="0">
                <a:schemeClr val="accent1"/>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274638"/>
            <a:ext cx="8229600" cy="1143000"/>
          </a:xfrm>
        </p:spPr>
        <p:txBody>
          <a:bodyPr>
            <a:normAutofit/>
          </a:bodyPr>
          <a:lstStyle>
            <a:lvl1pPr>
              <a:defRPr sz="36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800"/>
            </a:lvl2pPr>
            <a:lvl3pPr>
              <a:defRPr sz="2800"/>
            </a:lvl3pPr>
            <a:lvl4pPr>
              <a:defRPr sz="2800"/>
            </a:lvl4pPr>
            <a:lvl5pPr>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6C994B5-24DA-43F3-8A86-40CC52B45240}" type="datetime1">
              <a:rPr lang="en-US" smtClean="0"/>
              <a:pPr>
                <a:defRPr/>
              </a:pPr>
              <a:t>11/19/2012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14-</a:t>
            </a:r>
            <a:fld id="{34C29726-D6CC-4B78-9CAD-5D0E9CDC97C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F96F4C-9E7B-4348-AF62-52415FD31B40}" type="datetime1">
              <a:rPr lang="en-US" smtClean="0"/>
              <a:pPr>
                <a:defRPr/>
              </a:pPr>
              <a:t>11/19/2012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6" name="Slide Number Placeholder 5"/>
          <p:cNvSpPr>
            <a:spLocks noGrp="1"/>
          </p:cNvSpPr>
          <p:nvPr>
            <p:ph type="sldNum" sz="quarter" idx="12"/>
          </p:nvPr>
        </p:nvSpPr>
        <p:spPr/>
        <p:txBody>
          <a:bodyPr/>
          <a:lstStyle>
            <a:lvl1pPr>
              <a:defRPr/>
            </a:lvl1pPr>
          </a:lstStyle>
          <a:p>
            <a:pPr>
              <a:defRPr/>
            </a:pPr>
            <a:fld id="{EB4998FE-550E-4C5B-B7FC-F2E42347699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4D772B81-D3C9-4DD0-834D-F7E9822927FE}" type="datetime1">
              <a:rPr lang="en-US" smtClean="0"/>
              <a:pPr>
                <a:defRPr/>
              </a:pPr>
              <a:t>11/19/2012</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7" name="Slide Number Placeholder 6"/>
          <p:cNvSpPr>
            <a:spLocks noGrp="1"/>
          </p:cNvSpPr>
          <p:nvPr>
            <p:ph type="sldNum" sz="quarter" idx="12"/>
          </p:nvPr>
        </p:nvSpPr>
        <p:spPr/>
        <p:txBody>
          <a:bodyPr/>
          <a:lstStyle>
            <a:lvl1pPr>
              <a:defRPr/>
            </a:lvl1pPr>
          </a:lstStyle>
          <a:p>
            <a:pPr>
              <a:defRPr/>
            </a:pPr>
            <a:fld id="{A9954B63-478D-4FDC-A46C-9310856B630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E8B1ECC9-9C2F-40FC-BE5B-E816B8080891}" type="datetime1">
              <a:rPr lang="en-US" smtClean="0"/>
              <a:pPr>
                <a:defRPr/>
              </a:pPr>
              <a:t>11/19/2012</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9" name="Slide Number Placeholder 8"/>
          <p:cNvSpPr>
            <a:spLocks noGrp="1"/>
          </p:cNvSpPr>
          <p:nvPr>
            <p:ph type="sldNum" sz="quarter" idx="12"/>
          </p:nvPr>
        </p:nvSpPr>
        <p:spPr/>
        <p:txBody>
          <a:bodyPr/>
          <a:lstStyle>
            <a:lvl1pPr>
              <a:defRPr/>
            </a:lvl1pPr>
          </a:lstStyle>
          <a:p>
            <a:pPr>
              <a:defRPr/>
            </a:pPr>
            <a:fld id="{BC0CC36A-077D-494A-B1F4-539FE276BBF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FAD1E449-934A-49AC-A49F-B772CB34D847}" type="datetime1">
              <a:rPr lang="en-US" smtClean="0"/>
              <a:pPr>
                <a:defRPr/>
              </a:pPr>
              <a:t>11/19/2012</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lvl1pPr>
              <a:defRPr/>
            </a:lvl1pPr>
          </a:lstStyle>
          <a:p>
            <a:pPr>
              <a:defRPr/>
            </a:pPr>
            <a:fld id="{C2F84A38-0042-4715-87F3-E6C614C45FD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34AF9498-72C7-4185-8E48-821BE8413B60}" type="datetime1">
              <a:rPr lang="en-US" smtClean="0"/>
              <a:pPr>
                <a:defRPr/>
              </a:pPr>
              <a:t>11/19/2012</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4" name="Slide Number Placeholder 3"/>
          <p:cNvSpPr>
            <a:spLocks noGrp="1"/>
          </p:cNvSpPr>
          <p:nvPr>
            <p:ph type="sldNum" sz="quarter" idx="12"/>
          </p:nvPr>
        </p:nvSpPr>
        <p:spPr/>
        <p:txBody>
          <a:bodyPr/>
          <a:lstStyle>
            <a:lvl1pPr>
              <a:defRPr/>
            </a:lvl1pPr>
          </a:lstStyle>
          <a:p>
            <a:pPr>
              <a:defRPr/>
            </a:pPr>
            <a:fld id="{E2D48AC6-927A-4A62-B5AF-3A24216155D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18821800-C215-4FE0-8EA7-F2DA56E2F949}" type="datetime1">
              <a:rPr lang="en-US" smtClean="0"/>
              <a:pPr>
                <a:defRPr/>
              </a:pPr>
              <a:t>11/19/2012</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7" name="Slide Number Placeholder 6"/>
          <p:cNvSpPr>
            <a:spLocks noGrp="1"/>
          </p:cNvSpPr>
          <p:nvPr>
            <p:ph type="sldNum" sz="quarter" idx="12"/>
          </p:nvPr>
        </p:nvSpPr>
        <p:spPr/>
        <p:txBody>
          <a:bodyPr/>
          <a:lstStyle>
            <a:lvl1pPr>
              <a:defRPr/>
            </a:lvl1pPr>
          </a:lstStyle>
          <a:p>
            <a:pPr>
              <a:defRPr/>
            </a:pPr>
            <a:fld id="{2A14516A-2F8F-4B54-96BA-D4FDCA35585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742EC44D-BC1E-433C-B332-FDDE8A701CA1}" type="datetime1">
              <a:rPr lang="en-US" smtClean="0"/>
              <a:pPr>
                <a:defRPr/>
              </a:pPr>
              <a:t>11/19/2012</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7" name="Slide Number Placeholder 6"/>
          <p:cNvSpPr>
            <a:spLocks noGrp="1"/>
          </p:cNvSpPr>
          <p:nvPr>
            <p:ph type="sldNum" sz="quarter" idx="12"/>
          </p:nvPr>
        </p:nvSpPr>
        <p:spPr/>
        <p:txBody>
          <a:bodyPr/>
          <a:lstStyle>
            <a:lvl1pPr>
              <a:defRPr/>
            </a:lvl1pPr>
          </a:lstStyle>
          <a:p>
            <a:pPr>
              <a:defRPr/>
            </a:pPr>
            <a:fld id="{0525C413-E224-4D51-9D5B-6C338901996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524000"/>
          </a:xfrm>
          <a:prstGeom prst="rect">
            <a:avLst/>
          </a:prstGeom>
          <a:gradFill>
            <a:gsLst>
              <a:gs pos="0">
                <a:schemeClr val="accent1"/>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15" name="Title Placeholder 1"/>
          <p:cNvSpPr>
            <a:spLocks noGrp="1"/>
          </p:cNvSpPr>
          <p:nvPr>
            <p:ph type="title"/>
          </p:nvPr>
        </p:nvSpPr>
        <p:spPr bwMode="auto">
          <a:xfrm>
            <a:off x="457200" y="304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1887015-D060-4EA2-BA5C-383AEA4C69CA}" type="datetime1">
              <a:rPr lang="en-US" smtClean="0"/>
              <a:pPr>
                <a:defRPr/>
              </a:pPr>
              <a:t>11/19/2012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t>Copyright 2012 John Wiley &amp; Sons, Inc</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r>
              <a:rPr lang="en-US"/>
              <a:t>14-</a:t>
            </a:r>
            <a:fld id="{926B04D5-8A5D-4123-B8AE-BB7C7AFB944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iming>
    <p:tnLst>
      <p:par>
        <p:cTn id="1" dur="indefinite" restart="never" nodeType="tmRoot"/>
      </p:par>
    </p:tnLst>
  </p:timing>
  <p:hf sldNum="0" hdr="0" dt="0"/>
  <p:txStyles>
    <p:titleStyle>
      <a:lvl1pPr algn="ctr" rtl="0" eaLnBrk="0" fontAlgn="base" hangingPunct="0">
        <a:spcBef>
          <a:spcPct val="0"/>
        </a:spcBef>
        <a:spcAft>
          <a:spcPct val="0"/>
        </a:spcAft>
        <a:defRPr sz="3600" b="1" kern="1200">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Font typeface="Arial" pitchFamily="34" charset="0"/>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slide" Target="slide8.xml"/><Relationship Id="rId7" Type="http://schemas.openxmlformats.org/officeDocument/2006/relationships/slide" Target="slide29.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slide" Target="slide22.xml"/><Relationship Id="rId4" Type="http://schemas.openxmlformats.org/officeDocument/2006/relationships/slide" Target="slide12.xml"/><Relationship Id="rId9" Type="http://schemas.openxmlformats.org/officeDocument/2006/relationships/slide" Target="slide52.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6.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8.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7.png"/><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19.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21.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41.png"/></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oleObject" Target="../embeddings/oleObject28.bin"/><Relationship Id="rId4" Type="http://schemas.openxmlformats.org/officeDocument/2006/relationships/oleObject" Target="../embeddings/oleObject27.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1241425"/>
          </a:xfrm>
        </p:spPr>
        <p:txBody>
          <a:bodyPr rtlCol="0">
            <a:normAutofit/>
          </a:bodyPr>
          <a:lstStyle/>
          <a:p>
            <a:pPr eaLnBrk="1" fontAlgn="auto" hangingPunct="1">
              <a:spcAft>
                <a:spcPts val="0"/>
              </a:spcAft>
              <a:defRPr/>
            </a:pPr>
            <a:r>
              <a:rPr lang="en-US" sz="6000" dirty="0" smtClean="0">
                <a:solidFill>
                  <a:schemeClr val="tx2">
                    <a:lumMod val="75000"/>
                  </a:schemeClr>
                </a:solidFill>
                <a:latin typeface="Britannic Bold" pitchFamily="34" charset="0"/>
              </a:rPr>
              <a:t>Chapter 14</a:t>
            </a:r>
            <a:endParaRPr lang="en-US" sz="6000" dirty="0">
              <a:solidFill>
                <a:schemeClr val="tx2">
                  <a:lumMod val="75000"/>
                </a:schemeClr>
              </a:solidFill>
              <a:latin typeface="Britannic Bold" pitchFamily="34" charset="0"/>
            </a:endParaRPr>
          </a:p>
        </p:txBody>
      </p:sp>
      <p:sp>
        <p:nvSpPr>
          <p:cNvPr id="3" name="Subtitle 2"/>
          <p:cNvSpPr>
            <a:spLocks noGrp="1"/>
          </p:cNvSpPr>
          <p:nvPr>
            <p:ph type="subTitle" idx="1"/>
          </p:nvPr>
        </p:nvSpPr>
        <p:spPr>
          <a:xfrm>
            <a:off x="1524000" y="5638800"/>
            <a:ext cx="6400800" cy="1219200"/>
          </a:xfrm>
        </p:spPr>
        <p:txBody>
          <a:bodyPr rtlCol="0">
            <a:normAutofit/>
          </a:bodyPr>
          <a:lstStyle/>
          <a:p>
            <a:pPr eaLnBrk="1" fontAlgn="auto" hangingPunct="1">
              <a:spcAft>
                <a:spcPts val="0"/>
              </a:spcAft>
              <a:defRPr/>
            </a:pPr>
            <a:r>
              <a:rPr lang="en-US" sz="2000" dirty="0" smtClean="0">
                <a:solidFill>
                  <a:schemeClr val="tx2">
                    <a:lumMod val="75000"/>
                  </a:schemeClr>
                </a:solidFill>
              </a:rPr>
              <a:t>Introduction to General, Organic, and Biochemistry 10e</a:t>
            </a:r>
          </a:p>
          <a:p>
            <a:pPr eaLnBrk="1" fontAlgn="auto" hangingPunct="1">
              <a:spcAft>
                <a:spcPts val="0"/>
              </a:spcAft>
              <a:defRPr/>
            </a:pPr>
            <a:r>
              <a:rPr lang="en-US" sz="2000" dirty="0" smtClean="0">
                <a:solidFill>
                  <a:schemeClr val="tx2">
                    <a:lumMod val="75000"/>
                  </a:schemeClr>
                </a:solidFill>
              </a:rPr>
              <a:t>John Wiley &amp; Sons, Inc</a:t>
            </a:r>
          </a:p>
          <a:p>
            <a:pPr eaLnBrk="1" fontAlgn="auto" hangingPunct="1">
              <a:spcAft>
                <a:spcPts val="0"/>
              </a:spcAft>
              <a:defRPr/>
            </a:pPr>
            <a:r>
              <a:rPr lang="en-US" sz="2000" dirty="0" smtClean="0">
                <a:solidFill>
                  <a:schemeClr val="tx2">
                    <a:lumMod val="75000"/>
                  </a:schemeClr>
                </a:solidFill>
              </a:rPr>
              <a:t>Morris Hein, Scott Pattison, and Susan Arena</a:t>
            </a:r>
          </a:p>
        </p:txBody>
      </p:sp>
      <p:sp>
        <p:nvSpPr>
          <p:cNvPr id="6" name="TextBox 5"/>
          <p:cNvSpPr txBox="1"/>
          <p:nvPr/>
        </p:nvSpPr>
        <p:spPr>
          <a:xfrm>
            <a:off x="609600" y="1600200"/>
            <a:ext cx="8001000" cy="769938"/>
          </a:xfrm>
          <a:prstGeom prst="rect">
            <a:avLst/>
          </a:prstGeom>
          <a:noFill/>
        </p:spPr>
        <p:txBody>
          <a:bodyPr>
            <a:spAutoFit/>
          </a:bodyPr>
          <a:lstStyle/>
          <a:p>
            <a:pPr algn="ctr" fontAlgn="auto">
              <a:spcBef>
                <a:spcPts val="0"/>
              </a:spcBef>
              <a:spcAft>
                <a:spcPts val="0"/>
              </a:spcAft>
              <a:defRPr/>
            </a:pPr>
            <a:r>
              <a:rPr lang="en-US" sz="4400" b="1" dirty="0">
                <a:solidFill>
                  <a:schemeClr val="tx2">
                    <a:lumMod val="75000"/>
                  </a:schemeClr>
                </a:solidFill>
                <a:latin typeface="+mj-lt"/>
              </a:rPr>
              <a:t>Solutions</a:t>
            </a:r>
          </a:p>
        </p:txBody>
      </p:sp>
      <p:sp>
        <p:nvSpPr>
          <p:cNvPr id="25606" name="TextBox 8"/>
          <p:cNvSpPr txBox="1">
            <a:spLocks noChangeArrowheads="1"/>
          </p:cNvSpPr>
          <p:nvPr/>
        </p:nvSpPr>
        <p:spPr bwMode="auto">
          <a:xfrm>
            <a:off x="304800" y="2819400"/>
            <a:ext cx="2514600" cy="1754326"/>
          </a:xfrm>
          <a:prstGeom prst="rect">
            <a:avLst/>
          </a:prstGeom>
          <a:noFill/>
          <a:ln w="9525">
            <a:noFill/>
            <a:miter lim="800000"/>
            <a:headEnd/>
            <a:tailEnd/>
          </a:ln>
        </p:spPr>
        <p:txBody>
          <a:bodyPr wrap="square">
            <a:spAutoFit/>
          </a:bodyPr>
          <a:lstStyle/>
          <a:p>
            <a:r>
              <a:rPr lang="en-US" b="1" dirty="0" smtClean="0">
                <a:solidFill>
                  <a:schemeClr val="accent2"/>
                </a:solidFill>
              </a:rPr>
              <a:t>Brass, a solid solution of zinc and copper, is used to make musical instruments and many other objects.</a:t>
            </a:r>
            <a:endParaRPr lang="en-US" dirty="0"/>
          </a:p>
        </p:txBody>
      </p:sp>
      <p:pic>
        <p:nvPicPr>
          <p:cNvPr id="25607" name="Picture 7"/>
          <p:cNvPicPr>
            <a:picLocks noChangeAspect="1" noChangeArrowheads="1"/>
          </p:cNvPicPr>
          <p:nvPr/>
        </p:nvPicPr>
        <p:blipFill>
          <a:blip r:embed="rId2" cstate="print"/>
          <a:srcRect/>
          <a:stretch>
            <a:fillRect/>
          </a:stretch>
        </p:blipFill>
        <p:spPr bwMode="auto">
          <a:xfrm>
            <a:off x="2743200" y="2353018"/>
            <a:ext cx="5894318" cy="32667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Use the ionic compound solubility rules to predict the solubility of barium sulfate.</a:t>
            </a:r>
          </a:p>
          <a:p>
            <a:pPr marL="514350" indent="-514350">
              <a:buFont typeface="+mj-lt"/>
              <a:buAutoNum type="alphaLcPeriod"/>
              <a:defRPr/>
            </a:pPr>
            <a:r>
              <a:rPr lang="en-US" dirty="0" smtClean="0"/>
              <a:t>soluble</a:t>
            </a:r>
          </a:p>
          <a:p>
            <a:pPr marL="514350" indent="-514350">
              <a:buFont typeface="+mj-lt"/>
              <a:buAutoNum type="alphaLcPeriod"/>
              <a:defRPr/>
            </a:pPr>
            <a:r>
              <a:rPr lang="en-US" dirty="0" smtClean="0"/>
              <a:t>insoluble</a:t>
            </a: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Use the ionic compound solubility rules to predict the solubility of ammonium carbonate.</a:t>
            </a:r>
          </a:p>
          <a:p>
            <a:pPr marL="514350" indent="-514350">
              <a:buFont typeface="+mj-lt"/>
              <a:buAutoNum type="alphaLcPeriod"/>
              <a:defRPr/>
            </a:pPr>
            <a:r>
              <a:rPr lang="en-US" dirty="0" smtClean="0"/>
              <a:t>soluble</a:t>
            </a:r>
          </a:p>
          <a:p>
            <a:pPr marL="514350" indent="-514350">
              <a:buFont typeface="+mj-lt"/>
              <a:buAutoNum type="alphaLcPeriod"/>
              <a:defRPr/>
            </a:pPr>
            <a:r>
              <a:rPr lang="en-US" dirty="0" smtClean="0"/>
              <a:t>insoluble</a:t>
            </a: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1" end="1"/>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1" end="1"/>
                                            </p:txEl>
                                          </p:spTgt>
                                        </p:tgtEl>
                                        <p:attrNameLst>
                                          <p:attrName>style.fontStyle</p:attrName>
                                        </p:attrNameLst>
                                      </p:cBhvr>
                                      <p:to>
                                        <p:strVal val="normal"/>
                                      </p:to>
                                    </p:set>
                                    <p:set>
                                      <p:cBhvr override="childStyle">
                                        <p:cTn id="9" dur="indefinite"/>
                                        <p:tgtEl>
                                          <p:spTgt spid="3">
                                            <p:txEl>
                                              <p:pRg st="1" end="1"/>
                                            </p:txEl>
                                          </p:spTgt>
                                        </p:tgtEl>
                                        <p:attrNameLst>
                                          <p:attrName>style.fontWeight</p:attrName>
                                        </p:attrNameLst>
                                      </p:cBhvr>
                                      <p:to>
                                        <p:strVal val="bold"/>
                                      </p:to>
                                    </p:set>
                                    <p:set>
                                      <p:cBhvr override="childStyle">
                                        <p:cTn id="10" dur="indefinite"/>
                                        <p:tgtEl>
                                          <p:spTgt spid="3">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Factors Related to Solubility</a:t>
            </a:r>
          </a:p>
        </p:txBody>
      </p:sp>
      <p:sp>
        <p:nvSpPr>
          <p:cNvPr id="30723" name="Content Placeholder 2"/>
          <p:cNvSpPr>
            <a:spLocks noGrp="1"/>
          </p:cNvSpPr>
          <p:nvPr>
            <p:ph idx="1"/>
          </p:nvPr>
        </p:nvSpPr>
        <p:spPr/>
        <p:txBody>
          <a:bodyPr/>
          <a:lstStyle/>
          <a:p>
            <a:pPr algn="ctr">
              <a:lnSpc>
                <a:spcPct val="90000"/>
              </a:lnSpc>
              <a:buFontTx/>
              <a:buNone/>
            </a:pPr>
            <a:r>
              <a:rPr lang="en-US" b="1" smtClean="0">
                <a:solidFill>
                  <a:srgbClr val="663300"/>
                </a:solidFill>
              </a:rPr>
              <a:t>“Like dissolves like”</a:t>
            </a:r>
          </a:p>
          <a:p>
            <a:pPr>
              <a:lnSpc>
                <a:spcPct val="90000"/>
              </a:lnSpc>
            </a:pPr>
            <a:r>
              <a:rPr lang="en-US" smtClean="0"/>
              <a:t>Polar compounds dissolve in polar solvents, like water and alcohol (CH</a:t>
            </a:r>
            <a:r>
              <a:rPr lang="en-US" baseline="-25000" smtClean="0"/>
              <a:t>3</a:t>
            </a:r>
            <a:r>
              <a:rPr lang="en-US" smtClean="0"/>
              <a:t>CH</a:t>
            </a:r>
            <a:r>
              <a:rPr lang="en-US" baseline="-25000" smtClean="0"/>
              <a:t>2</a:t>
            </a:r>
            <a:r>
              <a:rPr lang="en-US" smtClean="0"/>
              <a:t>OH)</a:t>
            </a:r>
          </a:p>
          <a:p>
            <a:pPr lvl="1">
              <a:lnSpc>
                <a:spcPct val="90000"/>
              </a:lnSpc>
            </a:pPr>
            <a:r>
              <a:rPr lang="en-US" smtClean="0"/>
              <a:t>Acetone [(CH</a:t>
            </a:r>
            <a:r>
              <a:rPr lang="en-US" baseline="-25000" smtClean="0"/>
              <a:t>3</a:t>
            </a:r>
            <a:r>
              <a:rPr lang="en-US" smtClean="0"/>
              <a:t>)</a:t>
            </a:r>
            <a:r>
              <a:rPr lang="en-US" baseline="-25000" smtClean="0"/>
              <a:t>2</a:t>
            </a:r>
            <a:r>
              <a:rPr lang="en-US" smtClean="0"/>
              <a:t>CO]  dissolves in water because it has a net dipole on the O to C bond, making it polar.  </a:t>
            </a:r>
          </a:p>
          <a:p>
            <a:pPr>
              <a:lnSpc>
                <a:spcPct val="90000"/>
              </a:lnSpc>
            </a:pPr>
            <a:r>
              <a:rPr lang="en-US" smtClean="0"/>
              <a:t>Nonpolar compounds dissolve in nonpolar solvents, like petroleum ether and CCl</a:t>
            </a:r>
            <a:r>
              <a:rPr lang="en-US" baseline="-25000" smtClean="0"/>
              <a:t>4</a:t>
            </a:r>
            <a:endParaRPr lang="en-US" smtClean="0"/>
          </a:p>
          <a:p>
            <a:pPr lvl="1">
              <a:lnSpc>
                <a:spcPct val="90000"/>
              </a:lnSpc>
            </a:pPr>
            <a:r>
              <a:rPr lang="en-US" smtClean="0"/>
              <a:t>Hexane [CH</a:t>
            </a:r>
            <a:r>
              <a:rPr lang="en-US" baseline="-25000" smtClean="0"/>
              <a:t>3</a:t>
            </a:r>
            <a:r>
              <a:rPr lang="en-US" smtClean="0"/>
              <a:t>(CH</a:t>
            </a:r>
            <a:r>
              <a:rPr lang="en-US" baseline="-25000" smtClean="0"/>
              <a:t>2</a:t>
            </a:r>
            <a:r>
              <a:rPr lang="en-US" smtClean="0"/>
              <a:t>)</a:t>
            </a:r>
            <a:r>
              <a:rPr lang="en-US" baseline="-25000" smtClean="0"/>
              <a:t>4</a:t>
            </a:r>
            <a:r>
              <a:rPr lang="en-US" smtClean="0"/>
              <a:t>CH</a:t>
            </a:r>
            <a:r>
              <a:rPr lang="en-US" baseline="-25000" smtClean="0"/>
              <a:t>3</a:t>
            </a:r>
            <a:r>
              <a:rPr lang="en-US" smtClean="0"/>
              <a:t>] dissolves in petroleum ether because they are both nonpolar.</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Ionic Solubility</a:t>
            </a:r>
          </a:p>
        </p:txBody>
      </p:sp>
      <p:sp>
        <p:nvSpPr>
          <p:cNvPr id="31747" name="Content Placeholder 2"/>
          <p:cNvSpPr>
            <a:spLocks noGrp="1"/>
          </p:cNvSpPr>
          <p:nvPr>
            <p:ph idx="1"/>
          </p:nvPr>
        </p:nvSpPr>
        <p:spPr>
          <a:xfrm>
            <a:off x="609600" y="1600200"/>
            <a:ext cx="5257800" cy="4648200"/>
          </a:xfrm>
        </p:spPr>
        <p:txBody>
          <a:bodyPr/>
          <a:lstStyle/>
          <a:p>
            <a:pPr>
              <a:defRPr/>
            </a:pPr>
            <a:r>
              <a:rPr lang="en-US" dirty="0" smtClean="0"/>
              <a:t>Many ionic compounds dissolve in water because they form </a:t>
            </a:r>
            <a:r>
              <a:rPr lang="en-US" b="1" dirty="0" smtClean="0"/>
              <a:t>ion to dipole </a:t>
            </a:r>
            <a:r>
              <a:rPr lang="en-US" dirty="0" smtClean="0"/>
              <a:t>forces with water (a strong intermolecular force).</a:t>
            </a:r>
          </a:p>
          <a:p>
            <a:pPr>
              <a:defRPr/>
            </a:pPr>
            <a:r>
              <a:rPr lang="en-US" dirty="0" smtClean="0"/>
              <a:t>The ions become surrounded by water (become hydrated).</a:t>
            </a:r>
          </a:p>
          <a:p>
            <a:pPr>
              <a:defRPr/>
            </a:pPr>
            <a:r>
              <a:rPr lang="en-US" dirty="0" smtClean="0"/>
              <a:t>The </a:t>
            </a:r>
            <a:r>
              <a:rPr lang="en-US" b="1" dirty="0" smtClean="0">
                <a:solidFill>
                  <a:schemeClr val="accent6">
                    <a:lumMod val="50000"/>
                  </a:schemeClr>
                </a:solidFill>
              </a:rPr>
              <a:t>cation</a:t>
            </a:r>
            <a:r>
              <a:rPr lang="en-US" dirty="0" smtClean="0"/>
              <a:t> is attracted to the partially negative O in water</a:t>
            </a:r>
          </a:p>
          <a:p>
            <a:pPr>
              <a:defRPr/>
            </a:pPr>
            <a:r>
              <a:rPr lang="en-US" dirty="0" smtClean="0"/>
              <a:t>The </a:t>
            </a:r>
            <a:r>
              <a:rPr lang="en-US" b="1" dirty="0" smtClean="0">
                <a:solidFill>
                  <a:schemeClr val="accent1"/>
                </a:solidFill>
              </a:rPr>
              <a:t>anion</a:t>
            </a:r>
            <a:r>
              <a:rPr lang="en-US" dirty="0" smtClean="0"/>
              <a:t> is attracted to the partially positive H in water.</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37894" name="Picture 2"/>
          <p:cNvPicPr>
            <a:picLocks noChangeAspect="1" noChangeArrowheads="1"/>
          </p:cNvPicPr>
          <p:nvPr/>
        </p:nvPicPr>
        <p:blipFill>
          <a:blip r:embed="rId3" cstate="print"/>
          <a:srcRect/>
          <a:stretch>
            <a:fillRect/>
          </a:stretch>
        </p:blipFill>
        <p:spPr bwMode="auto">
          <a:xfrm>
            <a:off x="6037263" y="1524000"/>
            <a:ext cx="2625725" cy="4800600"/>
          </a:xfrm>
          <a:prstGeom prst="rect">
            <a:avLst/>
          </a:prstGeom>
          <a:noFill/>
          <a:ln w="9525">
            <a:noFill/>
            <a:miter lim="800000"/>
            <a:headEnd/>
            <a:tailEnd/>
          </a:ln>
        </p:spPr>
      </p:pic>
      <p:sp>
        <p:nvSpPr>
          <p:cNvPr id="9" name="Content Placeholder 2"/>
          <p:cNvSpPr txBox="1">
            <a:spLocks/>
          </p:cNvSpPr>
          <p:nvPr/>
        </p:nvSpPr>
        <p:spPr bwMode="auto">
          <a:xfrm>
            <a:off x="609600" y="4084638"/>
            <a:ext cx="5943600" cy="1935162"/>
          </a:xfrm>
          <a:prstGeom prst="rect">
            <a:avLst/>
          </a:prstGeom>
          <a:noFill/>
          <a:ln w="9525">
            <a:noFill/>
            <a:miter lim="800000"/>
            <a:headEnd/>
            <a:tailEnd/>
          </a:ln>
        </p:spPr>
        <p:txBody>
          <a:bodyPr/>
          <a:lstStyle/>
          <a:p>
            <a:pPr marL="342900" indent="-342900" eaLnBrk="0" hangingPunct="0">
              <a:spcBef>
                <a:spcPct val="20000"/>
              </a:spcBef>
              <a:buFont typeface="Arial" charset="0"/>
              <a:buNone/>
              <a:defRPr/>
            </a:pPr>
            <a:endParaRPr lang="en-US" sz="2800" dirty="0">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Temperature and Solubility</a:t>
            </a:r>
          </a:p>
        </p:txBody>
      </p:sp>
      <p:sp>
        <p:nvSpPr>
          <p:cNvPr id="3" name="Content Placeholder 2"/>
          <p:cNvSpPr>
            <a:spLocks noGrp="1"/>
          </p:cNvSpPr>
          <p:nvPr>
            <p:ph idx="1"/>
          </p:nvPr>
        </p:nvSpPr>
        <p:spPr>
          <a:xfrm>
            <a:off x="457200" y="1600200"/>
            <a:ext cx="3124200" cy="5257800"/>
          </a:xfrm>
        </p:spPr>
        <p:txBody>
          <a:bodyPr/>
          <a:lstStyle/>
          <a:p>
            <a:pPr marL="0" indent="0"/>
            <a:r>
              <a:rPr lang="en-US" smtClean="0"/>
              <a:t>Most solids’ solubility increases with increasing temperature. </a:t>
            </a:r>
            <a:r>
              <a:rPr lang="en-US" smtClean="0">
                <a:solidFill>
                  <a:srgbClr val="FF0066"/>
                </a:solidFill>
              </a:rPr>
              <a:t>(See red lines.)</a:t>
            </a:r>
          </a:p>
          <a:p>
            <a:pPr marL="0" indent="0"/>
            <a:r>
              <a:rPr lang="en-US" smtClean="0"/>
              <a:t>All gases solubility decreases with increasing temperature. </a:t>
            </a:r>
            <a:r>
              <a:rPr lang="en-US" smtClean="0">
                <a:solidFill>
                  <a:schemeClr val="accent1"/>
                </a:solidFill>
              </a:rPr>
              <a:t>(See blue lines.)</a:t>
            </a:r>
          </a:p>
          <a:p>
            <a:pPr marL="0" indent="0"/>
            <a:endParaRPr lang="en-US" smtClean="0">
              <a:solidFill>
                <a:srgbClr val="FF0066"/>
              </a:solidFill>
            </a:endParaRP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38918" name="Picture 2"/>
          <p:cNvPicPr>
            <a:picLocks noChangeAspect="1" noChangeArrowheads="1"/>
          </p:cNvPicPr>
          <p:nvPr/>
        </p:nvPicPr>
        <p:blipFill>
          <a:blip r:embed="rId3" cstate="print"/>
          <a:srcRect/>
          <a:stretch>
            <a:fillRect/>
          </a:stretch>
        </p:blipFill>
        <p:spPr bwMode="auto">
          <a:xfrm>
            <a:off x="3505200" y="1600200"/>
            <a:ext cx="5251450" cy="4375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Pressure and Solubility</a:t>
            </a:r>
          </a:p>
        </p:txBody>
      </p:sp>
      <p:sp>
        <p:nvSpPr>
          <p:cNvPr id="3" name="Content Placeholder 2"/>
          <p:cNvSpPr>
            <a:spLocks noGrp="1"/>
          </p:cNvSpPr>
          <p:nvPr>
            <p:ph idx="1"/>
          </p:nvPr>
        </p:nvSpPr>
        <p:spPr>
          <a:xfrm>
            <a:off x="457200" y="1600200"/>
            <a:ext cx="5638800" cy="4191000"/>
          </a:xfrm>
        </p:spPr>
        <p:txBody>
          <a:bodyPr/>
          <a:lstStyle/>
          <a:p>
            <a:r>
              <a:rPr lang="en-US" smtClean="0"/>
              <a:t>Pressure does not affect the solubility of solids or liquids, but there is a large effect with gases.</a:t>
            </a:r>
          </a:p>
          <a:p>
            <a:r>
              <a:rPr lang="en-US" smtClean="0"/>
              <a:t>The solubility of gas in a liquid is proportional to the pressure of the gas over the liquid. </a:t>
            </a:r>
          </a:p>
          <a:p>
            <a:r>
              <a:rPr lang="en-US" smtClean="0"/>
              <a:t>Sodas are canned under high pressure.  When you open a can, the pressure decreases and bubbles form, releasing the excess gases.</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2" name="Picture 2"/>
          <p:cNvPicPr>
            <a:picLocks noChangeAspect="1" noChangeArrowheads="1"/>
          </p:cNvPicPr>
          <p:nvPr/>
        </p:nvPicPr>
        <p:blipFill>
          <a:blip r:embed="rId3" cstate="print"/>
          <a:srcRect/>
          <a:stretch>
            <a:fillRect/>
          </a:stretch>
        </p:blipFill>
        <p:spPr bwMode="auto">
          <a:xfrm>
            <a:off x="6305550" y="1600200"/>
            <a:ext cx="2609850" cy="4343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Under what conditions are gases most soluble in liquids?</a:t>
            </a:r>
          </a:p>
          <a:p>
            <a:pPr marL="514350" indent="-514350">
              <a:buFont typeface="+mj-lt"/>
              <a:buAutoNum type="alphaLcPeriod"/>
              <a:defRPr/>
            </a:pPr>
            <a:r>
              <a:rPr lang="en-US" dirty="0" smtClean="0"/>
              <a:t>high temperature, high pressure</a:t>
            </a:r>
          </a:p>
          <a:p>
            <a:pPr marL="514350" indent="-514350">
              <a:buFont typeface="+mj-lt"/>
              <a:buAutoNum type="alphaLcPeriod"/>
              <a:defRPr/>
            </a:pPr>
            <a:r>
              <a:rPr lang="en-US" dirty="0" smtClean="0"/>
              <a:t>high temperature, low pressure</a:t>
            </a:r>
          </a:p>
          <a:p>
            <a:pPr marL="514350" indent="-514350">
              <a:buFont typeface="+mj-lt"/>
              <a:buAutoNum type="alphaLcPeriod"/>
              <a:defRPr/>
            </a:pPr>
            <a:r>
              <a:rPr lang="en-US" dirty="0" smtClean="0"/>
              <a:t>low temperature, high pressure</a:t>
            </a:r>
          </a:p>
          <a:p>
            <a:pPr marL="514350" indent="-514350">
              <a:buFont typeface="+mj-lt"/>
              <a:buAutoNum type="alphaLcPeriod"/>
              <a:defRPr/>
            </a:pPr>
            <a:r>
              <a:rPr lang="en-US" dirty="0" smtClean="0"/>
              <a:t>low temperature, low pressure</a:t>
            </a: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3" end="3"/>
                                            </p:txEl>
                                          </p:spTgt>
                                        </p:tgtEl>
                                        <p:attrNameLst>
                                          <p:attrName>style.fontStyle</p:attrName>
                                        </p:attrNameLst>
                                      </p:cBhvr>
                                      <p:to>
                                        <p:strVal val="normal"/>
                                      </p:to>
                                    </p:set>
                                    <p:set>
                                      <p:cBhvr override="childStyle">
                                        <p:cTn id="9" dur="indefinite"/>
                                        <p:tgtEl>
                                          <p:spTgt spid="3">
                                            <p:txEl>
                                              <p:pRg st="3" end="3"/>
                                            </p:txEl>
                                          </p:spTgt>
                                        </p:tgtEl>
                                        <p:attrNameLst>
                                          <p:attrName>style.fontWeight</p:attrName>
                                        </p:attrNameLst>
                                      </p:cBhvr>
                                      <p:to>
                                        <p:strVal val="bold"/>
                                      </p:to>
                                    </p:set>
                                    <p:set>
                                      <p:cBhvr override="childStyle">
                                        <p:cTn id="10"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fontScale="90000"/>
          </a:bodyPr>
          <a:lstStyle/>
          <a:p>
            <a:pPr>
              <a:defRPr/>
            </a:pPr>
            <a:r>
              <a:rPr lang="en-US" dirty="0" smtClean="0"/>
              <a:t>Saturated and Unsaturated Solutions</a:t>
            </a:r>
          </a:p>
        </p:txBody>
      </p:sp>
      <p:sp>
        <p:nvSpPr>
          <p:cNvPr id="3" name="Content Placeholder 2"/>
          <p:cNvSpPr>
            <a:spLocks noGrp="1"/>
          </p:cNvSpPr>
          <p:nvPr>
            <p:ph idx="1"/>
          </p:nvPr>
        </p:nvSpPr>
        <p:spPr/>
        <p:txBody>
          <a:bodyPr/>
          <a:lstStyle/>
          <a:p>
            <a:r>
              <a:rPr lang="en-US" b="1" smtClean="0"/>
              <a:t>Saturated solutions</a:t>
            </a:r>
            <a:r>
              <a:rPr lang="en-US" smtClean="0"/>
              <a:t> contain as much dissolved solute as the solvent will hold at a given temperature.</a:t>
            </a:r>
          </a:p>
          <a:p>
            <a:r>
              <a:rPr lang="en-US" smtClean="0"/>
              <a:t>Saturated solutions are always in equilibrium with undissolved solute.</a:t>
            </a:r>
          </a:p>
          <a:p>
            <a:pPr algn="ctr"/>
            <a:r>
              <a:rPr lang="en-US" smtClean="0"/>
              <a:t>undissolved solute          </a:t>
            </a:r>
            <a:r>
              <a:rPr lang="en-US" smtClean="0">
                <a:sym typeface="Wingdings" pitchFamily="2" charset="2"/>
              </a:rPr>
              <a:t>dissolved solute</a:t>
            </a:r>
            <a:endParaRPr lang="en-US" smtClean="0"/>
          </a:p>
          <a:p>
            <a:r>
              <a:rPr lang="en-US" smtClean="0"/>
              <a:t>Any point on the solubility curve represents a saturated solution of that solute.</a:t>
            </a:r>
          </a:p>
          <a:p>
            <a:r>
              <a:rPr lang="en-US" b="1" smtClean="0"/>
              <a:t>Unsaturated solutions</a:t>
            </a:r>
            <a:r>
              <a:rPr lang="en-US" smtClean="0"/>
              <a:t> contain less solute than the amount needed to saturate the solution.</a:t>
            </a:r>
            <a:endParaRPr lang="en-US" b="1"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pSp>
        <p:nvGrpSpPr>
          <p:cNvPr id="41990" name="Group 10"/>
          <p:cNvGrpSpPr>
            <a:grpSpLocks/>
          </p:cNvGrpSpPr>
          <p:nvPr/>
        </p:nvGrpSpPr>
        <p:grpSpPr bwMode="auto">
          <a:xfrm>
            <a:off x="4495800" y="3509963"/>
            <a:ext cx="533400" cy="604837"/>
            <a:chOff x="4411663" y="2366963"/>
            <a:chExt cx="533400" cy="604837"/>
          </a:xfrm>
        </p:grpSpPr>
        <p:sp>
          <p:nvSpPr>
            <p:cNvPr id="41991" name="Rectangle 7"/>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sp>
          <p:nvSpPr>
            <p:cNvPr id="41992" name="Rectangle 7"/>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Supersaturated Solutions</a:t>
            </a:r>
          </a:p>
        </p:txBody>
      </p:sp>
      <p:sp>
        <p:nvSpPr>
          <p:cNvPr id="36867" name="Content Placeholder 2"/>
          <p:cNvSpPr>
            <a:spLocks noGrp="1"/>
          </p:cNvSpPr>
          <p:nvPr>
            <p:ph idx="1"/>
          </p:nvPr>
        </p:nvSpPr>
        <p:spPr>
          <a:xfrm>
            <a:off x="457200" y="1600200"/>
            <a:ext cx="5029200" cy="4525963"/>
          </a:xfrm>
        </p:spPr>
        <p:txBody>
          <a:bodyPr/>
          <a:lstStyle/>
          <a:p>
            <a:r>
              <a:rPr lang="en-US" b="1" smtClean="0"/>
              <a:t>Supersaturated solutions </a:t>
            </a:r>
            <a:r>
              <a:rPr lang="en-US" smtClean="0"/>
              <a:t>contain more solute than the amount needed to saturate the solution at a particular temperature. </a:t>
            </a:r>
          </a:p>
          <a:p>
            <a:r>
              <a:rPr lang="en-US" smtClean="0"/>
              <a:t>Supersaturated solutions are </a:t>
            </a:r>
            <a:r>
              <a:rPr lang="en-US" b="1" smtClean="0"/>
              <a:t>unstable</a:t>
            </a:r>
            <a:r>
              <a:rPr lang="en-US" smtClean="0"/>
              <a:t> – stirring, adding a crystal of solute – will cause the excess solute to come out of solution.</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43014" name="Picture 2"/>
          <p:cNvPicPr>
            <a:picLocks noChangeAspect="1" noChangeArrowheads="1"/>
          </p:cNvPicPr>
          <p:nvPr/>
        </p:nvPicPr>
        <p:blipFill>
          <a:blip r:embed="rId2" cstate="print"/>
          <a:srcRect/>
          <a:stretch>
            <a:fillRect/>
          </a:stretch>
        </p:blipFill>
        <p:spPr bwMode="auto">
          <a:xfrm>
            <a:off x="5638800" y="1600200"/>
            <a:ext cx="3130550" cy="4108450"/>
          </a:xfrm>
          <a:prstGeom prst="rect">
            <a:avLst/>
          </a:prstGeom>
          <a:noFill/>
          <a:ln w="9525">
            <a:noFill/>
            <a:miter lim="800000"/>
            <a:headEnd/>
            <a:tailEnd/>
          </a:ln>
        </p:spPr>
      </p:pic>
      <p:pic>
        <p:nvPicPr>
          <p:cNvPr id="43015" name="Picture 3"/>
          <p:cNvPicPr>
            <a:picLocks noChangeAspect="1" noChangeArrowheads="1"/>
          </p:cNvPicPr>
          <p:nvPr/>
        </p:nvPicPr>
        <p:blipFill>
          <a:blip r:embed="rId3" cstate="print"/>
          <a:srcRect/>
          <a:stretch>
            <a:fillRect/>
          </a:stretch>
        </p:blipFill>
        <p:spPr bwMode="auto">
          <a:xfrm>
            <a:off x="5473700" y="5135563"/>
            <a:ext cx="3517900" cy="12652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Your Turn!</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26" name="Text Box 31" descr="Recycled paper"/>
          <p:cNvSpPr txBox="1">
            <a:spLocks noChangeArrowheads="1"/>
          </p:cNvSpPr>
          <p:nvPr/>
        </p:nvSpPr>
        <p:spPr bwMode="auto">
          <a:xfrm>
            <a:off x="381000" y="1676400"/>
            <a:ext cx="3886200" cy="3970338"/>
          </a:xfrm>
          <a:prstGeom prst="rect">
            <a:avLst/>
          </a:prstGeom>
          <a:noFill/>
          <a:ln w="9525">
            <a:noFill/>
            <a:miter lim="800000"/>
            <a:headEnd/>
            <a:tailEnd/>
          </a:ln>
          <a:effectLst/>
        </p:spPr>
        <p:txBody>
          <a:bodyPr>
            <a:spAutoFit/>
          </a:bodyPr>
          <a:lstStyle/>
          <a:p>
            <a:pPr>
              <a:spcBef>
                <a:spcPct val="50000"/>
              </a:spcBef>
              <a:defRPr/>
            </a:pPr>
            <a:r>
              <a:rPr lang="en-US" sz="2800" dirty="0">
                <a:latin typeface="+mn-lt"/>
              </a:rPr>
              <a:t>What mass of this compound will dissolve at 30°C?</a:t>
            </a:r>
          </a:p>
          <a:p>
            <a:pPr marL="514350" indent="-514350">
              <a:spcBef>
                <a:spcPct val="50000"/>
              </a:spcBef>
              <a:buFont typeface="+mj-lt"/>
              <a:buAutoNum type="alphaLcPeriod"/>
              <a:defRPr/>
            </a:pPr>
            <a:r>
              <a:rPr lang="en-US" sz="2800" dirty="0">
                <a:latin typeface="+mn-lt"/>
              </a:rPr>
              <a:t>5.0 g</a:t>
            </a:r>
          </a:p>
          <a:p>
            <a:pPr marL="514350" indent="-514350">
              <a:spcBef>
                <a:spcPct val="50000"/>
              </a:spcBef>
              <a:buFont typeface="+mj-lt"/>
              <a:buAutoNum type="alphaLcPeriod"/>
              <a:defRPr/>
            </a:pPr>
            <a:r>
              <a:rPr lang="en-US" sz="2800" dirty="0">
                <a:latin typeface="+mn-lt"/>
              </a:rPr>
              <a:t>5.4 g</a:t>
            </a:r>
          </a:p>
          <a:p>
            <a:pPr marL="514350" indent="-514350">
              <a:spcBef>
                <a:spcPct val="50000"/>
              </a:spcBef>
              <a:buFont typeface="+mj-lt"/>
              <a:buAutoNum type="alphaLcPeriod"/>
              <a:defRPr/>
            </a:pPr>
            <a:r>
              <a:rPr lang="en-US" sz="2800" dirty="0">
                <a:latin typeface="+mn-lt"/>
              </a:rPr>
              <a:t>5.8 g</a:t>
            </a:r>
          </a:p>
          <a:p>
            <a:pPr marL="514350" indent="-514350">
              <a:spcBef>
                <a:spcPct val="50000"/>
              </a:spcBef>
              <a:buFont typeface="+mj-lt"/>
              <a:buAutoNum type="alphaLcPeriod"/>
              <a:defRPr/>
            </a:pPr>
            <a:r>
              <a:rPr lang="en-US" sz="2800" dirty="0">
                <a:latin typeface="+mn-lt"/>
              </a:rPr>
              <a:t>6.0 g</a:t>
            </a:r>
          </a:p>
        </p:txBody>
      </p:sp>
      <p:grpSp>
        <p:nvGrpSpPr>
          <p:cNvPr id="44038" name="Group 26"/>
          <p:cNvGrpSpPr>
            <a:grpSpLocks/>
          </p:cNvGrpSpPr>
          <p:nvPr/>
        </p:nvGrpSpPr>
        <p:grpSpPr bwMode="auto">
          <a:xfrm>
            <a:off x="4157663" y="981075"/>
            <a:ext cx="4762500" cy="4305300"/>
            <a:chOff x="4157859" y="981602"/>
            <a:chExt cx="4763016" cy="4304773"/>
          </a:xfrm>
        </p:grpSpPr>
        <p:pic>
          <p:nvPicPr>
            <p:cNvPr id="44039" name="Picture 28"/>
            <p:cNvPicPr>
              <a:picLocks noChangeAspect="1" noChangeArrowheads="1"/>
            </p:cNvPicPr>
            <p:nvPr/>
          </p:nvPicPr>
          <p:blipFill>
            <a:blip r:embed="rId2" cstate="print"/>
            <a:srcRect/>
            <a:stretch>
              <a:fillRect/>
            </a:stretch>
          </p:blipFill>
          <p:spPr bwMode="auto">
            <a:xfrm>
              <a:off x="4572000" y="1752600"/>
              <a:ext cx="4301708" cy="3533775"/>
            </a:xfrm>
            <a:prstGeom prst="rect">
              <a:avLst/>
            </a:prstGeom>
            <a:noFill/>
            <a:ln w="9525">
              <a:noFill/>
              <a:miter lim="800000"/>
              <a:headEnd/>
              <a:tailEnd/>
            </a:ln>
          </p:spPr>
        </p:pic>
        <p:sp>
          <p:nvSpPr>
            <p:cNvPr id="29" name="Arc 28"/>
            <p:cNvSpPr/>
            <p:nvPr/>
          </p:nvSpPr>
          <p:spPr>
            <a:xfrm rot="8596488">
              <a:off x="4157859" y="981602"/>
              <a:ext cx="4763016" cy="2488895"/>
            </a:xfrm>
            <a:prstGeom prst="arc">
              <a:avLst>
                <a:gd name="adj1" fmla="val 12527852"/>
                <a:gd name="adj2" fmla="val 20672163"/>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26">
                                            <p:txEl>
                                              <p:pRg st="2" end="2"/>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26">
                                            <p:txEl>
                                              <p:pRg st="2" end="2"/>
                                            </p:txEl>
                                          </p:spTgt>
                                        </p:tgtEl>
                                        <p:attrNameLst>
                                          <p:attrName>style.fontStyle</p:attrName>
                                        </p:attrNameLst>
                                      </p:cBhvr>
                                      <p:to>
                                        <p:strVal val="normal"/>
                                      </p:to>
                                    </p:set>
                                    <p:set>
                                      <p:cBhvr override="childStyle">
                                        <p:cTn id="9" dur="indefinite"/>
                                        <p:tgtEl>
                                          <p:spTgt spid="26">
                                            <p:txEl>
                                              <p:pRg st="2" end="2"/>
                                            </p:txEl>
                                          </p:spTgt>
                                        </p:tgtEl>
                                        <p:attrNameLst>
                                          <p:attrName>style.fontWeight</p:attrName>
                                        </p:attrNameLst>
                                      </p:cBhvr>
                                      <p:to>
                                        <p:strVal val="bold"/>
                                      </p:to>
                                    </p:set>
                                    <p:set>
                                      <p:cBhvr override="childStyle">
                                        <p:cTn id="10" dur="indefinite"/>
                                        <p:tgtEl>
                                          <p:spTgt spid="26">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mtClean="0"/>
              <a:t>Chapter Outline</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6" name="Table 5"/>
          <p:cNvGraphicFramePr>
            <a:graphicFrameLocks noGrp="1"/>
          </p:cNvGraphicFramePr>
          <p:nvPr/>
        </p:nvGraphicFramePr>
        <p:xfrm>
          <a:off x="609600" y="1752600"/>
          <a:ext cx="8153400" cy="4495800"/>
        </p:xfrm>
        <a:graphic>
          <a:graphicData uri="http://schemas.openxmlformats.org/drawingml/2006/table">
            <a:tbl>
              <a:tblPr firstRow="1" bandRow="1">
                <a:tableStyleId>{5C22544A-7EE6-4342-B048-85BDC9FD1C3A}</a:tableStyleId>
              </a:tblPr>
              <a:tblGrid>
                <a:gridCol w="4076700"/>
                <a:gridCol w="4076700"/>
              </a:tblGrid>
              <a:tr h="4495800">
                <a:tc>
                  <a:txBody>
                    <a:bodyPr/>
                    <a:lstStyle/>
                    <a:p>
                      <a:pPr marL="627063" indent="-627063">
                        <a:buNone/>
                      </a:pPr>
                      <a:r>
                        <a:rPr lang="en-US" sz="2400" b="0" dirty="0" smtClean="0">
                          <a:solidFill>
                            <a:srgbClr val="C00000"/>
                          </a:solidFill>
                        </a:rPr>
                        <a:t>14.1 </a:t>
                      </a:r>
                      <a:r>
                        <a:rPr lang="en-US" sz="2400" b="0" dirty="0" smtClean="0">
                          <a:solidFill>
                            <a:srgbClr val="0000FF"/>
                          </a:solidFill>
                          <a:hlinkClick r:id="rId2" action="ppaction://hlinksldjump"/>
                        </a:rPr>
                        <a:t>General Properties of Solutions</a:t>
                      </a:r>
                      <a:endParaRPr lang="en-US" sz="2400" b="0" dirty="0" smtClean="0">
                        <a:solidFill>
                          <a:srgbClr val="0000FF"/>
                        </a:solidFill>
                      </a:endParaRPr>
                    </a:p>
                    <a:p>
                      <a:pPr>
                        <a:buNone/>
                      </a:pPr>
                      <a:endParaRPr lang="en-US" sz="800" b="0" dirty="0" smtClean="0"/>
                    </a:p>
                    <a:p>
                      <a:pPr marL="463550" indent="-463550">
                        <a:buNone/>
                      </a:pPr>
                      <a:r>
                        <a:rPr lang="en-US" sz="2400" b="0" dirty="0" smtClean="0">
                          <a:solidFill>
                            <a:srgbClr val="C00000"/>
                          </a:solidFill>
                        </a:rPr>
                        <a:t>14.2</a:t>
                      </a:r>
                      <a:r>
                        <a:rPr lang="en-US" sz="2400" b="0" dirty="0" smtClean="0"/>
                        <a:t> </a:t>
                      </a:r>
                      <a:r>
                        <a:rPr lang="en-US" sz="2400" b="0" dirty="0" smtClean="0">
                          <a:solidFill>
                            <a:srgbClr val="0000FF"/>
                          </a:solidFill>
                          <a:hlinkClick r:id="rId3" action="ppaction://hlinksldjump"/>
                        </a:rPr>
                        <a:t>Solubility</a:t>
                      </a:r>
                      <a:endParaRPr lang="en-US" sz="2400" b="0" dirty="0" smtClean="0">
                        <a:solidFill>
                          <a:srgbClr val="0000FF"/>
                        </a:solidFill>
                      </a:endParaRPr>
                    </a:p>
                    <a:p>
                      <a:pPr marL="463550" indent="-463550">
                        <a:buNone/>
                      </a:pPr>
                      <a:endParaRPr lang="en-US" sz="800" b="0" dirty="0" smtClean="0"/>
                    </a:p>
                    <a:p>
                      <a:pPr marL="573088" indent="-573088">
                        <a:buNone/>
                      </a:pPr>
                      <a:r>
                        <a:rPr lang="en-US" sz="2400" b="0" dirty="0" smtClean="0">
                          <a:solidFill>
                            <a:srgbClr val="C00000"/>
                          </a:solidFill>
                        </a:rPr>
                        <a:t>14.3</a:t>
                      </a:r>
                      <a:r>
                        <a:rPr lang="en-US" sz="2400" b="0" dirty="0" smtClean="0"/>
                        <a:t> </a:t>
                      </a:r>
                      <a:r>
                        <a:rPr lang="en-US" sz="2400" b="0" dirty="0" smtClean="0">
                          <a:solidFill>
                            <a:srgbClr val="0000FF"/>
                          </a:solidFill>
                          <a:hlinkClick r:id="rId4" action="ppaction://hlinksldjump"/>
                        </a:rPr>
                        <a:t>Factors Related to Solubility</a:t>
                      </a:r>
                      <a:endParaRPr lang="en-US" sz="2400" b="0" dirty="0" smtClean="0">
                        <a:solidFill>
                          <a:srgbClr val="0000FF"/>
                        </a:solidFill>
                      </a:endParaRPr>
                    </a:p>
                    <a:p>
                      <a:pPr>
                        <a:buNone/>
                      </a:pPr>
                      <a:endParaRPr lang="en-US" sz="800" b="0" dirty="0" smtClean="0"/>
                    </a:p>
                    <a:p>
                      <a:pPr marL="463550" indent="-463550">
                        <a:buNone/>
                      </a:pPr>
                      <a:r>
                        <a:rPr lang="en-US" sz="2400" b="0" dirty="0" smtClean="0">
                          <a:solidFill>
                            <a:srgbClr val="C00000"/>
                          </a:solidFill>
                        </a:rPr>
                        <a:t>14.4 </a:t>
                      </a:r>
                      <a:r>
                        <a:rPr lang="en-US" sz="2400" b="0" dirty="0" smtClean="0">
                          <a:solidFill>
                            <a:srgbClr val="0000FF"/>
                          </a:solidFill>
                          <a:hlinkClick r:id="rId5" action="ppaction://hlinksldjump"/>
                        </a:rPr>
                        <a:t>Rate of Dissolving Solids</a:t>
                      </a:r>
                      <a:endParaRPr lang="en-US" sz="2400" b="0" dirty="0" smtClean="0"/>
                    </a:p>
                    <a:p>
                      <a:pPr marL="463550" indent="-463550">
                        <a:buNone/>
                      </a:pPr>
                      <a:endParaRPr lang="en-US" sz="8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p>
                    <a:p>
                      <a:pPr>
                        <a:buNone/>
                      </a:pPr>
                      <a:endParaRPr lang="en-US" sz="2400" b="0" dirty="0" smtClean="0"/>
                    </a:p>
                    <a:p>
                      <a:endParaRPr lang="en-US" sz="2400" b="0" dirty="0"/>
                    </a:p>
                  </a:txBody>
                  <a:tcPr>
                    <a:solidFill>
                      <a:schemeClr val="bg1"/>
                    </a:solidFill>
                  </a:tcPr>
                </a:tc>
                <a:tc>
                  <a:txBody>
                    <a:bodyPr/>
                    <a:lstStyle/>
                    <a:p>
                      <a:pPr marL="627063" indent="-627063">
                        <a:buNone/>
                      </a:pPr>
                      <a:r>
                        <a:rPr lang="en-US" sz="2400" b="0" dirty="0" smtClean="0">
                          <a:solidFill>
                            <a:srgbClr val="C00000"/>
                          </a:solidFill>
                        </a:rPr>
                        <a:t>14.5</a:t>
                      </a:r>
                      <a:r>
                        <a:rPr lang="en-US" sz="2400" b="0" baseline="0" dirty="0" smtClean="0">
                          <a:solidFill>
                            <a:srgbClr val="C00000"/>
                          </a:solidFill>
                        </a:rPr>
                        <a:t> </a:t>
                      </a:r>
                      <a:r>
                        <a:rPr lang="en-US" sz="2400" b="0" baseline="0" dirty="0" smtClean="0">
                          <a:solidFill>
                            <a:srgbClr val="0000FF"/>
                          </a:solidFill>
                          <a:hlinkClick r:id="rId6" action="ppaction://hlinksldjump"/>
                        </a:rPr>
                        <a:t>Solutions: A Reaction Medium</a:t>
                      </a:r>
                      <a:endParaRPr lang="en-US" sz="2400" b="0" baseline="0" dirty="0" smtClean="0">
                        <a:solidFill>
                          <a:srgbClr val="0000FF"/>
                        </a:solidFill>
                      </a:endParaRPr>
                    </a:p>
                    <a:p>
                      <a:pPr marL="463550" indent="-463550">
                        <a:buNone/>
                      </a:pPr>
                      <a:endParaRPr lang="en-US" sz="800" b="0" dirty="0" smtClean="0">
                        <a:solidFill>
                          <a:srgbClr val="C00000"/>
                        </a:solidFill>
                      </a:endParaRPr>
                    </a:p>
                    <a:p>
                      <a:pPr marL="463550" indent="-463550">
                        <a:buNone/>
                      </a:pPr>
                      <a:r>
                        <a:rPr lang="en-US" sz="2400" b="0" dirty="0" smtClean="0">
                          <a:solidFill>
                            <a:srgbClr val="C00000"/>
                          </a:solidFill>
                        </a:rPr>
                        <a:t>14.6</a:t>
                      </a:r>
                      <a:r>
                        <a:rPr lang="en-US" sz="2400" b="0" baseline="0" dirty="0" smtClean="0">
                          <a:solidFill>
                            <a:srgbClr val="C00000"/>
                          </a:solidFill>
                        </a:rPr>
                        <a:t> </a:t>
                      </a:r>
                      <a:r>
                        <a:rPr lang="en-US" sz="2400" b="0" baseline="0" dirty="0" smtClean="0">
                          <a:solidFill>
                            <a:srgbClr val="0000FF"/>
                          </a:solidFill>
                          <a:hlinkClick r:id="rId7" action="ppaction://hlinksldjump"/>
                        </a:rPr>
                        <a:t>Concentration of Solutions</a:t>
                      </a:r>
                      <a:endParaRPr lang="en-US" sz="2400" b="0" dirty="0" smtClean="0"/>
                    </a:p>
                    <a:p>
                      <a:pPr marL="463550" indent="-463550">
                        <a:buNone/>
                      </a:pPr>
                      <a:endParaRPr lang="en-US" sz="800" b="0" kern="1200" dirty="0" smtClean="0">
                        <a:solidFill>
                          <a:schemeClr val="lt1"/>
                        </a:solidFill>
                        <a:latin typeface="+mn-lt"/>
                        <a:ea typeface="+mn-ea"/>
                        <a:cs typeface="+mn-cs"/>
                      </a:endParaRPr>
                    </a:p>
                    <a:p>
                      <a:pPr marL="627063" indent="-627063">
                        <a:buNone/>
                      </a:pPr>
                      <a:r>
                        <a:rPr lang="en-US" sz="2400" b="0" dirty="0" smtClean="0">
                          <a:solidFill>
                            <a:srgbClr val="C00000"/>
                          </a:solidFill>
                        </a:rPr>
                        <a:t>14.7</a:t>
                      </a:r>
                      <a:r>
                        <a:rPr lang="en-US" sz="2400" b="0" baseline="0" dirty="0" smtClean="0">
                          <a:solidFill>
                            <a:srgbClr val="C00000"/>
                          </a:solidFill>
                        </a:rPr>
                        <a:t> </a:t>
                      </a:r>
                      <a:r>
                        <a:rPr lang="en-US" sz="2400" b="0" baseline="0" dirty="0" smtClean="0">
                          <a:solidFill>
                            <a:srgbClr val="0000FF"/>
                          </a:solidFill>
                          <a:hlinkClick r:id="rId8" action="ppaction://hlinksldjump"/>
                        </a:rPr>
                        <a:t>Colligative Properties of Solutions</a:t>
                      </a:r>
                      <a:endParaRPr lang="en-US" sz="2400" b="0" dirty="0" smtClean="0"/>
                    </a:p>
                    <a:p>
                      <a:pPr>
                        <a:buNone/>
                      </a:pPr>
                      <a:endParaRPr lang="en-US" sz="800" b="0" dirty="0" smtClean="0"/>
                    </a:p>
                    <a:p>
                      <a:pPr marL="627063" indent="-627063">
                        <a:buNone/>
                      </a:pPr>
                      <a:r>
                        <a:rPr lang="en-US" sz="2400" b="0" dirty="0" smtClean="0">
                          <a:solidFill>
                            <a:srgbClr val="C00000"/>
                          </a:solidFill>
                        </a:rPr>
                        <a:t>14.8</a:t>
                      </a:r>
                      <a:r>
                        <a:rPr lang="en-US" sz="2400" b="0" baseline="0" dirty="0" smtClean="0">
                          <a:solidFill>
                            <a:srgbClr val="C00000"/>
                          </a:solidFill>
                        </a:rPr>
                        <a:t> </a:t>
                      </a:r>
                      <a:r>
                        <a:rPr lang="en-US" sz="2400" b="0" baseline="0" dirty="0" smtClean="0">
                          <a:solidFill>
                            <a:srgbClr val="0000FF"/>
                          </a:solidFill>
                          <a:hlinkClick r:id="rId9" action="ppaction://hlinksldjump"/>
                        </a:rPr>
                        <a:t>Osmosis and Osmotic Pressure</a:t>
                      </a:r>
                      <a:endParaRPr lang="en-US" sz="2400" b="0" baseline="0" dirty="0" smtClean="0">
                        <a:solidFill>
                          <a:srgbClr val="0000FF"/>
                        </a:solidFill>
                      </a:endParaRPr>
                    </a:p>
                    <a:p>
                      <a:pPr marL="463550" indent="-463550">
                        <a:buNone/>
                      </a:pPr>
                      <a:endParaRPr lang="en-US" sz="2400" b="0" dirty="0" smtClean="0"/>
                    </a:p>
                    <a:p>
                      <a:pPr marL="463550" indent="-463550">
                        <a:buNone/>
                      </a:pPr>
                      <a:endParaRPr lang="en-US" sz="800" b="0" dirty="0" smtClean="0"/>
                    </a:p>
                    <a:p>
                      <a:endParaRPr lang="en-US" sz="2400" b="0" dirty="0"/>
                    </a:p>
                  </a:txBody>
                  <a:tcPr>
                    <a:solidFill>
                      <a:schemeClr val="bg1"/>
                    </a:solidFill>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Your Turn!</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26" name="Text Box 31" descr="Recycled paper"/>
          <p:cNvSpPr txBox="1">
            <a:spLocks noChangeArrowheads="1"/>
          </p:cNvSpPr>
          <p:nvPr/>
        </p:nvSpPr>
        <p:spPr bwMode="auto">
          <a:xfrm>
            <a:off x="381000" y="1600200"/>
            <a:ext cx="3886200" cy="4616450"/>
          </a:xfrm>
          <a:prstGeom prst="rect">
            <a:avLst/>
          </a:prstGeom>
          <a:noFill/>
          <a:ln w="9525">
            <a:noFill/>
            <a:miter lim="800000"/>
            <a:headEnd/>
            <a:tailEnd/>
          </a:ln>
          <a:effectLst/>
        </p:spPr>
        <p:txBody>
          <a:bodyPr>
            <a:spAutoFit/>
          </a:bodyPr>
          <a:lstStyle/>
          <a:p>
            <a:pPr>
              <a:spcBef>
                <a:spcPct val="50000"/>
              </a:spcBef>
              <a:defRPr/>
            </a:pPr>
            <a:r>
              <a:rPr lang="en-US" sz="2800" dirty="0">
                <a:latin typeface="+mn-lt"/>
              </a:rPr>
              <a:t>6.0 g of solute is dissolved in 100 g of water at 60°C.  The solution is allowed to cool to 25°C.  No crystals form.  The solution is:</a:t>
            </a:r>
          </a:p>
          <a:p>
            <a:pPr marL="514350" indent="-514350">
              <a:spcBef>
                <a:spcPct val="50000"/>
              </a:spcBef>
              <a:buFont typeface="+mj-lt"/>
              <a:buAutoNum type="alphaLcPeriod"/>
              <a:defRPr/>
            </a:pPr>
            <a:r>
              <a:rPr lang="en-US" sz="2800" dirty="0">
                <a:latin typeface="+mn-lt"/>
              </a:rPr>
              <a:t>saturated</a:t>
            </a:r>
          </a:p>
          <a:p>
            <a:pPr marL="514350" indent="-514350">
              <a:spcBef>
                <a:spcPct val="50000"/>
              </a:spcBef>
              <a:buFont typeface="+mj-lt"/>
              <a:buAutoNum type="alphaLcPeriod"/>
              <a:defRPr/>
            </a:pPr>
            <a:r>
              <a:rPr lang="en-US" sz="2800" dirty="0">
                <a:latin typeface="+mn-lt"/>
              </a:rPr>
              <a:t>unsaturated</a:t>
            </a:r>
          </a:p>
          <a:p>
            <a:pPr marL="514350" indent="-514350">
              <a:spcBef>
                <a:spcPct val="50000"/>
              </a:spcBef>
              <a:buFont typeface="+mj-lt"/>
              <a:buAutoNum type="alphaLcPeriod"/>
              <a:defRPr/>
            </a:pPr>
            <a:r>
              <a:rPr lang="en-US" sz="2800" dirty="0">
                <a:latin typeface="+mn-lt"/>
              </a:rPr>
              <a:t>supersaturated</a:t>
            </a:r>
          </a:p>
        </p:txBody>
      </p:sp>
      <p:grpSp>
        <p:nvGrpSpPr>
          <p:cNvPr id="45062" name="Group 29"/>
          <p:cNvGrpSpPr>
            <a:grpSpLocks/>
          </p:cNvGrpSpPr>
          <p:nvPr/>
        </p:nvGrpSpPr>
        <p:grpSpPr bwMode="auto">
          <a:xfrm>
            <a:off x="4157663" y="981075"/>
            <a:ext cx="4762500" cy="4305300"/>
            <a:chOff x="4157859" y="981602"/>
            <a:chExt cx="4763016" cy="4304773"/>
          </a:xfrm>
        </p:grpSpPr>
        <p:pic>
          <p:nvPicPr>
            <p:cNvPr id="45063" name="Picture 28"/>
            <p:cNvPicPr>
              <a:picLocks noChangeAspect="1" noChangeArrowheads="1"/>
            </p:cNvPicPr>
            <p:nvPr/>
          </p:nvPicPr>
          <p:blipFill>
            <a:blip r:embed="rId2" cstate="print"/>
            <a:srcRect/>
            <a:stretch>
              <a:fillRect/>
            </a:stretch>
          </p:blipFill>
          <p:spPr bwMode="auto">
            <a:xfrm>
              <a:off x="4572000" y="1752600"/>
              <a:ext cx="4301708" cy="3533775"/>
            </a:xfrm>
            <a:prstGeom prst="rect">
              <a:avLst/>
            </a:prstGeom>
            <a:noFill/>
            <a:ln w="9525">
              <a:noFill/>
              <a:miter lim="800000"/>
              <a:headEnd/>
              <a:tailEnd/>
            </a:ln>
          </p:spPr>
        </p:pic>
        <p:sp>
          <p:nvSpPr>
            <p:cNvPr id="29" name="Arc 28"/>
            <p:cNvSpPr/>
            <p:nvPr/>
          </p:nvSpPr>
          <p:spPr>
            <a:xfrm rot="8596488">
              <a:off x="4157859" y="981602"/>
              <a:ext cx="4763016" cy="2488895"/>
            </a:xfrm>
            <a:prstGeom prst="arc">
              <a:avLst>
                <a:gd name="adj1" fmla="val 12527852"/>
                <a:gd name="adj2" fmla="val 20672163"/>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26">
                                            <p:txEl>
                                              <p:pRg st="3" end="3"/>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26">
                                            <p:txEl>
                                              <p:pRg st="3" end="3"/>
                                            </p:txEl>
                                          </p:spTgt>
                                        </p:tgtEl>
                                        <p:attrNameLst>
                                          <p:attrName>style.fontStyle</p:attrName>
                                        </p:attrNameLst>
                                      </p:cBhvr>
                                      <p:to>
                                        <p:strVal val="normal"/>
                                      </p:to>
                                    </p:set>
                                    <p:set>
                                      <p:cBhvr override="childStyle">
                                        <p:cTn id="9" dur="indefinite"/>
                                        <p:tgtEl>
                                          <p:spTgt spid="26">
                                            <p:txEl>
                                              <p:pRg st="3" end="3"/>
                                            </p:txEl>
                                          </p:spTgt>
                                        </p:tgtEl>
                                        <p:attrNameLst>
                                          <p:attrName>style.fontWeight</p:attrName>
                                        </p:attrNameLst>
                                      </p:cBhvr>
                                      <p:to>
                                        <p:strVal val="bold"/>
                                      </p:to>
                                    </p:set>
                                    <p:set>
                                      <p:cBhvr override="childStyle">
                                        <p:cTn id="10" dur="indefinite"/>
                                        <p:tgtEl>
                                          <p:spTgt spid="26">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The addition of a crystal sodium acetate to a sodium acetate solution causes additional crystals of sodium acetate to precipitate.  The original solution was</a:t>
            </a:r>
          </a:p>
          <a:p>
            <a:pPr marL="514350" indent="-514350">
              <a:buFont typeface="+mj-lt"/>
              <a:buAutoNum type="alphaLcPeriod"/>
              <a:defRPr/>
            </a:pPr>
            <a:r>
              <a:rPr lang="en-US" dirty="0" smtClean="0"/>
              <a:t>Saturated</a:t>
            </a:r>
          </a:p>
          <a:p>
            <a:pPr marL="514350" indent="-514350">
              <a:buFont typeface="+mj-lt"/>
              <a:buAutoNum type="alphaLcPeriod"/>
              <a:defRPr/>
            </a:pPr>
            <a:r>
              <a:rPr lang="en-US" dirty="0" smtClean="0"/>
              <a:t>Supersaturated</a:t>
            </a:r>
          </a:p>
          <a:p>
            <a:pPr marL="514350" indent="-514350">
              <a:buFont typeface="+mj-lt"/>
              <a:buAutoNum type="alphaLcPeriod"/>
              <a:defRPr/>
            </a:pPr>
            <a:r>
              <a:rPr lang="en-US" dirty="0" smtClean="0"/>
              <a:t>Unsaturated</a:t>
            </a:r>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Rate of Dissolving Solids</a:t>
            </a:r>
          </a:p>
        </p:txBody>
      </p:sp>
      <p:sp>
        <p:nvSpPr>
          <p:cNvPr id="3" name="Content Placeholder 2"/>
          <p:cNvSpPr>
            <a:spLocks noGrp="1"/>
          </p:cNvSpPr>
          <p:nvPr>
            <p:ph idx="1"/>
          </p:nvPr>
        </p:nvSpPr>
        <p:spPr/>
        <p:txBody>
          <a:bodyPr/>
          <a:lstStyle/>
          <a:p>
            <a:pPr lvl="1" algn="just">
              <a:buFont typeface="Arial" pitchFamily="34" charset="0"/>
              <a:buNone/>
            </a:pPr>
            <a:r>
              <a:rPr lang="en-US" b="1" smtClean="0"/>
              <a:t>Particle Size</a:t>
            </a:r>
          </a:p>
          <a:p>
            <a:pPr lvl="1" algn="just">
              <a:buFont typeface="Arial" pitchFamily="34" charset="0"/>
              <a:buNone/>
            </a:pPr>
            <a:r>
              <a:rPr lang="en-US" smtClean="0"/>
              <a:t>A solid can dissolve only at the surface that is in contact with the solvent.</a:t>
            </a:r>
          </a:p>
          <a:p>
            <a:pPr lvl="1" algn="just">
              <a:buFont typeface="Arial" pitchFamily="34" charset="0"/>
              <a:buNone/>
            </a:pPr>
            <a:r>
              <a:rPr lang="en-US" smtClean="0"/>
              <a:t>Smaller crystals have a larger surface to volume ratio than large crystals.</a:t>
            </a:r>
          </a:p>
          <a:p>
            <a:pPr lvl="1" algn="just">
              <a:buFont typeface="Arial" pitchFamily="34" charset="0"/>
              <a:buNone/>
            </a:pPr>
            <a:r>
              <a:rPr lang="en-US" smtClean="0"/>
              <a:t>Smaller crystals dissolve faster than larger crystals.</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Surface Area</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48133" name="Picture 2"/>
          <p:cNvPicPr>
            <a:picLocks noChangeAspect="1" noChangeArrowheads="1"/>
          </p:cNvPicPr>
          <p:nvPr/>
        </p:nvPicPr>
        <p:blipFill>
          <a:blip r:embed="rId2" cstate="print"/>
          <a:srcRect/>
          <a:stretch>
            <a:fillRect/>
          </a:stretch>
        </p:blipFill>
        <p:spPr bwMode="auto">
          <a:xfrm>
            <a:off x="914400" y="1524000"/>
            <a:ext cx="7410450" cy="4325938"/>
          </a:xfrm>
          <a:prstGeom prst="rect">
            <a:avLst/>
          </a:prstGeom>
          <a:noFill/>
          <a:ln w="9525">
            <a:noFill/>
            <a:miter lim="800000"/>
            <a:headEnd/>
            <a:tailEnd/>
          </a:ln>
        </p:spPr>
      </p:pic>
      <p:pic>
        <p:nvPicPr>
          <p:cNvPr id="48134" name="Picture 3"/>
          <p:cNvPicPr>
            <a:picLocks noChangeAspect="1" noChangeArrowheads="1"/>
          </p:cNvPicPr>
          <p:nvPr/>
        </p:nvPicPr>
        <p:blipFill>
          <a:blip r:embed="rId3" cstate="print"/>
          <a:srcRect/>
          <a:stretch>
            <a:fillRect/>
          </a:stretch>
        </p:blipFill>
        <p:spPr bwMode="auto">
          <a:xfrm>
            <a:off x="866775" y="5734050"/>
            <a:ext cx="7410450" cy="74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Rate of Dissolving Solids</a:t>
            </a:r>
          </a:p>
        </p:txBody>
      </p:sp>
      <p:sp>
        <p:nvSpPr>
          <p:cNvPr id="3" name="Content Placeholder 2"/>
          <p:cNvSpPr>
            <a:spLocks noGrp="1"/>
          </p:cNvSpPr>
          <p:nvPr>
            <p:ph idx="1"/>
          </p:nvPr>
        </p:nvSpPr>
        <p:spPr/>
        <p:txBody>
          <a:bodyPr/>
          <a:lstStyle/>
          <a:p>
            <a:r>
              <a:rPr lang="en-US" b="1" smtClean="0"/>
              <a:t>Temperature </a:t>
            </a:r>
          </a:p>
          <a:p>
            <a:r>
              <a:rPr lang="en-US" smtClean="0"/>
              <a:t>Increasing the temperature increases the rate at which most compounds dissolve.</a:t>
            </a:r>
          </a:p>
          <a:p>
            <a:pPr marL="342900" lvl="1" indent="-342900">
              <a:buFont typeface="Arial" pitchFamily="34" charset="0"/>
              <a:buNone/>
            </a:pPr>
            <a:r>
              <a:rPr lang="en-US" smtClean="0"/>
              <a:t>This occurs because solvent molecules strike the surface of the solid more frequently, causing the solid to dissolve more rapidly.</a:t>
            </a:r>
          </a:p>
          <a:p>
            <a:pPr marL="342900" lvl="1" indent="-342900">
              <a:buFont typeface="Arial" pitchFamily="34" charset="0"/>
              <a:buNone/>
            </a:pPr>
            <a:r>
              <a:rPr lang="en-US" smtClean="0"/>
              <a:t>The dissolved solute particles are also carried away from the solid by the higher kinetic energy solvent molecules, allowing more solvent to hit the surface.</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Rate of Dissolving Solids</a:t>
            </a:r>
          </a:p>
        </p:txBody>
      </p:sp>
      <p:sp>
        <p:nvSpPr>
          <p:cNvPr id="50179" name="Content Placeholder 2"/>
          <p:cNvSpPr>
            <a:spLocks noGrp="1"/>
          </p:cNvSpPr>
          <p:nvPr>
            <p:ph idx="1"/>
          </p:nvPr>
        </p:nvSpPr>
        <p:spPr/>
        <p:txBody>
          <a:bodyPr/>
          <a:lstStyle/>
          <a:p>
            <a:r>
              <a:rPr lang="en-US" b="1" smtClean="0"/>
              <a:t>Concentration of solution</a:t>
            </a:r>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50182" name="Picture 3"/>
          <p:cNvPicPr>
            <a:picLocks noChangeAspect="1" noChangeArrowheads="1"/>
          </p:cNvPicPr>
          <p:nvPr/>
        </p:nvPicPr>
        <p:blipFill>
          <a:blip r:embed="rId2" cstate="print"/>
          <a:srcRect/>
          <a:stretch>
            <a:fillRect/>
          </a:stretch>
        </p:blipFill>
        <p:spPr bwMode="auto">
          <a:xfrm>
            <a:off x="381000" y="2667000"/>
            <a:ext cx="3743325" cy="2057400"/>
          </a:xfrm>
          <a:prstGeom prst="rect">
            <a:avLst/>
          </a:prstGeom>
          <a:noFill/>
          <a:ln w="9525">
            <a:noFill/>
            <a:miter lim="800000"/>
            <a:headEnd/>
            <a:tailEnd/>
          </a:ln>
        </p:spPr>
      </p:pic>
      <p:pic>
        <p:nvPicPr>
          <p:cNvPr id="50183" name="Picture 4"/>
          <p:cNvPicPr>
            <a:picLocks noChangeAspect="1" noChangeArrowheads="1"/>
          </p:cNvPicPr>
          <p:nvPr/>
        </p:nvPicPr>
        <p:blipFill>
          <a:blip r:embed="rId3" cstate="print"/>
          <a:srcRect/>
          <a:stretch>
            <a:fillRect/>
          </a:stretch>
        </p:blipFill>
        <p:spPr bwMode="auto">
          <a:xfrm>
            <a:off x="4038600" y="2590800"/>
            <a:ext cx="5181600" cy="3387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Rate of Dissolving Solids</a:t>
            </a:r>
          </a:p>
        </p:txBody>
      </p:sp>
      <p:sp>
        <p:nvSpPr>
          <p:cNvPr id="3" name="Content Placeholder 2"/>
          <p:cNvSpPr>
            <a:spLocks noGrp="1"/>
          </p:cNvSpPr>
          <p:nvPr>
            <p:ph idx="1"/>
          </p:nvPr>
        </p:nvSpPr>
        <p:spPr/>
        <p:txBody>
          <a:bodyPr/>
          <a:lstStyle/>
          <a:p>
            <a:r>
              <a:rPr lang="en-US" b="1" smtClean="0"/>
              <a:t>Agitation or Stirring</a:t>
            </a:r>
            <a:r>
              <a:rPr lang="en-US" smtClean="0"/>
              <a:t> </a:t>
            </a:r>
          </a:p>
          <a:p>
            <a:r>
              <a:rPr lang="en-US" smtClean="0"/>
              <a:t>Stirring rapidly distributes the dissolved solute throughout the solution, eliminating the saturated solution that forms at the surface of the solid.</a:t>
            </a:r>
          </a:p>
          <a:p>
            <a:r>
              <a:rPr lang="en-US" smtClean="0"/>
              <a:t>Moving dissolved solute away from the surface increases the contact between water molecules and the solid and increases the rate of dissolving.</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Which would most likely </a:t>
            </a:r>
            <a:r>
              <a:rPr lang="en-US" b="1" dirty="0" smtClean="0"/>
              <a:t>increase the solubility </a:t>
            </a:r>
            <a:r>
              <a:rPr lang="en-US" dirty="0" smtClean="0"/>
              <a:t>of a solid in water?</a:t>
            </a:r>
          </a:p>
          <a:p>
            <a:pPr marL="514350" indent="-514350">
              <a:buFont typeface="+mj-lt"/>
              <a:buAutoNum type="alphaLcPeriod"/>
              <a:defRPr/>
            </a:pPr>
            <a:r>
              <a:rPr lang="en-US" dirty="0" smtClean="0"/>
              <a:t>Stirring</a:t>
            </a:r>
          </a:p>
          <a:p>
            <a:pPr marL="514350" indent="-514350">
              <a:buFont typeface="+mj-lt"/>
              <a:buAutoNum type="alphaLcPeriod"/>
              <a:defRPr/>
            </a:pPr>
            <a:r>
              <a:rPr lang="en-US" dirty="0" smtClean="0"/>
              <a:t>Grind the solid to increase its surface area</a:t>
            </a:r>
          </a:p>
          <a:p>
            <a:pPr marL="514350" indent="-514350">
              <a:buFont typeface="+mj-lt"/>
              <a:buAutoNum type="alphaLcPeriod"/>
              <a:defRPr/>
            </a:pPr>
            <a:r>
              <a:rPr lang="en-US" dirty="0" smtClean="0"/>
              <a:t>Increase the pressure</a:t>
            </a:r>
          </a:p>
          <a:p>
            <a:pPr marL="514350" indent="-514350">
              <a:buFont typeface="+mj-lt"/>
              <a:buAutoNum type="alphaLcPeriod"/>
              <a:defRPr/>
            </a:pPr>
            <a:r>
              <a:rPr lang="en-US" dirty="0" smtClean="0"/>
              <a:t>Increase the temperature</a:t>
            </a:r>
          </a:p>
          <a:p>
            <a:pPr marL="514350" indent="-514350">
              <a:buFont typeface="+mj-lt"/>
              <a:buAutoNum type="alphaLcPeriod"/>
              <a:defRPr/>
            </a:pPr>
            <a:r>
              <a:rPr lang="en-US" dirty="0" smtClean="0"/>
              <a:t>All of the above</a:t>
            </a:r>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4" end="4"/>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4" end="4"/>
                                            </p:txEl>
                                          </p:spTgt>
                                        </p:tgtEl>
                                        <p:attrNameLst>
                                          <p:attrName>style.fontStyle</p:attrName>
                                        </p:attrNameLst>
                                      </p:cBhvr>
                                      <p:to>
                                        <p:strVal val="normal"/>
                                      </p:to>
                                    </p:set>
                                    <p:set>
                                      <p:cBhvr override="childStyle">
                                        <p:cTn id="9" dur="indefinite"/>
                                        <p:tgtEl>
                                          <p:spTgt spid="3">
                                            <p:txEl>
                                              <p:pRg st="4" end="4"/>
                                            </p:txEl>
                                          </p:spTgt>
                                        </p:tgtEl>
                                        <p:attrNameLst>
                                          <p:attrName>style.fontWeight</p:attrName>
                                        </p:attrNameLst>
                                      </p:cBhvr>
                                      <p:to>
                                        <p:strVal val="bold"/>
                                      </p:to>
                                    </p:set>
                                    <p:set>
                                      <p:cBhvr override="childStyle">
                                        <p:cTn id="10" dur="indefinite"/>
                                        <p:tgtEl>
                                          <p:spTgt spid="3">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Solutions:  A Reaction Medium</a:t>
            </a:r>
          </a:p>
        </p:txBody>
      </p:sp>
      <p:sp>
        <p:nvSpPr>
          <p:cNvPr id="47107" name="Content Placeholder 2"/>
          <p:cNvSpPr>
            <a:spLocks noGrp="1"/>
          </p:cNvSpPr>
          <p:nvPr>
            <p:ph idx="1"/>
          </p:nvPr>
        </p:nvSpPr>
        <p:spPr/>
        <p:txBody>
          <a:bodyPr/>
          <a:lstStyle/>
          <a:p>
            <a:r>
              <a:rPr lang="en-US" smtClean="0"/>
              <a:t>Dissolving reactants allows them to come into solution.</a:t>
            </a:r>
          </a:p>
          <a:p>
            <a:r>
              <a:rPr lang="en-US" smtClean="0"/>
              <a:t>Combining two solids usually will not result in any significant reaction:</a:t>
            </a:r>
          </a:p>
          <a:p>
            <a:r>
              <a:rPr lang="en-US" smtClean="0">
                <a:sym typeface="WP MathA"/>
              </a:rPr>
              <a:t>	KCl</a:t>
            </a:r>
            <a:r>
              <a:rPr lang="en-US" baseline="-25000" smtClean="0">
                <a:sym typeface="WP MathA"/>
              </a:rPr>
              <a:t>(s)</a:t>
            </a:r>
            <a:r>
              <a:rPr lang="en-US" smtClean="0">
                <a:sym typeface="WP MathA"/>
              </a:rPr>
              <a:t> + AgNO</a:t>
            </a:r>
            <a:r>
              <a:rPr lang="en-US" baseline="-25000" smtClean="0">
                <a:sym typeface="WP MathA"/>
              </a:rPr>
              <a:t>3</a:t>
            </a:r>
            <a:r>
              <a:rPr lang="en-US" smtClean="0">
                <a:sym typeface="WP MathA"/>
              </a:rPr>
              <a:t> </a:t>
            </a:r>
            <a:r>
              <a:rPr lang="en-US" baseline="-25000" smtClean="0">
                <a:sym typeface="WP MathA"/>
              </a:rPr>
              <a:t>(s)</a:t>
            </a:r>
            <a:r>
              <a:rPr lang="en-US" smtClean="0">
                <a:sym typeface="WP MathA"/>
              </a:rPr>
              <a:t> </a:t>
            </a:r>
            <a:r>
              <a:rPr lang="en-US" smtClean="0">
                <a:sym typeface="Wingdings" pitchFamily="2" charset="2"/>
              </a:rPr>
              <a:t> no reaction</a:t>
            </a:r>
            <a:endParaRPr lang="en-US" smtClean="0"/>
          </a:p>
          <a:p>
            <a:r>
              <a:rPr lang="en-US" smtClean="0"/>
              <a:t>But if you dissolve those same reactants in water, the silver ion can collide with the chloride ion, resulting in solid AgCl.</a:t>
            </a:r>
          </a:p>
          <a:p>
            <a:r>
              <a:rPr lang="en-US" smtClean="0">
                <a:sym typeface="WP MathA"/>
              </a:rPr>
              <a:t>	KCl</a:t>
            </a:r>
            <a:r>
              <a:rPr lang="en-US" baseline="-25000" smtClean="0">
                <a:sym typeface="WP MathA"/>
              </a:rPr>
              <a:t>(aq)</a:t>
            </a:r>
            <a:r>
              <a:rPr lang="en-US" smtClean="0">
                <a:sym typeface="WP MathA"/>
              </a:rPr>
              <a:t> + AgNO</a:t>
            </a:r>
            <a:r>
              <a:rPr lang="en-US" baseline="-25000" smtClean="0">
                <a:sym typeface="WP MathA"/>
              </a:rPr>
              <a:t>3(aq)</a:t>
            </a:r>
            <a:r>
              <a:rPr lang="en-US" smtClean="0">
                <a:sym typeface="WP MathA"/>
              </a:rPr>
              <a:t> </a:t>
            </a:r>
            <a:r>
              <a:rPr lang="en-US" smtClean="0">
                <a:sym typeface="Wingdings" pitchFamily="2" charset="2"/>
              </a:rPr>
              <a:t> AgCl</a:t>
            </a:r>
            <a:r>
              <a:rPr lang="en-US" baseline="-25000" smtClean="0">
                <a:sym typeface="Wingdings" pitchFamily="2" charset="2"/>
              </a:rPr>
              <a:t>(s)</a:t>
            </a:r>
            <a:r>
              <a:rPr lang="en-US" smtClean="0">
                <a:sym typeface="Wingdings" pitchFamily="2" charset="2"/>
              </a:rPr>
              <a:t> + </a:t>
            </a:r>
            <a:r>
              <a:rPr lang="en-US" smtClean="0">
                <a:sym typeface="WP MathA"/>
              </a:rPr>
              <a:t>KNO</a:t>
            </a:r>
            <a:r>
              <a:rPr lang="en-US" baseline="-25000" smtClean="0">
                <a:sym typeface="WP MathA"/>
              </a:rPr>
              <a:t>3(aq)</a:t>
            </a:r>
            <a:endParaRPr lang="en-US" smtClean="0"/>
          </a:p>
          <a:p>
            <a:endParaRPr lang="en-US" smtClean="0"/>
          </a:p>
          <a:p>
            <a:r>
              <a:rPr lang="en-US" smtClean="0"/>
              <a:t>  </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710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Concentration of Solutions</a:t>
            </a:r>
          </a:p>
        </p:txBody>
      </p:sp>
      <p:sp>
        <p:nvSpPr>
          <p:cNvPr id="3" name="Content Placeholder 2"/>
          <p:cNvSpPr>
            <a:spLocks noGrp="1"/>
          </p:cNvSpPr>
          <p:nvPr>
            <p:ph idx="1"/>
          </p:nvPr>
        </p:nvSpPr>
        <p:spPr/>
        <p:txBody>
          <a:bodyPr/>
          <a:lstStyle/>
          <a:p>
            <a:r>
              <a:rPr lang="en-US" smtClean="0"/>
              <a:t>Qualitative expressions of concentration:</a:t>
            </a:r>
          </a:p>
          <a:p>
            <a:pPr>
              <a:buFontTx/>
              <a:buChar char="•"/>
            </a:pPr>
            <a:r>
              <a:rPr lang="en-US" smtClean="0"/>
              <a:t>A </a:t>
            </a:r>
            <a:r>
              <a:rPr lang="en-US" b="1" smtClean="0"/>
              <a:t>dilute</a:t>
            </a:r>
            <a:r>
              <a:rPr lang="en-US" smtClean="0"/>
              <a:t> solution contains a relatively small amount of dissolved solute.</a:t>
            </a:r>
          </a:p>
          <a:p>
            <a:pPr>
              <a:buFontTx/>
              <a:buChar char="•"/>
            </a:pPr>
            <a:r>
              <a:rPr lang="en-US" smtClean="0"/>
              <a:t>A </a:t>
            </a:r>
            <a:r>
              <a:rPr lang="en-US" b="1" smtClean="0"/>
              <a:t>concentrated</a:t>
            </a:r>
            <a:r>
              <a:rPr lang="en-US" smtClean="0"/>
              <a:t> solution contains a relatively large amount of solute.</a:t>
            </a:r>
          </a:p>
          <a:p>
            <a:endParaRPr lang="en-US" smtClean="0"/>
          </a:p>
          <a:p>
            <a:r>
              <a:rPr lang="en-US" smtClean="0"/>
              <a:t>Hydrochloric acid is sold as a concentrated 12 </a:t>
            </a:r>
            <a:r>
              <a:rPr lang="en-US" i="1" smtClean="0"/>
              <a:t>M</a:t>
            </a:r>
            <a:r>
              <a:rPr lang="en-US" smtClean="0"/>
              <a:t>  (moles/ L) solution.  A dilute 0.1 </a:t>
            </a:r>
            <a:r>
              <a:rPr lang="en-US" i="1" smtClean="0"/>
              <a:t>M</a:t>
            </a:r>
            <a:r>
              <a:rPr lang="en-US" smtClean="0"/>
              <a:t> solution is commonly found in labs.  </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General Properties of Solutions</a:t>
            </a:r>
          </a:p>
        </p:txBody>
      </p:sp>
      <p:sp>
        <p:nvSpPr>
          <p:cNvPr id="3" name="Content Placeholder 2"/>
          <p:cNvSpPr>
            <a:spLocks noGrp="1"/>
          </p:cNvSpPr>
          <p:nvPr>
            <p:ph idx="1"/>
          </p:nvPr>
        </p:nvSpPr>
        <p:spPr/>
        <p:txBody>
          <a:bodyPr/>
          <a:lstStyle/>
          <a:p>
            <a:r>
              <a:rPr lang="en-US" smtClean="0"/>
              <a:t>A </a:t>
            </a:r>
            <a:r>
              <a:rPr lang="en-US" b="1" smtClean="0"/>
              <a:t>solution</a:t>
            </a:r>
            <a:r>
              <a:rPr lang="en-US" smtClean="0"/>
              <a:t> is a homogeneous mixture of one or more solutes and the solvent.</a:t>
            </a:r>
          </a:p>
          <a:p>
            <a:r>
              <a:rPr lang="en-US" smtClean="0"/>
              <a:t>The </a:t>
            </a:r>
            <a:r>
              <a:rPr lang="en-US" b="1" smtClean="0"/>
              <a:t>solute</a:t>
            </a:r>
            <a:r>
              <a:rPr lang="en-US" smtClean="0"/>
              <a:t> is the substance being dissolved.</a:t>
            </a:r>
          </a:p>
          <a:p>
            <a:r>
              <a:rPr lang="en-US" smtClean="0"/>
              <a:t>The </a:t>
            </a:r>
            <a:r>
              <a:rPr lang="en-US" b="1" smtClean="0"/>
              <a:t>solvent</a:t>
            </a:r>
            <a:r>
              <a:rPr lang="en-US" smtClean="0"/>
              <a:t> is the dissolving agent and is usually the most abundant substance in the mixture.</a:t>
            </a:r>
          </a:p>
          <a:p>
            <a:r>
              <a:rPr lang="en-US" smtClean="0"/>
              <a:t>Air is a solution of N</a:t>
            </a:r>
            <a:r>
              <a:rPr lang="en-US" baseline="-25000" smtClean="0"/>
              <a:t>2(g)</a:t>
            </a:r>
            <a:r>
              <a:rPr lang="en-US" smtClean="0"/>
              <a:t>, O</a:t>
            </a:r>
            <a:r>
              <a:rPr lang="en-US" baseline="-25000" smtClean="0"/>
              <a:t>2(g)</a:t>
            </a:r>
            <a:r>
              <a:rPr lang="en-US" smtClean="0"/>
              <a:t>, Ar</a:t>
            </a:r>
            <a:r>
              <a:rPr lang="en-US" baseline="-25000" smtClean="0"/>
              <a:t>(g)</a:t>
            </a:r>
            <a:r>
              <a:rPr lang="en-US" smtClean="0"/>
              <a:t>, CO</a:t>
            </a:r>
            <a:r>
              <a:rPr lang="en-US" baseline="-25000" smtClean="0"/>
              <a:t>2(g)</a:t>
            </a:r>
            <a:r>
              <a:rPr lang="en-US" smtClean="0"/>
              <a:t>...</a:t>
            </a:r>
          </a:p>
          <a:p>
            <a:r>
              <a:rPr lang="en-US" smtClean="0"/>
              <a:t>What substance is the solvent in air?</a:t>
            </a:r>
          </a:p>
          <a:p>
            <a:r>
              <a:rPr lang="en-US" smtClean="0"/>
              <a:t>	</a:t>
            </a:r>
            <a:r>
              <a:rPr lang="en-US" smtClean="0">
                <a:solidFill>
                  <a:schemeClr val="accent1"/>
                </a:solidFill>
              </a:rPr>
              <a:t>N</a:t>
            </a:r>
            <a:r>
              <a:rPr lang="en-US" baseline="-25000" smtClean="0">
                <a:solidFill>
                  <a:schemeClr val="accent1"/>
                </a:solidFill>
              </a:rPr>
              <a:t>2(g)</a:t>
            </a:r>
            <a:r>
              <a:rPr lang="en-US" smtClean="0">
                <a:solidFill>
                  <a:schemeClr val="accent1"/>
                </a:solidFill>
              </a:rPr>
              <a:t>, since 78% of air is N</a:t>
            </a:r>
            <a:r>
              <a:rPr lang="en-US" baseline="-25000" smtClean="0">
                <a:solidFill>
                  <a:schemeClr val="accent1"/>
                </a:solidFill>
              </a:rPr>
              <a:t>2</a:t>
            </a:r>
            <a:r>
              <a:rPr lang="en-US" smtClean="0">
                <a:solidFill>
                  <a:schemeClr val="accent1"/>
                </a:solidFill>
              </a:rPr>
              <a:t>.</a:t>
            </a:r>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Concentration of Solutions</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6" name="Rectangle 5"/>
          <p:cNvSpPr/>
          <p:nvPr/>
        </p:nvSpPr>
        <p:spPr>
          <a:xfrm>
            <a:off x="609600" y="1447800"/>
            <a:ext cx="5383213" cy="461963"/>
          </a:xfrm>
          <a:prstGeom prst="rect">
            <a:avLst/>
          </a:prstGeom>
        </p:spPr>
        <p:txBody>
          <a:bodyPr wrap="none">
            <a:spAutoFit/>
          </a:bodyPr>
          <a:lstStyle/>
          <a:p>
            <a:pPr>
              <a:defRPr/>
            </a:pPr>
            <a:r>
              <a:rPr lang="en-US" sz="2400" dirty="0">
                <a:latin typeface="+mn-lt"/>
              </a:rPr>
              <a:t>Quantitative expressions of concentration:</a:t>
            </a:r>
          </a:p>
        </p:txBody>
      </p:sp>
      <p:pic>
        <p:nvPicPr>
          <p:cNvPr id="55302" name="Picture 6"/>
          <p:cNvPicPr>
            <a:picLocks noChangeAspect="1" noChangeArrowheads="1"/>
          </p:cNvPicPr>
          <p:nvPr/>
        </p:nvPicPr>
        <p:blipFill>
          <a:blip r:embed="rId2" cstate="print"/>
          <a:srcRect/>
          <a:stretch>
            <a:fillRect/>
          </a:stretch>
        </p:blipFill>
        <p:spPr bwMode="auto">
          <a:xfrm>
            <a:off x="828675" y="1905000"/>
            <a:ext cx="7486650" cy="450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p:cNvSpPr>
            <a:spLocks noGrp="1"/>
          </p:cNvSpPr>
          <p:nvPr>
            <p:ph type="title"/>
          </p:nvPr>
        </p:nvSpPr>
        <p:spPr/>
        <p:txBody>
          <a:bodyPr/>
          <a:lstStyle/>
          <a:p>
            <a:r>
              <a:rPr lang="en-US" smtClean="0"/>
              <a:t>Mass Percent</a:t>
            </a:r>
          </a:p>
        </p:txBody>
      </p:sp>
      <p:sp>
        <p:nvSpPr>
          <p:cNvPr id="1029" name="Content Placeholder 2"/>
          <p:cNvSpPr>
            <a:spLocks noGrp="1"/>
          </p:cNvSpPr>
          <p:nvPr>
            <p:ph idx="1"/>
          </p:nvPr>
        </p:nvSpPr>
        <p:spPr/>
        <p:txBody>
          <a:bodyPr/>
          <a:lstStyle/>
          <a:p>
            <a:r>
              <a:rPr lang="en-US" smtClean="0"/>
              <a:t>Calculate the mass % NaCl in a solution prepared by dissolving 50. g NaCl in 150. g H</a:t>
            </a:r>
            <a:r>
              <a:rPr lang="en-US" baseline="-25000" smtClean="0"/>
              <a:t>2</a:t>
            </a:r>
            <a:r>
              <a:rPr lang="en-US" smtClean="0"/>
              <a:t>O.</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7" name="Object 2"/>
          <p:cNvGraphicFramePr>
            <a:graphicFrameLocks noChangeAspect="1"/>
          </p:cNvGraphicFramePr>
          <p:nvPr/>
        </p:nvGraphicFramePr>
        <p:xfrm>
          <a:off x="2292350" y="3870325"/>
          <a:ext cx="5016500" cy="854075"/>
        </p:xfrm>
        <a:graphic>
          <a:graphicData uri="http://schemas.openxmlformats.org/presentationml/2006/ole">
            <p:oleObj spid="_x0000_s1026" name="Equation" r:id="rId3" imgW="2311200" imgH="393480" progId="">
              <p:embed/>
            </p:oleObj>
          </a:graphicData>
        </a:graphic>
      </p:graphicFrame>
      <p:graphicFrame>
        <p:nvGraphicFramePr>
          <p:cNvPr id="8" name="Object 3"/>
          <p:cNvGraphicFramePr>
            <a:graphicFrameLocks noChangeAspect="1"/>
          </p:cNvGraphicFramePr>
          <p:nvPr/>
        </p:nvGraphicFramePr>
        <p:xfrm>
          <a:off x="2079625" y="4957763"/>
          <a:ext cx="4410075" cy="909637"/>
        </p:xfrm>
        <a:graphic>
          <a:graphicData uri="http://schemas.openxmlformats.org/presentationml/2006/ole">
            <p:oleObj spid="_x0000_s1027" name="Equation" r:id="rId4" imgW="2031840" imgH="419040" progId="">
              <p:embed/>
            </p:oleObj>
          </a:graphicData>
        </a:graphic>
      </p:graphicFrame>
      <p:sp>
        <p:nvSpPr>
          <p:cNvPr id="10" name="Text Box 38"/>
          <p:cNvSpPr txBox="1">
            <a:spLocks noChangeArrowheads="1"/>
          </p:cNvSpPr>
          <p:nvPr/>
        </p:nvSpPr>
        <p:spPr bwMode="auto">
          <a:xfrm>
            <a:off x="6400800" y="5153025"/>
            <a:ext cx="2286000" cy="519113"/>
          </a:xfrm>
          <a:prstGeom prst="rect">
            <a:avLst/>
          </a:prstGeom>
          <a:noFill/>
          <a:ln w="9525">
            <a:solidFill>
              <a:schemeClr val="accent1"/>
            </a:solidFill>
            <a:miter lim="800000"/>
            <a:headEnd/>
            <a:tailEnd/>
          </a:ln>
          <a:effectLst/>
        </p:spPr>
        <p:txBody>
          <a:bodyPr>
            <a:spAutoFit/>
          </a:bodyPr>
          <a:lstStyle/>
          <a:p>
            <a:pPr>
              <a:spcBef>
                <a:spcPct val="50000"/>
              </a:spcBef>
              <a:defRPr/>
            </a:pPr>
            <a:r>
              <a:rPr lang="en-US" sz="2800" dirty="0">
                <a:latin typeface="+mn-lt"/>
              </a:rPr>
              <a:t>= 25% </a:t>
            </a:r>
            <a:r>
              <a:rPr lang="en-US" sz="2800" dirty="0" err="1">
                <a:latin typeface="+mn-lt"/>
              </a:rPr>
              <a:t>NaCl</a:t>
            </a:r>
            <a:endParaRPr lang="en-US" sz="2800" dirty="0">
              <a:latin typeface="+mn-lt"/>
            </a:endParaRPr>
          </a:p>
        </p:txBody>
      </p:sp>
      <p:sp>
        <p:nvSpPr>
          <p:cNvPr id="12" name="TextBox 11"/>
          <p:cNvSpPr txBox="1"/>
          <p:nvPr/>
        </p:nvSpPr>
        <p:spPr>
          <a:xfrm>
            <a:off x="560388" y="2895600"/>
            <a:ext cx="1212850" cy="461963"/>
          </a:xfrm>
          <a:prstGeom prst="rect">
            <a:avLst/>
          </a:prstGeom>
          <a:solidFill>
            <a:schemeClr val="bg1">
              <a:alpha val="50196"/>
            </a:schemeClr>
          </a:solidFill>
        </p:spPr>
        <p:txBody>
          <a:bodyPr wrap="none">
            <a:spAutoFit/>
          </a:bodyPr>
          <a:lstStyle/>
          <a:p>
            <a:pPr>
              <a:defRPr/>
            </a:pPr>
            <a:r>
              <a:rPr lang="en-US" sz="2400" dirty="0" err="1">
                <a:solidFill>
                  <a:srgbClr val="0000FF"/>
                </a:solidFill>
                <a:latin typeface="+mn-lt"/>
              </a:rPr>
              <a:t>Knowns</a:t>
            </a:r>
            <a:endParaRPr lang="en-US" sz="2400" dirty="0">
              <a:latin typeface="+mn-lt"/>
            </a:endParaRPr>
          </a:p>
        </p:txBody>
      </p:sp>
      <p:sp>
        <p:nvSpPr>
          <p:cNvPr id="13" name="TextBox 12"/>
          <p:cNvSpPr txBox="1"/>
          <p:nvPr/>
        </p:nvSpPr>
        <p:spPr>
          <a:xfrm>
            <a:off x="560388" y="5181600"/>
            <a:ext cx="1344612" cy="461963"/>
          </a:xfrm>
          <a:prstGeom prst="rect">
            <a:avLst/>
          </a:prstGeom>
          <a:noFill/>
        </p:spPr>
        <p:txBody>
          <a:bodyPr wrap="none">
            <a:spAutoFit/>
          </a:bodyPr>
          <a:lstStyle/>
          <a:p>
            <a:pPr>
              <a:defRPr/>
            </a:pPr>
            <a:r>
              <a:rPr lang="en-US" sz="2400" dirty="0">
                <a:solidFill>
                  <a:srgbClr val="0000FF"/>
                </a:solidFill>
                <a:latin typeface="+mn-lt"/>
              </a:rPr>
              <a:t>Calculate</a:t>
            </a:r>
            <a:endParaRPr lang="en-US" sz="2400" dirty="0">
              <a:latin typeface="+mn-lt"/>
            </a:endParaRPr>
          </a:p>
        </p:txBody>
      </p:sp>
      <p:sp>
        <p:nvSpPr>
          <p:cNvPr id="14" name="TextBox 13"/>
          <p:cNvSpPr txBox="1"/>
          <p:nvPr/>
        </p:nvSpPr>
        <p:spPr>
          <a:xfrm>
            <a:off x="533400" y="4114800"/>
            <a:ext cx="1577975" cy="461963"/>
          </a:xfrm>
          <a:prstGeom prst="rect">
            <a:avLst/>
          </a:prstGeom>
          <a:solidFill>
            <a:schemeClr val="bg1">
              <a:alpha val="50196"/>
            </a:schemeClr>
          </a:solidFill>
        </p:spPr>
        <p:txBody>
          <a:bodyPr wrap="none">
            <a:spAutoFit/>
          </a:bodyPr>
          <a:lstStyle/>
          <a:p>
            <a:pPr>
              <a:defRPr/>
            </a:pPr>
            <a:r>
              <a:rPr lang="en-US" sz="2400" dirty="0">
                <a:solidFill>
                  <a:srgbClr val="0000FF"/>
                </a:solidFill>
                <a:latin typeface="+mn-lt"/>
              </a:rPr>
              <a:t>Solving for</a:t>
            </a:r>
            <a:endParaRPr lang="en-US" sz="2400" dirty="0">
              <a:latin typeface="+mn-lt"/>
            </a:endParaRPr>
          </a:p>
        </p:txBody>
      </p:sp>
      <p:sp>
        <p:nvSpPr>
          <p:cNvPr id="15" name="TextBox 14"/>
          <p:cNvSpPr txBox="1"/>
          <p:nvPr/>
        </p:nvSpPr>
        <p:spPr>
          <a:xfrm>
            <a:off x="2362200" y="2743200"/>
            <a:ext cx="2825750" cy="830263"/>
          </a:xfrm>
          <a:prstGeom prst="rect">
            <a:avLst/>
          </a:prstGeom>
          <a:noFill/>
        </p:spPr>
        <p:txBody>
          <a:bodyPr wrap="none">
            <a:spAutoFit/>
          </a:bodyPr>
          <a:lstStyle/>
          <a:p>
            <a:pPr>
              <a:defRPr/>
            </a:pPr>
            <a:r>
              <a:rPr lang="en-US" sz="2400" dirty="0">
                <a:latin typeface="+mn-lt"/>
              </a:rPr>
              <a:t>50. g </a:t>
            </a:r>
            <a:r>
              <a:rPr lang="en-US" sz="2400" dirty="0" err="1">
                <a:latin typeface="+mn-lt"/>
              </a:rPr>
              <a:t>NaCl</a:t>
            </a:r>
            <a:r>
              <a:rPr lang="en-US" sz="2400" dirty="0">
                <a:latin typeface="+mn-lt"/>
              </a:rPr>
              <a:t>  (solute)</a:t>
            </a:r>
          </a:p>
          <a:p>
            <a:pPr>
              <a:defRPr/>
            </a:pPr>
            <a:r>
              <a:rPr lang="en-US" sz="2400" dirty="0">
                <a:latin typeface="+mn-lt"/>
              </a:rPr>
              <a:t>150. g H</a:t>
            </a:r>
            <a:r>
              <a:rPr lang="en-US" sz="2400" baseline="-25000" dirty="0">
                <a:latin typeface="+mn-lt"/>
              </a:rPr>
              <a:t>2</a:t>
            </a:r>
            <a:r>
              <a:rPr lang="en-US" sz="2400" dirty="0">
                <a:latin typeface="+mn-lt"/>
              </a:rPr>
              <a:t>O  (solvent)</a:t>
            </a:r>
          </a:p>
        </p:txBody>
      </p:sp>
      <p:sp>
        <p:nvSpPr>
          <p:cNvPr id="16" name="TextBox 15"/>
          <p:cNvSpPr txBox="1"/>
          <p:nvPr/>
        </p:nvSpPr>
        <p:spPr>
          <a:xfrm>
            <a:off x="5327650" y="2743200"/>
            <a:ext cx="3575050" cy="830263"/>
          </a:xfrm>
          <a:prstGeom prst="rect">
            <a:avLst/>
          </a:prstGeom>
          <a:noFill/>
        </p:spPr>
        <p:txBody>
          <a:bodyPr wrap="none">
            <a:spAutoFit/>
          </a:bodyPr>
          <a:lstStyle/>
          <a:p>
            <a:pPr>
              <a:defRPr/>
            </a:pPr>
            <a:r>
              <a:rPr lang="en-US" sz="2400" dirty="0">
                <a:solidFill>
                  <a:schemeClr val="tx2"/>
                </a:solidFill>
                <a:latin typeface="+mn-lt"/>
              </a:rPr>
              <a:t>50. g </a:t>
            </a:r>
            <a:r>
              <a:rPr lang="en-US" sz="2400" dirty="0" err="1">
                <a:solidFill>
                  <a:schemeClr val="tx2"/>
                </a:solidFill>
                <a:latin typeface="+mn-lt"/>
              </a:rPr>
              <a:t>NaCl</a:t>
            </a:r>
            <a:r>
              <a:rPr lang="en-US" sz="2400" dirty="0">
                <a:solidFill>
                  <a:schemeClr val="tx2"/>
                </a:solidFill>
                <a:latin typeface="+mn-lt"/>
              </a:rPr>
              <a:t>  + 150. g H</a:t>
            </a:r>
            <a:r>
              <a:rPr lang="en-US" sz="2400" baseline="-25000" dirty="0">
                <a:solidFill>
                  <a:schemeClr val="tx2"/>
                </a:solidFill>
                <a:latin typeface="+mn-lt"/>
              </a:rPr>
              <a:t>2</a:t>
            </a:r>
            <a:r>
              <a:rPr lang="en-US" sz="2400" dirty="0">
                <a:solidFill>
                  <a:schemeClr val="tx2"/>
                </a:solidFill>
                <a:latin typeface="+mn-lt"/>
              </a:rPr>
              <a:t>O =</a:t>
            </a:r>
          </a:p>
          <a:p>
            <a:pPr>
              <a:defRPr/>
            </a:pPr>
            <a:r>
              <a:rPr lang="en-US" sz="2400" b="1" dirty="0">
                <a:solidFill>
                  <a:schemeClr val="tx2"/>
                </a:solidFill>
                <a:latin typeface="+mn-lt"/>
              </a:rPr>
              <a:t>200. g mass of solution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8"/>
                                        </p:tgtEl>
                                        <p:attrNameLst>
                                          <p:attrName>style.visibility</p:attrName>
                                        </p:attrNameLst>
                                      </p:cBhvr>
                                      <p:to>
                                        <p:strVal val="visible"/>
                                      </p:to>
                                    </p:se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p:bldP spid="14" grpId="0" animBg="1"/>
      <p:bldP spid="15"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 1"/>
          <p:cNvSpPr>
            <a:spLocks noGrp="1"/>
          </p:cNvSpPr>
          <p:nvPr>
            <p:ph type="title"/>
          </p:nvPr>
        </p:nvSpPr>
        <p:spPr/>
        <p:txBody>
          <a:bodyPr/>
          <a:lstStyle/>
          <a:p>
            <a:pPr marL="1828800" algn="l"/>
            <a:r>
              <a:rPr lang="en-US" smtClean="0"/>
              <a:t>Mass Percent      </a:t>
            </a:r>
          </a:p>
        </p:txBody>
      </p:sp>
      <p:sp>
        <p:nvSpPr>
          <p:cNvPr id="2053" name="Content Placeholder 2"/>
          <p:cNvSpPr>
            <a:spLocks noGrp="1"/>
          </p:cNvSpPr>
          <p:nvPr>
            <p:ph idx="1"/>
          </p:nvPr>
        </p:nvSpPr>
        <p:spPr/>
        <p:txBody>
          <a:bodyPr/>
          <a:lstStyle/>
          <a:p>
            <a:pPr>
              <a:lnSpc>
                <a:spcPct val="90000"/>
              </a:lnSpc>
              <a:buFontTx/>
              <a:buNone/>
            </a:pPr>
            <a:r>
              <a:rPr lang="en-US" smtClean="0"/>
              <a:t>Calculate the mass of Na</a:t>
            </a:r>
            <a:r>
              <a:rPr lang="en-US" baseline="-25000" smtClean="0"/>
              <a:t>2</a:t>
            </a:r>
            <a:r>
              <a:rPr lang="en-US" smtClean="0"/>
              <a:t>CO</a:t>
            </a:r>
            <a:r>
              <a:rPr lang="en-US" baseline="-25000" smtClean="0"/>
              <a:t>3</a:t>
            </a:r>
            <a:r>
              <a:rPr lang="en-US" smtClean="0"/>
              <a:t> and water needed to make 350. g of a 12.3% solution.</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2050" name="Object 2"/>
          <p:cNvGraphicFramePr>
            <a:graphicFrameLocks noChangeAspect="1"/>
          </p:cNvGraphicFramePr>
          <p:nvPr/>
        </p:nvGraphicFramePr>
        <p:xfrm>
          <a:off x="5691188" y="457200"/>
          <a:ext cx="3192462" cy="838200"/>
        </p:xfrm>
        <a:graphic>
          <a:graphicData uri="http://schemas.openxmlformats.org/presentationml/2006/ole">
            <p:oleObj spid="_x0000_s2050" name="Equation" r:id="rId3" imgW="1498320" imgH="393480" progId="">
              <p:embed/>
            </p:oleObj>
          </a:graphicData>
        </a:graphic>
      </p:graphicFrame>
      <p:graphicFrame>
        <p:nvGraphicFramePr>
          <p:cNvPr id="8" name="Object 3"/>
          <p:cNvGraphicFramePr>
            <a:graphicFrameLocks noChangeAspect="1"/>
          </p:cNvGraphicFramePr>
          <p:nvPr/>
        </p:nvGraphicFramePr>
        <p:xfrm>
          <a:off x="2133600" y="4648200"/>
          <a:ext cx="3995738" cy="909638"/>
        </p:xfrm>
        <a:graphic>
          <a:graphicData uri="http://schemas.openxmlformats.org/presentationml/2006/ole">
            <p:oleObj spid="_x0000_s2051" name="Equation" r:id="rId4" imgW="1841400" imgH="419040" progId="">
              <p:embed/>
            </p:oleObj>
          </a:graphicData>
        </a:graphic>
      </p:graphicFrame>
      <p:sp>
        <p:nvSpPr>
          <p:cNvPr id="10" name="Text Box 38"/>
          <p:cNvSpPr txBox="1">
            <a:spLocks noChangeArrowheads="1"/>
          </p:cNvSpPr>
          <p:nvPr/>
        </p:nvSpPr>
        <p:spPr bwMode="auto">
          <a:xfrm>
            <a:off x="6019800" y="4841875"/>
            <a:ext cx="2819400" cy="522288"/>
          </a:xfrm>
          <a:prstGeom prst="rect">
            <a:avLst/>
          </a:prstGeom>
          <a:noFill/>
          <a:ln w="9525">
            <a:solidFill>
              <a:schemeClr val="accent1"/>
            </a:solidFill>
            <a:miter lim="800000"/>
            <a:headEnd/>
            <a:tailEnd/>
          </a:ln>
          <a:effectLst/>
        </p:spPr>
        <p:txBody>
          <a:bodyPr>
            <a:spAutoFit/>
          </a:bodyPr>
          <a:lstStyle/>
          <a:p>
            <a:pPr>
              <a:spcBef>
                <a:spcPct val="50000"/>
              </a:spcBef>
              <a:defRPr/>
            </a:pPr>
            <a:r>
              <a:rPr lang="en-US" sz="2800" dirty="0">
                <a:latin typeface="+mn-lt"/>
              </a:rPr>
              <a:t>= 43.1 g Na</a:t>
            </a:r>
            <a:r>
              <a:rPr lang="en-US" sz="2800" baseline="-25000" dirty="0">
                <a:latin typeface="+mn-lt"/>
              </a:rPr>
              <a:t>2</a:t>
            </a:r>
            <a:r>
              <a:rPr lang="en-US" sz="2800" dirty="0">
                <a:latin typeface="+mn-lt"/>
              </a:rPr>
              <a:t>CO</a:t>
            </a:r>
            <a:r>
              <a:rPr lang="en-US" sz="2800" baseline="-25000" dirty="0">
                <a:latin typeface="+mn-lt"/>
              </a:rPr>
              <a:t>3</a:t>
            </a:r>
            <a:endParaRPr lang="en-US" sz="2800" dirty="0">
              <a:latin typeface="+mn-lt"/>
            </a:endParaRPr>
          </a:p>
        </p:txBody>
      </p:sp>
      <p:sp>
        <p:nvSpPr>
          <p:cNvPr id="12" name="TextBox 11"/>
          <p:cNvSpPr txBox="1"/>
          <p:nvPr/>
        </p:nvSpPr>
        <p:spPr>
          <a:xfrm>
            <a:off x="560388" y="2895600"/>
            <a:ext cx="1212850" cy="461963"/>
          </a:xfrm>
          <a:prstGeom prst="rect">
            <a:avLst/>
          </a:prstGeom>
          <a:solidFill>
            <a:schemeClr val="bg1">
              <a:alpha val="50196"/>
            </a:schemeClr>
          </a:solidFill>
        </p:spPr>
        <p:txBody>
          <a:bodyPr wrap="none">
            <a:spAutoFit/>
          </a:bodyPr>
          <a:lstStyle/>
          <a:p>
            <a:pPr>
              <a:defRPr/>
            </a:pPr>
            <a:r>
              <a:rPr lang="en-US" sz="2400" dirty="0" err="1">
                <a:solidFill>
                  <a:srgbClr val="0000FF"/>
                </a:solidFill>
                <a:latin typeface="+mn-lt"/>
              </a:rPr>
              <a:t>Knowns</a:t>
            </a:r>
            <a:endParaRPr lang="en-US" sz="2400" dirty="0">
              <a:latin typeface="+mn-lt"/>
            </a:endParaRPr>
          </a:p>
        </p:txBody>
      </p:sp>
      <p:sp>
        <p:nvSpPr>
          <p:cNvPr id="13" name="TextBox 12"/>
          <p:cNvSpPr txBox="1"/>
          <p:nvPr/>
        </p:nvSpPr>
        <p:spPr>
          <a:xfrm>
            <a:off x="560388" y="4872038"/>
            <a:ext cx="1344612" cy="461962"/>
          </a:xfrm>
          <a:prstGeom prst="rect">
            <a:avLst/>
          </a:prstGeom>
          <a:noFill/>
        </p:spPr>
        <p:txBody>
          <a:bodyPr wrap="none">
            <a:spAutoFit/>
          </a:bodyPr>
          <a:lstStyle/>
          <a:p>
            <a:pPr>
              <a:defRPr/>
            </a:pPr>
            <a:r>
              <a:rPr lang="en-US" sz="2400" dirty="0">
                <a:solidFill>
                  <a:srgbClr val="0000FF"/>
                </a:solidFill>
                <a:latin typeface="+mn-lt"/>
              </a:rPr>
              <a:t>Calculate</a:t>
            </a:r>
            <a:endParaRPr lang="en-US" sz="2400" dirty="0">
              <a:latin typeface="+mn-lt"/>
            </a:endParaRPr>
          </a:p>
        </p:txBody>
      </p:sp>
      <p:sp>
        <p:nvSpPr>
          <p:cNvPr id="14" name="TextBox 13"/>
          <p:cNvSpPr txBox="1"/>
          <p:nvPr/>
        </p:nvSpPr>
        <p:spPr>
          <a:xfrm>
            <a:off x="533400" y="3886200"/>
            <a:ext cx="1577975" cy="461963"/>
          </a:xfrm>
          <a:prstGeom prst="rect">
            <a:avLst/>
          </a:prstGeom>
          <a:solidFill>
            <a:schemeClr val="bg1">
              <a:alpha val="50196"/>
            </a:schemeClr>
          </a:solidFill>
        </p:spPr>
        <p:txBody>
          <a:bodyPr wrap="none">
            <a:spAutoFit/>
          </a:bodyPr>
          <a:lstStyle/>
          <a:p>
            <a:pPr>
              <a:defRPr/>
            </a:pPr>
            <a:r>
              <a:rPr lang="en-US" sz="2400" dirty="0">
                <a:solidFill>
                  <a:srgbClr val="0000FF"/>
                </a:solidFill>
                <a:latin typeface="+mn-lt"/>
              </a:rPr>
              <a:t>Solving for</a:t>
            </a:r>
            <a:endParaRPr lang="en-US" sz="2400" dirty="0">
              <a:latin typeface="+mn-lt"/>
            </a:endParaRPr>
          </a:p>
        </p:txBody>
      </p:sp>
      <p:sp>
        <p:nvSpPr>
          <p:cNvPr id="15" name="TextBox 14"/>
          <p:cNvSpPr txBox="1"/>
          <p:nvPr/>
        </p:nvSpPr>
        <p:spPr>
          <a:xfrm>
            <a:off x="2362200" y="2743200"/>
            <a:ext cx="2359025" cy="954088"/>
          </a:xfrm>
          <a:prstGeom prst="rect">
            <a:avLst/>
          </a:prstGeom>
          <a:noFill/>
        </p:spPr>
        <p:txBody>
          <a:bodyPr wrap="none">
            <a:spAutoFit/>
          </a:bodyPr>
          <a:lstStyle/>
          <a:p>
            <a:pPr>
              <a:defRPr/>
            </a:pPr>
            <a:r>
              <a:rPr lang="en-US" sz="2800" dirty="0">
                <a:latin typeface="+mn-lt"/>
              </a:rPr>
              <a:t>350. g solution</a:t>
            </a:r>
          </a:p>
          <a:p>
            <a:pPr>
              <a:defRPr/>
            </a:pPr>
            <a:r>
              <a:rPr lang="en-US" sz="2800" dirty="0">
                <a:latin typeface="+mn-lt"/>
              </a:rPr>
              <a:t>12.3% solution</a:t>
            </a:r>
          </a:p>
        </p:txBody>
      </p:sp>
      <p:sp>
        <p:nvSpPr>
          <p:cNvPr id="16" name="TextBox 15"/>
          <p:cNvSpPr txBox="1"/>
          <p:nvPr/>
        </p:nvSpPr>
        <p:spPr>
          <a:xfrm>
            <a:off x="2362200" y="3846513"/>
            <a:ext cx="6477000" cy="523875"/>
          </a:xfrm>
          <a:prstGeom prst="rect">
            <a:avLst/>
          </a:prstGeom>
          <a:noFill/>
        </p:spPr>
        <p:txBody>
          <a:bodyPr>
            <a:spAutoFit/>
          </a:bodyPr>
          <a:lstStyle/>
          <a:p>
            <a:pPr>
              <a:defRPr/>
            </a:pPr>
            <a:r>
              <a:rPr lang="en-US" sz="2800" dirty="0">
                <a:latin typeface="+mn-lt"/>
              </a:rPr>
              <a:t>mass of solute (Na</a:t>
            </a:r>
            <a:r>
              <a:rPr lang="en-US" sz="2800" baseline="-25000" dirty="0">
                <a:latin typeface="+mn-lt"/>
              </a:rPr>
              <a:t>2</a:t>
            </a:r>
            <a:r>
              <a:rPr lang="en-US" sz="2800" dirty="0">
                <a:latin typeface="+mn-lt"/>
              </a:rPr>
              <a:t>CO</a:t>
            </a:r>
            <a:r>
              <a:rPr lang="en-US" sz="2800" baseline="-25000" dirty="0">
                <a:latin typeface="+mn-lt"/>
              </a:rPr>
              <a:t>3</a:t>
            </a:r>
            <a:r>
              <a:rPr lang="en-US" sz="2800" dirty="0">
                <a:latin typeface="+mn-lt"/>
              </a:rPr>
              <a:t>) and mass of H</a:t>
            </a:r>
            <a:r>
              <a:rPr lang="en-US" sz="2800" baseline="-25000" dirty="0">
                <a:latin typeface="+mn-lt"/>
              </a:rPr>
              <a:t>2</a:t>
            </a:r>
            <a:r>
              <a:rPr lang="en-US" sz="2800" dirty="0">
                <a:latin typeface="+mn-lt"/>
              </a:rPr>
              <a:t>O</a:t>
            </a:r>
          </a:p>
        </p:txBody>
      </p:sp>
      <p:sp>
        <p:nvSpPr>
          <p:cNvPr id="17" name="TextBox 16"/>
          <p:cNvSpPr txBox="1"/>
          <p:nvPr/>
        </p:nvSpPr>
        <p:spPr>
          <a:xfrm>
            <a:off x="1600200" y="5572125"/>
            <a:ext cx="7162800" cy="523875"/>
          </a:xfrm>
          <a:prstGeom prst="rect">
            <a:avLst/>
          </a:prstGeom>
          <a:noFill/>
        </p:spPr>
        <p:txBody>
          <a:bodyPr>
            <a:spAutoFit/>
          </a:bodyPr>
          <a:lstStyle/>
          <a:p>
            <a:pPr>
              <a:defRPr/>
            </a:pPr>
            <a:r>
              <a:rPr lang="en-US" sz="2800" dirty="0">
                <a:latin typeface="+mn-lt"/>
              </a:rPr>
              <a:t>mass of H</a:t>
            </a:r>
            <a:r>
              <a:rPr lang="en-US" sz="2800" baseline="-25000" dirty="0">
                <a:latin typeface="+mn-lt"/>
              </a:rPr>
              <a:t>2</a:t>
            </a:r>
            <a:r>
              <a:rPr lang="en-US" sz="2800" dirty="0">
                <a:latin typeface="+mn-lt"/>
              </a:rPr>
              <a:t>O = 350. g – 43.1 g = 307 g H</a:t>
            </a:r>
            <a:r>
              <a:rPr lang="en-US" sz="2800" baseline="-25000" dirty="0">
                <a:latin typeface="+mn-lt"/>
              </a:rPr>
              <a:t>2</a:t>
            </a:r>
            <a:r>
              <a:rPr lang="en-US" sz="2800" dirty="0">
                <a:latin typeface="+mn-lt"/>
              </a:rPr>
              <a:t>O</a:t>
            </a:r>
          </a:p>
        </p:txBody>
      </p:sp>
      <p:sp>
        <p:nvSpPr>
          <p:cNvPr id="18" name="Rectangle 17"/>
          <p:cNvSpPr/>
          <p:nvPr/>
        </p:nvSpPr>
        <p:spPr>
          <a:xfrm>
            <a:off x="6019800" y="5562600"/>
            <a:ext cx="2286000" cy="60960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Line 33"/>
          <p:cNvSpPr>
            <a:spLocks noChangeShapeType="1"/>
          </p:cNvSpPr>
          <p:nvPr/>
        </p:nvSpPr>
        <p:spPr bwMode="auto">
          <a:xfrm flipV="1">
            <a:off x="2743200" y="4876800"/>
            <a:ext cx="762000" cy="381000"/>
          </a:xfrm>
          <a:prstGeom prst="line">
            <a:avLst/>
          </a:prstGeom>
          <a:noFill/>
          <a:ln w="57150" cmpd="thinThick">
            <a:solidFill>
              <a:schemeClr val="accent1"/>
            </a:solidFill>
            <a:round/>
            <a:headEnd/>
            <a:tailEnd/>
          </a:ln>
        </p:spPr>
        <p:txBody>
          <a:bodyPr/>
          <a:lstStyle/>
          <a:p>
            <a:endParaRPr lang="en-US"/>
          </a:p>
        </p:txBody>
      </p:sp>
      <p:sp>
        <p:nvSpPr>
          <p:cNvPr id="20" name="Line 33"/>
          <p:cNvSpPr>
            <a:spLocks noChangeShapeType="1"/>
          </p:cNvSpPr>
          <p:nvPr/>
        </p:nvSpPr>
        <p:spPr bwMode="auto">
          <a:xfrm flipV="1">
            <a:off x="4800600" y="5105400"/>
            <a:ext cx="762000" cy="381000"/>
          </a:xfrm>
          <a:prstGeom prst="line">
            <a:avLst/>
          </a:prstGeom>
          <a:noFill/>
          <a:ln w="57150" cmpd="thinThick">
            <a:solidFill>
              <a:schemeClr val="accent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8"/>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499"/>
                                          </p:stCondLst>
                                        </p:cTn>
                                        <p:tgtEl>
                                          <p:spTgt spid="1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p:bldP spid="14" grpId="0" animBg="1"/>
      <p:bldP spid="15" grpId="0"/>
      <p:bldP spid="16" grpId="0"/>
      <p:bldP spid="17" grpId="0"/>
      <p:bldP spid="18" grpId="0" animBg="1"/>
      <p:bldP spid="19" grpId="0" animBg="1"/>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itle 1"/>
          <p:cNvSpPr>
            <a:spLocks noGrp="1"/>
          </p:cNvSpPr>
          <p:nvPr>
            <p:ph type="title"/>
          </p:nvPr>
        </p:nvSpPr>
        <p:spPr/>
        <p:txBody>
          <a:bodyPr/>
          <a:lstStyle/>
          <a:p>
            <a:pPr marL="573088" algn="l"/>
            <a:r>
              <a:rPr lang="en-US" smtClean="0"/>
              <a:t>Mass-Volume Percent</a:t>
            </a:r>
          </a:p>
        </p:txBody>
      </p:sp>
      <p:sp>
        <p:nvSpPr>
          <p:cNvPr id="3077" name="Content Placeholder 2"/>
          <p:cNvSpPr>
            <a:spLocks noGrp="1"/>
          </p:cNvSpPr>
          <p:nvPr>
            <p:ph idx="1"/>
          </p:nvPr>
        </p:nvSpPr>
        <p:spPr/>
        <p:txBody>
          <a:bodyPr/>
          <a:lstStyle/>
          <a:p>
            <a:pPr>
              <a:lnSpc>
                <a:spcPct val="90000"/>
              </a:lnSpc>
              <a:buFontTx/>
              <a:buNone/>
            </a:pPr>
            <a:r>
              <a:rPr lang="en-US" smtClean="0"/>
              <a:t>Normal saline is a 0.90 m/v % NaCl solution.  What mass of sodium chloride is needed to make 50. mL of normal saline?</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3074" name="Object 2"/>
          <p:cNvGraphicFramePr>
            <a:graphicFrameLocks noChangeAspect="1"/>
          </p:cNvGraphicFramePr>
          <p:nvPr/>
        </p:nvGraphicFramePr>
        <p:xfrm>
          <a:off x="6078538" y="457200"/>
          <a:ext cx="2868612" cy="838200"/>
        </p:xfrm>
        <a:graphic>
          <a:graphicData uri="http://schemas.openxmlformats.org/presentationml/2006/ole">
            <p:oleObj spid="_x0000_s3074" name="Equation" r:id="rId3" imgW="1346040" imgH="393480" progId="">
              <p:embed/>
            </p:oleObj>
          </a:graphicData>
        </a:graphic>
      </p:graphicFrame>
      <p:graphicFrame>
        <p:nvGraphicFramePr>
          <p:cNvPr id="8" name="Object 3"/>
          <p:cNvGraphicFramePr>
            <a:graphicFrameLocks noChangeAspect="1"/>
          </p:cNvGraphicFramePr>
          <p:nvPr/>
        </p:nvGraphicFramePr>
        <p:xfrm>
          <a:off x="1906588" y="4800600"/>
          <a:ext cx="4111625" cy="930275"/>
        </p:xfrm>
        <a:graphic>
          <a:graphicData uri="http://schemas.openxmlformats.org/presentationml/2006/ole">
            <p:oleObj spid="_x0000_s3075" name="Equation" r:id="rId4" imgW="1739880" imgH="393480" progId="">
              <p:embed/>
            </p:oleObj>
          </a:graphicData>
        </a:graphic>
      </p:graphicFrame>
      <p:sp>
        <p:nvSpPr>
          <p:cNvPr id="10" name="Text Box 38"/>
          <p:cNvSpPr txBox="1">
            <a:spLocks noChangeArrowheads="1"/>
          </p:cNvSpPr>
          <p:nvPr/>
        </p:nvSpPr>
        <p:spPr bwMode="auto">
          <a:xfrm>
            <a:off x="6019800" y="5003800"/>
            <a:ext cx="2819400" cy="523875"/>
          </a:xfrm>
          <a:prstGeom prst="rect">
            <a:avLst/>
          </a:prstGeom>
          <a:noFill/>
          <a:ln w="9525">
            <a:solidFill>
              <a:schemeClr val="accent1"/>
            </a:solidFill>
            <a:miter lim="800000"/>
            <a:headEnd/>
            <a:tailEnd/>
          </a:ln>
          <a:effectLst/>
        </p:spPr>
        <p:txBody>
          <a:bodyPr>
            <a:spAutoFit/>
          </a:bodyPr>
          <a:lstStyle/>
          <a:p>
            <a:pPr>
              <a:spcBef>
                <a:spcPct val="50000"/>
              </a:spcBef>
              <a:defRPr/>
            </a:pPr>
            <a:r>
              <a:rPr lang="en-US" sz="2800" dirty="0">
                <a:latin typeface="+mn-lt"/>
              </a:rPr>
              <a:t>= 0.45 g </a:t>
            </a:r>
            <a:r>
              <a:rPr lang="en-US" sz="2800" dirty="0" err="1">
                <a:latin typeface="+mn-lt"/>
              </a:rPr>
              <a:t>NaCl</a:t>
            </a:r>
            <a:endParaRPr lang="en-US" sz="2800" dirty="0">
              <a:latin typeface="+mn-lt"/>
            </a:endParaRPr>
          </a:p>
        </p:txBody>
      </p:sp>
      <p:sp>
        <p:nvSpPr>
          <p:cNvPr id="12" name="TextBox 11"/>
          <p:cNvSpPr txBox="1"/>
          <p:nvPr/>
        </p:nvSpPr>
        <p:spPr>
          <a:xfrm>
            <a:off x="560388" y="3081338"/>
            <a:ext cx="1212850" cy="461962"/>
          </a:xfrm>
          <a:prstGeom prst="rect">
            <a:avLst/>
          </a:prstGeom>
          <a:solidFill>
            <a:schemeClr val="bg1">
              <a:alpha val="50196"/>
            </a:schemeClr>
          </a:solidFill>
        </p:spPr>
        <p:txBody>
          <a:bodyPr wrap="none">
            <a:spAutoFit/>
          </a:bodyPr>
          <a:lstStyle/>
          <a:p>
            <a:pPr>
              <a:defRPr/>
            </a:pPr>
            <a:r>
              <a:rPr lang="en-US" sz="2400" dirty="0" err="1">
                <a:solidFill>
                  <a:srgbClr val="0000FF"/>
                </a:solidFill>
                <a:latin typeface="+mn-lt"/>
              </a:rPr>
              <a:t>Knowns</a:t>
            </a:r>
            <a:endParaRPr lang="en-US" sz="2400" dirty="0">
              <a:latin typeface="+mn-lt"/>
            </a:endParaRPr>
          </a:p>
        </p:txBody>
      </p:sp>
      <p:sp>
        <p:nvSpPr>
          <p:cNvPr id="13" name="TextBox 12"/>
          <p:cNvSpPr txBox="1"/>
          <p:nvPr/>
        </p:nvSpPr>
        <p:spPr>
          <a:xfrm>
            <a:off x="560388" y="5033963"/>
            <a:ext cx="1344612" cy="461962"/>
          </a:xfrm>
          <a:prstGeom prst="rect">
            <a:avLst/>
          </a:prstGeom>
          <a:noFill/>
        </p:spPr>
        <p:txBody>
          <a:bodyPr wrap="none">
            <a:spAutoFit/>
          </a:bodyPr>
          <a:lstStyle/>
          <a:p>
            <a:pPr>
              <a:defRPr/>
            </a:pPr>
            <a:r>
              <a:rPr lang="en-US" sz="2400" dirty="0">
                <a:solidFill>
                  <a:srgbClr val="0000FF"/>
                </a:solidFill>
                <a:latin typeface="+mn-lt"/>
              </a:rPr>
              <a:t>Calculate</a:t>
            </a:r>
            <a:endParaRPr lang="en-US" sz="2400" dirty="0">
              <a:latin typeface="+mn-lt"/>
            </a:endParaRPr>
          </a:p>
        </p:txBody>
      </p:sp>
      <p:sp>
        <p:nvSpPr>
          <p:cNvPr id="14" name="TextBox 13"/>
          <p:cNvSpPr txBox="1"/>
          <p:nvPr/>
        </p:nvSpPr>
        <p:spPr>
          <a:xfrm>
            <a:off x="533400" y="4071938"/>
            <a:ext cx="1577975" cy="461962"/>
          </a:xfrm>
          <a:prstGeom prst="rect">
            <a:avLst/>
          </a:prstGeom>
          <a:solidFill>
            <a:schemeClr val="bg1">
              <a:alpha val="50196"/>
            </a:schemeClr>
          </a:solidFill>
        </p:spPr>
        <p:txBody>
          <a:bodyPr wrap="none">
            <a:spAutoFit/>
          </a:bodyPr>
          <a:lstStyle/>
          <a:p>
            <a:pPr>
              <a:defRPr/>
            </a:pPr>
            <a:r>
              <a:rPr lang="en-US" sz="2400" dirty="0">
                <a:solidFill>
                  <a:srgbClr val="0000FF"/>
                </a:solidFill>
                <a:latin typeface="+mn-lt"/>
              </a:rPr>
              <a:t>Solving for</a:t>
            </a:r>
            <a:endParaRPr lang="en-US" sz="2400" dirty="0">
              <a:latin typeface="+mn-lt"/>
            </a:endParaRPr>
          </a:p>
        </p:txBody>
      </p:sp>
      <p:sp>
        <p:nvSpPr>
          <p:cNvPr id="15" name="TextBox 14"/>
          <p:cNvSpPr txBox="1"/>
          <p:nvPr/>
        </p:nvSpPr>
        <p:spPr>
          <a:xfrm>
            <a:off x="2362200" y="2928938"/>
            <a:ext cx="3006725" cy="954087"/>
          </a:xfrm>
          <a:prstGeom prst="rect">
            <a:avLst/>
          </a:prstGeom>
          <a:noFill/>
        </p:spPr>
        <p:txBody>
          <a:bodyPr wrap="none">
            <a:spAutoFit/>
          </a:bodyPr>
          <a:lstStyle/>
          <a:p>
            <a:pPr>
              <a:defRPr/>
            </a:pPr>
            <a:r>
              <a:rPr lang="en-US" sz="2800" dirty="0">
                <a:latin typeface="+mn-lt"/>
              </a:rPr>
              <a:t>50. </a:t>
            </a:r>
            <a:r>
              <a:rPr lang="en-US" sz="2800" dirty="0" err="1">
                <a:latin typeface="+mn-lt"/>
              </a:rPr>
              <a:t>mL</a:t>
            </a:r>
            <a:r>
              <a:rPr lang="en-US" sz="2800" dirty="0">
                <a:latin typeface="+mn-lt"/>
              </a:rPr>
              <a:t> solution</a:t>
            </a:r>
          </a:p>
          <a:p>
            <a:pPr>
              <a:defRPr/>
            </a:pPr>
            <a:r>
              <a:rPr lang="en-US" sz="2800" dirty="0">
                <a:latin typeface="+mn-lt"/>
              </a:rPr>
              <a:t>0.90 m/v% solution</a:t>
            </a:r>
          </a:p>
        </p:txBody>
      </p:sp>
      <p:sp>
        <p:nvSpPr>
          <p:cNvPr id="16" name="TextBox 15"/>
          <p:cNvSpPr txBox="1"/>
          <p:nvPr/>
        </p:nvSpPr>
        <p:spPr>
          <a:xfrm>
            <a:off x="2362200" y="4032250"/>
            <a:ext cx="3443288" cy="523875"/>
          </a:xfrm>
          <a:prstGeom prst="rect">
            <a:avLst/>
          </a:prstGeom>
          <a:noFill/>
        </p:spPr>
        <p:txBody>
          <a:bodyPr wrap="none">
            <a:spAutoFit/>
          </a:bodyPr>
          <a:lstStyle/>
          <a:p>
            <a:pPr>
              <a:defRPr/>
            </a:pPr>
            <a:r>
              <a:rPr lang="en-US" sz="2800" dirty="0">
                <a:latin typeface="+mn-lt"/>
              </a:rPr>
              <a:t>mass of solute (</a:t>
            </a:r>
            <a:r>
              <a:rPr lang="en-US" sz="2800" dirty="0" err="1">
                <a:latin typeface="+mn-lt"/>
              </a:rPr>
              <a:t>NaCl</a:t>
            </a:r>
            <a:r>
              <a:rPr lang="en-US" sz="2800" dirty="0">
                <a:latin typeface="+mn-lt"/>
              </a:rPr>
              <a:t>)</a:t>
            </a:r>
          </a:p>
        </p:txBody>
      </p:sp>
      <p:sp>
        <p:nvSpPr>
          <p:cNvPr id="17" name="Line 33"/>
          <p:cNvSpPr>
            <a:spLocks noChangeShapeType="1"/>
          </p:cNvSpPr>
          <p:nvPr/>
        </p:nvSpPr>
        <p:spPr bwMode="auto">
          <a:xfrm flipV="1">
            <a:off x="2667000" y="5105400"/>
            <a:ext cx="762000" cy="381000"/>
          </a:xfrm>
          <a:prstGeom prst="line">
            <a:avLst/>
          </a:prstGeom>
          <a:noFill/>
          <a:ln w="57150" cmpd="thinThick">
            <a:solidFill>
              <a:schemeClr val="accent1"/>
            </a:solidFill>
            <a:round/>
            <a:headEnd/>
            <a:tailEnd/>
          </a:ln>
        </p:spPr>
        <p:txBody>
          <a:bodyPr/>
          <a:lstStyle/>
          <a:p>
            <a:endParaRPr lang="en-US"/>
          </a:p>
        </p:txBody>
      </p:sp>
      <p:sp>
        <p:nvSpPr>
          <p:cNvPr id="18" name="Line 33"/>
          <p:cNvSpPr>
            <a:spLocks noChangeShapeType="1"/>
          </p:cNvSpPr>
          <p:nvPr/>
        </p:nvSpPr>
        <p:spPr bwMode="auto">
          <a:xfrm flipV="1">
            <a:off x="4648200" y="5334000"/>
            <a:ext cx="762000" cy="381000"/>
          </a:xfrm>
          <a:prstGeom prst="line">
            <a:avLst/>
          </a:prstGeom>
          <a:noFill/>
          <a:ln w="57150" cmpd="thinThick">
            <a:solidFill>
              <a:schemeClr val="accent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8"/>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grpId="0" nodeType="afterEffect">
                                  <p:stCondLst>
                                    <p:cond delay="1000"/>
                                  </p:stCondLst>
                                  <p:childTnLst>
                                    <p:set>
                                      <p:cBhvr>
                                        <p:cTn id="29" dur="1" fill="hold">
                                          <p:stCondLst>
                                            <p:cond delay="0"/>
                                          </p:stCondLst>
                                        </p:cTn>
                                        <p:tgtEl>
                                          <p:spTgt spid="17"/>
                                        </p:tgtEl>
                                        <p:attrNameLst>
                                          <p:attrName>style.visibility</p:attrName>
                                        </p:attrNameLst>
                                      </p:cBhvr>
                                      <p:to>
                                        <p:strVal val="visible"/>
                                      </p:to>
                                    </p:set>
                                  </p:childTnLst>
                                </p:cTn>
                              </p:par>
                            </p:childTnLst>
                          </p:cTn>
                        </p:par>
                        <p:par>
                          <p:cTn id="30" fill="hold">
                            <p:stCondLst>
                              <p:cond delay="1500"/>
                            </p:stCondLst>
                            <p:childTnLst>
                              <p:par>
                                <p:cTn id="31" presetID="1" presetClass="entr" presetSubtype="0" fill="hold" grpId="0" nodeType="afterEffect">
                                  <p:stCondLst>
                                    <p:cond delay="1000"/>
                                  </p:stCondLst>
                                  <p:childTnLst>
                                    <p:set>
                                      <p:cBhvr>
                                        <p:cTn id="32" dur="1" fill="hold">
                                          <p:stCondLst>
                                            <p:cond delay="0"/>
                                          </p:stCondLst>
                                        </p:cTn>
                                        <p:tgtEl>
                                          <p:spTgt spid="18"/>
                                        </p:tgtEl>
                                        <p:attrNameLst>
                                          <p:attrName>style.visibility</p:attrName>
                                        </p:attrNameLst>
                                      </p:cBhvr>
                                      <p:to>
                                        <p:strVal val="visible"/>
                                      </p:to>
                                    </p:set>
                                  </p:childTnLst>
                                </p:cTn>
                              </p:par>
                            </p:childTnLst>
                          </p:cTn>
                        </p:par>
                        <p:par>
                          <p:cTn id="33" fill="hold">
                            <p:stCondLst>
                              <p:cond delay="2500"/>
                            </p:stCondLst>
                            <p:childTnLst>
                              <p:par>
                                <p:cTn id="34" presetID="1" presetClass="entr" presetSubtype="0" fill="hold" grpId="0" nodeType="afterEffect">
                                  <p:stCondLst>
                                    <p:cond delay="0"/>
                                  </p:stCondLst>
                                  <p:childTnLst>
                                    <p:set>
                                      <p:cBhvr>
                                        <p:cTn id="35"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p:bldP spid="14" grpId="0" animBg="1"/>
      <p:bldP spid="15" grpId="0"/>
      <p:bldP spid="16" grpId="0"/>
      <p:bldP spid="17" grpId="0" animBg="1"/>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p:cNvSpPr>
            <a:spLocks noGrp="1"/>
          </p:cNvSpPr>
          <p:nvPr>
            <p:ph type="title"/>
          </p:nvPr>
        </p:nvSpPr>
        <p:spPr/>
        <p:txBody>
          <a:bodyPr/>
          <a:lstStyle/>
          <a:p>
            <a:pPr marL="1309688" algn="l"/>
            <a:r>
              <a:rPr lang="en-US" smtClean="0"/>
              <a:t>Volume Percent</a:t>
            </a:r>
          </a:p>
        </p:txBody>
      </p:sp>
      <p:sp>
        <p:nvSpPr>
          <p:cNvPr id="4101" name="Content Placeholder 2"/>
          <p:cNvSpPr>
            <a:spLocks noGrp="1"/>
          </p:cNvSpPr>
          <p:nvPr>
            <p:ph idx="1"/>
          </p:nvPr>
        </p:nvSpPr>
        <p:spPr/>
        <p:txBody>
          <a:bodyPr/>
          <a:lstStyle/>
          <a:p>
            <a:pPr>
              <a:lnSpc>
                <a:spcPct val="90000"/>
              </a:lnSpc>
            </a:pPr>
            <a:r>
              <a:rPr lang="en-US" smtClean="0"/>
              <a:t>What volume of beer that is 6.0 % by volume alcohol contains 200. ml CH</a:t>
            </a:r>
            <a:r>
              <a:rPr lang="en-US" baseline="-25000" smtClean="0"/>
              <a:t>3</a:t>
            </a:r>
            <a:r>
              <a:rPr lang="en-US" smtClean="0"/>
              <a:t>CH</a:t>
            </a:r>
            <a:r>
              <a:rPr lang="en-US" baseline="-25000" smtClean="0"/>
              <a:t>2</a:t>
            </a:r>
            <a:r>
              <a:rPr lang="en-US" smtClean="0"/>
              <a:t>OH (ethyl alcohol)?</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4098" name="Object 2"/>
          <p:cNvGraphicFramePr>
            <a:graphicFrameLocks noChangeAspect="1"/>
          </p:cNvGraphicFramePr>
          <p:nvPr/>
        </p:nvGraphicFramePr>
        <p:xfrm>
          <a:off x="5584825" y="457200"/>
          <a:ext cx="3244850" cy="838200"/>
        </p:xfrm>
        <a:graphic>
          <a:graphicData uri="http://schemas.openxmlformats.org/presentationml/2006/ole">
            <p:oleObj spid="_x0000_s4098" name="Equation" r:id="rId3" imgW="1523880" imgH="393480" progId="">
              <p:embed/>
            </p:oleObj>
          </a:graphicData>
        </a:graphic>
      </p:graphicFrame>
      <p:graphicFrame>
        <p:nvGraphicFramePr>
          <p:cNvPr id="7" name="Object 3"/>
          <p:cNvGraphicFramePr>
            <a:graphicFrameLocks noChangeAspect="1"/>
          </p:cNvGraphicFramePr>
          <p:nvPr/>
        </p:nvGraphicFramePr>
        <p:xfrm>
          <a:off x="4186238" y="4719638"/>
          <a:ext cx="3794125" cy="919162"/>
        </p:xfrm>
        <a:graphic>
          <a:graphicData uri="http://schemas.openxmlformats.org/presentationml/2006/ole">
            <p:oleObj spid="_x0000_s4099" name="Equation" r:id="rId4" imgW="1625400" imgH="393480" progId="">
              <p:embed/>
            </p:oleObj>
          </a:graphicData>
        </a:graphic>
      </p:graphicFrame>
      <p:sp>
        <p:nvSpPr>
          <p:cNvPr id="9" name="Text Box 26"/>
          <p:cNvSpPr txBox="1">
            <a:spLocks noChangeArrowheads="1"/>
          </p:cNvSpPr>
          <p:nvPr/>
        </p:nvSpPr>
        <p:spPr bwMode="auto">
          <a:xfrm>
            <a:off x="1981200" y="4918075"/>
            <a:ext cx="2209800" cy="522288"/>
          </a:xfrm>
          <a:prstGeom prst="rect">
            <a:avLst/>
          </a:prstGeom>
          <a:solidFill>
            <a:schemeClr val="bg1"/>
          </a:solidFill>
          <a:ln w="9525">
            <a:noFill/>
            <a:miter lim="800000"/>
            <a:headEnd/>
            <a:tailEnd/>
          </a:ln>
          <a:effectLst/>
        </p:spPr>
        <p:txBody>
          <a:bodyPr>
            <a:spAutoFit/>
          </a:bodyPr>
          <a:lstStyle/>
          <a:p>
            <a:pPr>
              <a:spcBef>
                <a:spcPct val="50000"/>
              </a:spcBef>
              <a:defRPr/>
            </a:pPr>
            <a:r>
              <a:rPr lang="en-US" sz="2800" dirty="0">
                <a:latin typeface="+mn-lt"/>
              </a:rPr>
              <a:t>200 </a:t>
            </a:r>
            <a:r>
              <a:rPr lang="en-US" sz="2800" dirty="0" err="1">
                <a:latin typeface="+mn-lt"/>
              </a:rPr>
              <a:t>mL</a:t>
            </a:r>
            <a:r>
              <a:rPr lang="en-US" sz="2800" dirty="0">
                <a:latin typeface="+mn-lt"/>
              </a:rPr>
              <a:t> </a:t>
            </a:r>
            <a:r>
              <a:rPr lang="en-US" sz="2800" dirty="0" err="1">
                <a:latin typeface="+mn-lt"/>
              </a:rPr>
              <a:t>EtOH</a:t>
            </a:r>
            <a:endParaRPr lang="en-US" sz="2800" dirty="0">
              <a:latin typeface="+mn-lt"/>
            </a:endParaRPr>
          </a:p>
        </p:txBody>
      </p:sp>
      <p:sp>
        <p:nvSpPr>
          <p:cNvPr id="10" name="TextBox 9"/>
          <p:cNvSpPr txBox="1"/>
          <p:nvPr/>
        </p:nvSpPr>
        <p:spPr>
          <a:xfrm>
            <a:off x="560388" y="2895600"/>
            <a:ext cx="1212850" cy="461963"/>
          </a:xfrm>
          <a:prstGeom prst="rect">
            <a:avLst/>
          </a:prstGeom>
          <a:solidFill>
            <a:schemeClr val="bg1">
              <a:alpha val="50196"/>
            </a:schemeClr>
          </a:solidFill>
        </p:spPr>
        <p:txBody>
          <a:bodyPr wrap="none">
            <a:spAutoFit/>
          </a:bodyPr>
          <a:lstStyle/>
          <a:p>
            <a:pPr>
              <a:defRPr/>
            </a:pPr>
            <a:r>
              <a:rPr lang="en-US" sz="2400" dirty="0" err="1">
                <a:solidFill>
                  <a:srgbClr val="0000FF"/>
                </a:solidFill>
                <a:latin typeface="+mn-lt"/>
              </a:rPr>
              <a:t>Knowns</a:t>
            </a:r>
            <a:endParaRPr lang="en-US" sz="2400" dirty="0">
              <a:latin typeface="+mn-lt"/>
            </a:endParaRPr>
          </a:p>
        </p:txBody>
      </p:sp>
      <p:sp>
        <p:nvSpPr>
          <p:cNvPr id="11" name="TextBox 10"/>
          <p:cNvSpPr txBox="1"/>
          <p:nvPr/>
        </p:nvSpPr>
        <p:spPr>
          <a:xfrm>
            <a:off x="560388" y="4948238"/>
            <a:ext cx="1344612" cy="461962"/>
          </a:xfrm>
          <a:prstGeom prst="rect">
            <a:avLst/>
          </a:prstGeom>
          <a:noFill/>
        </p:spPr>
        <p:txBody>
          <a:bodyPr wrap="none">
            <a:spAutoFit/>
          </a:bodyPr>
          <a:lstStyle/>
          <a:p>
            <a:pPr>
              <a:defRPr/>
            </a:pPr>
            <a:r>
              <a:rPr lang="en-US" sz="2400" dirty="0">
                <a:solidFill>
                  <a:srgbClr val="0000FF"/>
                </a:solidFill>
                <a:latin typeface="+mn-lt"/>
              </a:rPr>
              <a:t>Calculate</a:t>
            </a:r>
            <a:endParaRPr lang="en-US" sz="2400" dirty="0">
              <a:latin typeface="+mn-lt"/>
            </a:endParaRPr>
          </a:p>
        </p:txBody>
      </p:sp>
      <p:sp>
        <p:nvSpPr>
          <p:cNvPr id="12" name="TextBox 11"/>
          <p:cNvSpPr txBox="1"/>
          <p:nvPr/>
        </p:nvSpPr>
        <p:spPr>
          <a:xfrm>
            <a:off x="533400" y="4105275"/>
            <a:ext cx="1577975" cy="461963"/>
          </a:xfrm>
          <a:prstGeom prst="rect">
            <a:avLst/>
          </a:prstGeom>
          <a:solidFill>
            <a:schemeClr val="bg1">
              <a:alpha val="50196"/>
            </a:schemeClr>
          </a:solidFill>
        </p:spPr>
        <p:txBody>
          <a:bodyPr wrap="none">
            <a:spAutoFit/>
          </a:bodyPr>
          <a:lstStyle/>
          <a:p>
            <a:pPr>
              <a:defRPr/>
            </a:pPr>
            <a:r>
              <a:rPr lang="en-US" sz="2400" dirty="0">
                <a:solidFill>
                  <a:srgbClr val="0000FF"/>
                </a:solidFill>
                <a:latin typeface="+mn-lt"/>
              </a:rPr>
              <a:t>Solving for</a:t>
            </a:r>
            <a:endParaRPr lang="en-US" sz="2400" dirty="0">
              <a:latin typeface="+mn-lt"/>
            </a:endParaRPr>
          </a:p>
        </p:txBody>
      </p:sp>
      <p:sp>
        <p:nvSpPr>
          <p:cNvPr id="13" name="TextBox 12"/>
          <p:cNvSpPr txBox="1"/>
          <p:nvPr/>
        </p:nvSpPr>
        <p:spPr>
          <a:xfrm>
            <a:off x="2362200" y="2932113"/>
            <a:ext cx="3502025" cy="954087"/>
          </a:xfrm>
          <a:prstGeom prst="rect">
            <a:avLst/>
          </a:prstGeom>
          <a:noFill/>
        </p:spPr>
        <p:txBody>
          <a:bodyPr wrap="none">
            <a:spAutoFit/>
          </a:bodyPr>
          <a:lstStyle/>
          <a:p>
            <a:pPr>
              <a:defRPr/>
            </a:pPr>
            <a:r>
              <a:rPr lang="en-US" sz="2800" dirty="0">
                <a:latin typeface="+mn-lt"/>
              </a:rPr>
              <a:t>200. </a:t>
            </a:r>
            <a:r>
              <a:rPr lang="en-US" sz="2800" dirty="0" err="1">
                <a:latin typeface="+mn-lt"/>
              </a:rPr>
              <a:t>mL</a:t>
            </a:r>
            <a:r>
              <a:rPr lang="en-US" sz="2800" dirty="0">
                <a:latin typeface="+mn-lt"/>
              </a:rPr>
              <a:t> </a:t>
            </a:r>
            <a:r>
              <a:rPr lang="en-US" sz="2800" dirty="0" err="1">
                <a:latin typeface="+mn-lt"/>
              </a:rPr>
              <a:t>EtOH</a:t>
            </a:r>
            <a:r>
              <a:rPr lang="en-US" sz="2800" dirty="0">
                <a:latin typeface="+mn-lt"/>
              </a:rPr>
              <a:t> (solute)</a:t>
            </a:r>
          </a:p>
          <a:p>
            <a:pPr>
              <a:defRPr/>
            </a:pPr>
            <a:r>
              <a:rPr lang="en-US" sz="2800" dirty="0">
                <a:latin typeface="+mn-lt"/>
              </a:rPr>
              <a:t>6.0 volume % solution</a:t>
            </a:r>
          </a:p>
        </p:txBody>
      </p:sp>
      <p:sp>
        <p:nvSpPr>
          <p:cNvPr id="14" name="TextBox 13"/>
          <p:cNvSpPr txBox="1"/>
          <p:nvPr/>
        </p:nvSpPr>
        <p:spPr>
          <a:xfrm>
            <a:off x="2362200" y="4075113"/>
            <a:ext cx="2984500" cy="522287"/>
          </a:xfrm>
          <a:prstGeom prst="rect">
            <a:avLst/>
          </a:prstGeom>
          <a:noFill/>
        </p:spPr>
        <p:txBody>
          <a:bodyPr wrap="none">
            <a:spAutoFit/>
          </a:bodyPr>
          <a:lstStyle/>
          <a:p>
            <a:pPr>
              <a:defRPr/>
            </a:pPr>
            <a:r>
              <a:rPr lang="en-US" sz="2800" dirty="0">
                <a:latin typeface="+mn-lt"/>
              </a:rPr>
              <a:t>volume of  solution</a:t>
            </a:r>
          </a:p>
        </p:txBody>
      </p:sp>
      <p:sp>
        <p:nvSpPr>
          <p:cNvPr id="16" name="Line 32"/>
          <p:cNvSpPr>
            <a:spLocks noChangeShapeType="1"/>
          </p:cNvSpPr>
          <p:nvPr/>
        </p:nvSpPr>
        <p:spPr bwMode="auto">
          <a:xfrm flipV="1">
            <a:off x="2895600" y="5029200"/>
            <a:ext cx="990600" cy="381000"/>
          </a:xfrm>
          <a:prstGeom prst="line">
            <a:avLst/>
          </a:prstGeom>
          <a:noFill/>
          <a:ln w="57150" cmpd="thinThick">
            <a:solidFill>
              <a:schemeClr val="accent2"/>
            </a:solidFill>
            <a:round/>
            <a:headEnd/>
            <a:tailEnd/>
          </a:ln>
        </p:spPr>
        <p:txBody>
          <a:bodyPr/>
          <a:lstStyle/>
          <a:p>
            <a:endParaRPr lang="en-US"/>
          </a:p>
        </p:txBody>
      </p:sp>
      <p:sp>
        <p:nvSpPr>
          <p:cNvPr id="17" name="Line 33"/>
          <p:cNvSpPr>
            <a:spLocks noChangeShapeType="1"/>
          </p:cNvSpPr>
          <p:nvPr/>
        </p:nvSpPr>
        <p:spPr bwMode="auto">
          <a:xfrm flipV="1">
            <a:off x="5105400" y="4800600"/>
            <a:ext cx="762000" cy="381000"/>
          </a:xfrm>
          <a:prstGeom prst="line">
            <a:avLst/>
          </a:prstGeom>
          <a:noFill/>
          <a:ln w="57150" cmpd="thinThick">
            <a:solidFill>
              <a:schemeClr val="accent1"/>
            </a:solidFill>
            <a:round/>
            <a:headEnd/>
            <a:tailEnd/>
          </a:ln>
        </p:spPr>
        <p:txBody>
          <a:bodyPr/>
          <a:lstStyle/>
          <a:p>
            <a:endParaRPr lang="en-US"/>
          </a:p>
        </p:txBody>
      </p:sp>
      <p:sp>
        <p:nvSpPr>
          <p:cNvPr id="18" name="Line 32"/>
          <p:cNvSpPr>
            <a:spLocks noChangeShapeType="1"/>
          </p:cNvSpPr>
          <p:nvPr/>
        </p:nvSpPr>
        <p:spPr bwMode="auto">
          <a:xfrm flipV="1">
            <a:off x="5105400" y="5257800"/>
            <a:ext cx="990600" cy="381000"/>
          </a:xfrm>
          <a:prstGeom prst="line">
            <a:avLst/>
          </a:prstGeom>
          <a:noFill/>
          <a:ln w="57150" cmpd="thinThick">
            <a:solidFill>
              <a:schemeClr val="accent2"/>
            </a:solidFill>
            <a:round/>
            <a:headEnd/>
            <a:tailEnd/>
          </a:ln>
        </p:spPr>
        <p:txBody>
          <a:bodyPr/>
          <a:lstStyle/>
          <a:p>
            <a:endParaRPr lang="en-US"/>
          </a:p>
        </p:txBody>
      </p:sp>
      <p:sp>
        <p:nvSpPr>
          <p:cNvPr id="19" name="Line 33"/>
          <p:cNvSpPr>
            <a:spLocks noChangeShapeType="1"/>
          </p:cNvSpPr>
          <p:nvPr/>
        </p:nvSpPr>
        <p:spPr bwMode="auto">
          <a:xfrm flipV="1">
            <a:off x="7467600" y="5257800"/>
            <a:ext cx="762000" cy="381000"/>
          </a:xfrm>
          <a:prstGeom prst="line">
            <a:avLst/>
          </a:prstGeom>
          <a:noFill/>
          <a:ln w="57150" cmpd="thinThick">
            <a:solidFill>
              <a:schemeClr val="accent1"/>
            </a:solidFill>
            <a:round/>
            <a:headEnd/>
            <a:tailEnd/>
          </a:ln>
        </p:spPr>
        <p:txBody>
          <a:bodyPr/>
          <a:lstStyle/>
          <a:p>
            <a:endParaRPr lang="en-US"/>
          </a:p>
        </p:txBody>
      </p:sp>
      <p:sp>
        <p:nvSpPr>
          <p:cNvPr id="8" name="Text Box 24"/>
          <p:cNvSpPr txBox="1">
            <a:spLocks noChangeArrowheads="1"/>
          </p:cNvSpPr>
          <p:nvPr/>
        </p:nvSpPr>
        <p:spPr bwMode="auto">
          <a:xfrm>
            <a:off x="2362200" y="4075113"/>
            <a:ext cx="5105400" cy="523875"/>
          </a:xfrm>
          <a:prstGeom prst="rect">
            <a:avLst/>
          </a:prstGeom>
          <a:solidFill>
            <a:schemeClr val="bg1"/>
          </a:solidFill>
          <a:ln w="9525">
            <a:solidFill>
              <a:schemeClr val="accent1"/>
            </a:solidFill>
            <a:miter lim="800000"/>
            <a:headEnd/>
            <a:tailEnd/>
          </a:ln>
          <a:effectLst/>
        </p:spPr>
        <p:txBody>
          <a:bodyPr>
            <a:spAutoFit/>
          </a:bodyPr>
          <a:lstStyle/>
          <a:p>
            <a:pPr>
              <a:spcBef>
                <a:spcPct val="50000"/>
              </a:spcBef>
              <a:defRPr/>
            </a:pPr>
            <a:r>
              <a:rPr lang="en-US" sz="2800" dirty="0">
                <a:latin typeface="+mn-lt"/>
              </a:rPr>
              <a:t>volume of  solution = 3.3 L beer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7"/>
                                        </p:tgtEl>
                                        <p:attrNameLst>
                                          <p:attrName>style.visibility</p:attrName>
                                        </p:attrNameLst>
                                      </p:cBhvr>
                                      <p:to>
                                        <p:strVal val="visible"/>
                                      </p:to>
                                    </p:se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childTnLst>
                          </p:cTn>
                        </p:par>
                        <p:par>
                          <p:cTn id="36" fill="hold">
                            <p:stCondLst>
                              <p:cond delay="500"/>
                            </p:stCondLst>
                            <p:childTnLst>
                              <p:par>
                                <p:cTn id="37" presetID="1" presetClass="entr" presetSubtype="0" fill="hold" grpId="0" nodeType="afterEffect">
                                  <p:stCondLst>
                                    <p:cond delay="1000"/>
                                  </p:stCondLst>
                                  <p:childTnLst>
                                    <p:set>
                                      <p:cBhvr>
                                        <p:cTn id="38" dur="1" fill="hold">
                                          <p:stCondLst>
                                            <p:cond delay="0"/>
                                          </p:stCondLst>
                                        </p:cTn>
                                        <p:tgtEl>
                                          <p:spTgt spid="17"/>
                                        </p:tgtEl>
                                        <p:attrNameLst>
                                          <p:attrName>style.visibility</p:attrName>
                                        </p:attrNameLst>
                                      </p:cBhvr>
                                      <p:to>
                                        <p:strVal val="visible"/>
                                      </p:to>
                                    </p:set>
                                  </p:childTnLst>
                                </p:cTn>
                              </p:par>
                            </p:childTnLst>
                          </p:cTn>
                        </p:par>
                        <p:par>
                          <p:cTn id="39" fill="hold">
                            <p:stCondLst>
                              <p:cond delay="1500"/>
                            </p:stCondLst>
                            <p:childTnLst>
                              <p:par>
                                <p:cTn id="40" presetID="1" presetClass="entr" presetSubtype="0" fill="hold" grpId="0" nodeType="afterEffect">
                                  <p:stCondLst>
                                    <p:cond delay="1000"/>
                                  </p:stCondLst>
                                  <p:childTnLst>
                                    <p:set>
                                      <p:cBhvr>
                                        <p:cTn id="41" dur="1" fill="hold">
                                          <p:stCondLst>
                                            <p:cond delay="0"/>
                                          </p:stCondLst>
                                        </p:cTn>
                                        <p:tgtEl>
                                          <p:spTgt spid="19"/>
                                        </p:tgtEl>
                                        <p:attrNameLst>
                                          <p:attrName>style.visibility</p:attrName>
                                        </p:attrNameLst>
                                      </p:cBhvr>
                                      <p:to>
                                        <p:strVal val="visible"/>
                                      </p:to>
                                    </p:set>
                                  </p:childTnLst>
                                </p:cTn>
                              </p:par>
                            </p:childTnLst>
                          </p:cTn>
                        </p:par>
                        <p:par>
                          <p:cTn id="42" fill="hold">
                            <p:stCondLst>
                              <p:cond delay="2500"/>
                            </p:stCondLst>
                            <p:childTnLst>
                              <p:par>
                                <p:cTn id="43" presetID="1" presetClass="entr" presetSubtype="0" fill="hold" grpId="0" nodeType="afterEffect">
                                  <p:stCondLst>
                                    <p:cond delay="1000"/>
                                  </p:stCondLst>
                                  <p:childTnLst>
                                    <p:set>
                                      <p:cBhvr>
                                        <p:cTn id="44"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P spid="10" grpId="0" animBg="1"/>
      <p:bldP spid="11" grpId="0"/>
      <p:bldP spid="12" grpId="0" animBg="1"/>
      <p:bldP spid="13" grpId="0"/>
      <p:bldP spid="14" grpId="0"/>
      <p:bldP spid="16" grpId="0" animBg="1"/>
      <p:bldP spid="17" grpId="0" animBg="1"/>
      <p:bldP spid="18" grpId="0" animBg="1"/>
      <p:bldP spid="19" grpId="0" animBg="1"/>
      <p:bldP spid="8"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A 20.0 % solution of </a:t>
            </a:r>
            <a:r>
              <a:rPr lang="en-US" dirty="0" err="1" smtClean="0"/>
              <a:t>KCl</a:t>
            </a:r>
            <a:r>
              <a:rPr lang="en-US" dirty="0" smtClean="0"/>
              <a:t> has a mass of 400. g.  What mass of </a:t>
            </a:r>
            <a:r>
              <a:rPr lang="en-US" dirty="0" err="1" smtClean="0"/>
              <a:t>KCl</a:t>
            </a:r>
            <a:r>
              <a:rPr lang="en-US" dirty="0" smtClean="0"/>
              <a:t> is contained in this solution?</a:t>
            </a:r>
          </a:p>
          <a:p>
            <a:pPr marL="514350" indent="-514350">
              <a:buFont typeface="+mj-lt"/>
              <a:buAutoNum type="alphaLcPeriod"/>
              <a:defRPr/>
            </a:pPr>
            <a:r>
              <a:rPr lang="en-US" dirty="0" smtClean="0"/>
              <a:t>20.0 g</a:t>
            </a:r>
          </a:p>
          <a:p>
            <a:pPr marL="514350" indent="-514350">
              <a:buFont typeface="+mj-lt"/>
              <a:buAutoNum type="alphaLcPeriod"/>
              <a:defRPr/>
            </a:pPr>
            <a:r>
              <a:rPr lang="en-US" dirty="0" smtClean="0"/>
              <a:t>80.0 g</a:t>
            </a:r>
          </a:p>
          <a:p>
            <a:pPr marL="514350" indent="-514350">
              <a:buFont typeface="+mj-lt"/>
              <a:buAutoNum type="alphaLcPeriod"/>
              <a:defRPr/>
            </a:pPr>
            <a:r>
              <a:rPr lang="en-US" dirty="0" smtClean="0"/>
              <a:t>320. g</a:t>
            </a:r>
          </a:p>
          <a:p>
            <a:pPr marL="514350" indent="-514350">
              <a:buFont typeface="+mj-lt"/>
              <a:buAutoNum type="alphaLcPeriod"/>
              <a:defRPr/>
            </a:pPr>
            <a:r>
              <a:rPr lang="en-US" dirty="0" smtClean="0"/>
              <a:t>400. g</a:t>
            </a:r>
          </a:p>
          <a:p>
            <a:pPr>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r>
              <a:rPr lang="en-US" smtClean="0"/>
              <a:t>A solution is prepared by mixing 20.0 mL of propanol with enough water to produce 400.0 mL of solution.  What is the volume percent of propanol in this solution?</a:t>
            </a:r>
          </a:p>
          <a:p>
            <a:r>
              <a:rPr lang="en-US" smtClean="0"/>
              <a:t>      A.  0.500 %</a:t>
            </a:r>
          </a:p>
          <a:p>
            <a:r>
              <a:rPr lang="en-US" smtClean="0"/>
              <a:t>      B.  4.76 %</a:t>
            </a:r>
          </a:p>
          <a:p>
            <a:r>
              <a:rPr lang="en-US" smtClean="0"/>
              <a:t>      C.  5.00 %</a:t>
            </a:r>
          </a:p>
          <a:p>
            <a:r>
              <a:rPr lang="en-US" smtClean="0"/>
              <a:t>      D.  5.26 %</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3" end="3"/>
                                            </p:txEl>
                                          </p:spTgt>
                                        </p:tgtEl>
                                        <p:attrNameLst>
                                          <p:attrName>style.fontStyle</p:attrName>
                                        </p:attrNameLst>
                                      </p:cBhvr>
                                      <p:to>
                                        <p:strVal val="normal"/>
                                      </p:to>
                                    </p:set>
                                    <p:set>
                                      <p:cBhvr override="childStyle">
                                        <p:cTn id="9" dur="indefinite"/>
                                        <p:tgtEl>
                                          <p:spTgt spid="3">
                                            <p:txEl>
                                              <p:pRg st="3" end="3"/>
                                            </p:txEl>
                                          </p:spTgt>
                                        </p:tgtEl>
                                        <p:attrNameLst>
                                          <p:attrName>style.fontWeight</p:attrName>
                                        </p:attrNameLst>
                                      </p:cBhvr>
                                      <p:to>
                                        <p:strVal val="bold"/>
                                      </p:to>
                                    </p:set>
                                    <p:set>
                                      <p:cBhvr override="childStyle">
                                        <p:cTn id="10"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p:txBody>
          <a:bodyPr/>
          <a:lstStyle/>
          <a:p>
            <a:r>
              <a:rPr lang="en-US" smtClean="0"/>
              <a:t>Molarity</a:t>
            </a:r>
          </a:p>
        </p:txBody>
      </p:sp>
      <p:sp>
        <p:nvSpPr>
          <p:cNvPr id="5124" name="Content Placeholder 2"/>
          <p:cNvSpPr>
            <a:spLocks noGrp="1"/>
          </p:cNvSpPr>
          <p:nvPr>
            <p:ph idx="1"/>
          </p:nvPr>
        </p:nvSpPr>
        <p:spPr>
          <a:xfrm>
            <a:off x="457200" y="1600200"/>
            <a:ext cx="2819400" cy="4525963"/>
          </a:xfrm>
        </p:spPr>
        <p:txBody>
          <a:bodyPr/>
          <a:lstStyle/>
          <a:p>
            <a:r>
              <a:rPr lang="en-US" smtClean="0"/>
              <a:t>A 1.0 </a:t>
            </a:r>
            <a:r>
              <a:rPr lang="en-US" i="1" smtClean="0"/>
              <a:t>M</a:t>
            </a:r>
            <a:r>
              <a:rPr lang="en-US" smtClean="0"/>
              <a:t> KCl solution is prepared by dissolving 1.0 moles KCl in enough water to make 1.0 L of solution.</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5122" name="Object 2"/>
          <p:cNvGraphicFramePr>
            <a:graphicFrameLocks noChangeAspect="1"/>
          </p:cNvGraphicFramePr>
          <p:nvPr/>
        </p:nvGraphicFramePr>
        <p:xfrm>
          <a:off x="5997575" y="457200"/>
          <a:ext cx="2271713" cy="838200"/>
        </p:xfrm>
        <a:graphic>
          <a:graphicData uri="http://schemas.openxmlformats.org/presentationml/2006/ole">
            <p:oleObj spid="_x0000_s5122" name="Equation" r:id="rId3" imgW="1066680" imgH="393480" progId="">
              <p:embed/>
            </p:oleObj>
          </a:graphicData>
        </a:graphic>
      </p:graphicFrame>
      <p:pic>
        <p:nvPicPr>
          <p:cNvPr id="5127" name="Picture 3"/>
          <p:cNvPicPr>
            <a:picLocks noChangeAspect="1" noChangeArrowheads="1"/>
          </p:cNvPicPr>
          <p:nvPr/>
        </p:nvPicPr>
        <p:blipFill>
          <a:blip r:embed="rId4" cstate="print"/>
          <a:srcRect/>
          <a:stretch>
            <a:fillRect/>
          </a:stretch>
        </p:blipFill>
        <p:spPr bwMode="auto">
          <a:xfrm>
            <a:off x="3276600" y="1600200"/>
            <a:ext cx="5414963" cy="4562475"/>
          </a:xfrm>
          <a:prstGeom prst="rect">
            <a:avLst/>
          </a:prstGeom>
          <a:noFill/>
          <a:ln w="9525">
            <a:noFill/>
            <a:miter lim="800000"/>
            <a:headEnd/>
            <a:tailEnd/>
          </a:ln>
        </p:spPr>
      </p:pic>
      <p:pic>
        <p:nvPicPr>
          <p:cNvPr id="5128" name="Picture 4"/>
          <p:cNvPicPr>
            <a:picLocks noChangeAspect="1" noChangeArrowheads="1"/>
          </p:cNvPicPr>
          <p:nvPr/>
        </p:nvPicPr>
        <p:blipFill>
          <a:blip r:embed="rId5" cstate="print"/>
          <a:srcRect/>
          <a:stretch>
            <a:fillRect/>
          </a:stretch>
        </p:blipFill>
        <p:spPr bwMode="auto">
          <a:xfrm>
            <a:off x="533400" y="5257800"/>
            <a:ext cx="3048000" cy="76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Title 1"/>
          <p:cNvSpPr>
            <a:spLocks noGrp="1"/>
          </p:cNvSpPr>
          <p:nvPr>
            <p:ph type="title"/>
          </p:nvPr>
        </p:nvSpPr>
        <p:spPr/>
        <p:txBody>
          <a:bodyPr/>
          <a:lstStyle/>
          <a:p>
            <a:r>
              <a:rPr lang="en-US" smtClean="0"/>
              <a:t>Molarity</a:t>
            </a:r>
          </a:p>
        </p:txBody>
      </p:sp>
      <p:sp>
        <p:nvSpPr>
          <p:cNvPr id="6152" name="Content Placeholder 2"/>
          <p:cNvSpPr>
            <a:spLocks noGrp="1"/>
          </p:cNvSpPr>
          <p:nvPr>
            <p:ph idx="1"/>
          </p:nvPr>
        </p:nvSpPr>
        <p:spPr/>
        <p:txBody>
          <a:bodyPr/>
          <a:lstStyle/>
          <a:p>
            <a:r>
              <a:rPr lang="en-US" smtClean="0"/>
              <a:t>Calculate the molarity of a solution prepared by dissolving 9.35 g KCl in enough H</a:t>
            </a:r>
            <a:r>
              <a:rPr lang="en-US" baseline="-25000" smtClean="0"/>
              <a:t>2</a:t>
            </a:r>
            <a:r>
              <a:rPr lang="en-US" smtClean="0"/>
              <a:t>O to make 250. mL solution.</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7" name="Object 2"/>
          <p:cNvGraphicFramePr>
            <a:graphicFrameLocks noChangeAspect="1"/>
          </p:cNvGraphicFramePr>
          <p:nvPr/>
        </p:nvGraphicFramePr>
        <p:xfrm>
          <a:off x="2411413" y="4022725"/>
          <a:ext cx="3059112" cy="854075"/>
        </p:xfrm>
        <a:graphic>
          <a:graphicData uri="http://schemas.openxmlformats.org/presentationml/2006/ole">
            <p:oleObj spid="_x0000_s6146" name="Equation" r:id="rId3" imgW="1409400" imgH="393480" progId="">
              <p:embed/>
            </p:oleObj>
          </a:graphicData>
        </a:graphic>
      </p:graphicFrame>
      <p:sp>
        <p:nvSpPr>
          <p:cNvPr id="10" name="Text Box 38"/>
          <p:cNvSpPr txBox="1">
            <a:spLocks noChangeArrowheads="1"/>
          </p:cNvSpPr>
          <p:nvPr/>
        </p:nvSpPr>
        <p:spPr bwMode="auto">
          <a:xfrm>
            <a:off x="5387975" y="4191000"/>
            <a:ext cx="2590800" cy="523875"/>
          </a:xfrm>
          <a:prstGeom prst="rect">
            <a:avLst/>
          </a:prstGeom>
          <a:noFill/>
          <a:ln w="9525">
            <a:solidFill>
              <a:schemeClr val="accent1"/>
            </a:solidFill>
            <a:miter lim="800000"/>
            <a:headEnd/>
            <a:tailEnd/>
          </a:ln>
          <a:effectLst/>
        </p:spPr>
        <p:txBody>
          <a:bodyPr>
            <a:spAutoFit/>
          </a:bodyPr>
          <a:lstStyle/>
          <a:p>
            <a:pPr>
              <a:spcBef>
                <a:spcPct val="50000"/>
              </a:spcBef>
              <a:defRPr/>
            </a:pPr>
            <a:r>
              <a:rPr lang="en-US" sz="2800" dirty="0">
                <a:latin typeface="+mn-lt"/>
              </a:rPr>
              <a:t>=  0.502 </a:t>
            </a:r>
            <a:r>
              <a:rPr lang="en-US" sz="2800" i="1" dirty="0">
                <a:latin typeface="+mn-lt"/>
              </a:rPr>
              <a:t>M</a:t>
            </a:r>
            <a:r>
              <a:rPr lang="en-US" sz="2800" dirty="0">
                <a:latin typeface="+mn-lt"/>
              </a:rPr>
              <a:t> </a:t>
            </a:r>
            <a:r>
              <a:rPr lang="en-US" sz="2800" dirty="0" err="1">
                <a:latin typeface="+mn-lt"/>
              </a:rPr>
              <a:t>KCl</a:t>
            </a:r>
            <a:endParaRPr lang="en-US" sz="2800" dirty="0">
              <a:latin typeface="+mn-lt"/>
            </a:endParaRPr>
          </a:p>
        </p:txBody>
      </p:sp>
      <p:sp>
        <p:nvSpPr>
          <p:cNvPr id="12" name="TextBox 11"/>
          <p:cNvSpPr txBox="1"/>
          <p:nvPr/>
        </p:nvSpPr>
        <p:spPr>
          <a:xfrm>
            <a:off x="560388" y="3084513"/>
            <a:ext cx="1212850" cy="461962"/>
          </a:xfrm>
          <a:prstGeom prst="rect">
            <a:avLst/>
          </a:prstGeom>
          <a:solidFill>
            <a:schemeClr val="bg1">
              <a:alpha val="50196"/>
            </a:schemeClr>
          </a:solidFill>
        </p:spPr>
        <p:txBody>
          <a:bodyPr wrap="none">
            <a:spAutoFit/>
          </a:bodyPr>
          <a:lstStyle/>
          <a:p>
            <a:pPr>
              <a:defRPr/>
            </a:pPr>
            <a:r>
              <a:rPr lang="en-US" sz="2400" dirty="0" err="1">
                <a:solidFill>
                  <a:srgbClr val="0000FF"/>
                </a:solidFill>
                <a:latin typeface="+mn-lt"/>
              </a:rPr>
              <a:t>Knowns</a:t>
            </a:r>
            <a:endParaRPr lang="en-US" sz="2400" dirty="0">
              <a:latin typeface="+mn-lt"/>
            </a:endParaRPr>
          </a:p>
        </p:txBody>
      </p:sp>
      <p:sp>
        <p:nvSpPr>
          <p:cNvPr id="13" name="TextBox 12"/>
          <p:cNvSpPr txBox="1"/>
          <p:nvPr/>
        </p:nvSpPr>
        <p:spPr>
          <a:xfrm>
            <a:off x="560388" y="4800600"/>
            <a:ext cx="1344612" cy="461963"/>
          </a:xfrm>
          <a:prstGeom prst="rect">
            <a:avLst/>
          </a:prstGeom>
          <a:noFill/>
        </p:spPr>
        <p:txBody>
          <a:bodyPr wrap="none">
            <a:spAutoFit/>
          </a:bodyPr>
          <a:lstStyle/>
          <a:p>
            <a:pPr>
              <a:defRPr/>
            </a:pPr>
            <a:r>
              <a:rPr lang="en-US" sz="2400" dirty="0">
                <a:solidFill>
                  <a:srgbClr val="0000FF"/>
                </a:solidFill>
                <a:latin typeface="+mn-lt"/>
              </a:rPr>
              <a:t>Calculate</a:t>
            </a:r>
            <a:endParaRPr lang="en-US" sz="2400" dirty="0">
              <a:latin typeface="+mn-lt"/>
            </a:endParaRPr>
          </a:p>
        </p:txBody>
      </p:sp>
      <p:sp>
        <p:nvSpPr>
          <p:cNvPr id="14" name="TextBox 13"/>
          <p:cNvSpPr txBox="1"/>
          <p:nvPr/>
        </p:nvSpPr>
        <p:spPr>
          <a:xfrm>
            <a:off x="533400" y="4114800"/>
            <a:ext cx="1577975" cy="461963"/>
          </a:xfrm>
          <a:prstGeom prst="rect">
            <a:avLst/>
          </a:prstGeom>
          <a:solidFill>
            <a:schemeClr val="bg1">
              <a:alpha val="50196"/>
            </a:schemeClr>
          </a:solidFill>
        </p:spPr>
        <p:txBody>
          <a:bodyPr wrap="none">
            <a:spAutoFit/>
          </a:bodyPr>
          <a:lstStyle/>
          <a:p>
            <a:pPr>
              <a:defRPr/>
            </a:pPr>
            <a:r>
              <a:rPr lang="en-US" sz="2400" dirty="0">
                <a:solidFill>
                  <a:srgbClr val="0000FF"/>
                </a:solidFill>
                <a:latin typeface="+mn-lt"/>
              </a:rPr>
              <a:t>Solving for</a:t>
            </a:r>
            <a:endParaRPr lang="en-US" sz="2400" dirty="0">
              <a:latin typeface="+mn-lt"/>
            </a:endParaRPr>
          </a:p>
        </p:txBody>
      </p:sp>
      <p:sp>
        <p:nvSpPr>
          <p:cNvPr id="15" name="TextBox 14"/>
          <p:cNvSpPr txBox="1"/>
          <p:nvPr/>
        </p:nvSpPr>
        <p:spPr>
          <a:xfrm>
            <a:off x="2362200" y="2932113"/>
            <a:ext cx="3046413" cy="954087"/>
          </a:xfrm>
          <a:prstGeom prst="rect">
            <a:avLst/>
          </a:prstGeom>
          <a:noFill/>
        </p:spPr>
        <p:txBody>
          <a:bodyPr wrap="none">
            <a:spAutoFit/>
          </a:bodyPr>
          <a:lstStyle/>
          <a:p>
            <a:pPr>
              <a:defRPr/>
            </a:pPr>
            <a:r>
              <a:rPr lang="en-US" sz="2800" dirty="0">
                <a:latin typeface="+mn-lt"/>
              </a:rPr>
              <a:t>9.35 g </a:t>
            </a:r>
            <a:r>
              <a:rPr lang="en-US" sz="2800" dirty="0" err="1">
                <a:latin typeface="+mn-lt"/>
              </a:rPr>
              <a:t>KCl</a:t>
            </a:r>
            <a:r>
              <a:rPr lang="en-US" sz="2800" dirty="0">
                <a:latin typeface="+mn-lt"/>
              </a:rPr>
              <a:t>  (solute)</a:t>
            </a:r>
          </a:p>
          <a:p>
            <a:pPr>
              <a:defRPr/>
            </a:pPr>
            <a:r>
              <a:rPr lang="en-US" sz="2800" dirty="0">
                <a:latin typeface="+mn-lt"/>
              </a:rPr>
              <a:t>250. </a:t>
            </a:r>
            <a:r>
              <a:rPr lang="en-US" sz="2800" dirty="0" err="1">
                <a:latin typeface="+mn-lt"/>
              </a:rPr>
              <a:t>mL</a:t>
            </a:r>
            <a:r>
              <a:rPr lang="en-US" sz="2800" dirty="0">
                <a:latin typeface="+mn-lt"/>
              </a:rPr>
              <a:t> solution</a:t>
            </a:r>
          </a:p>
        </p:txBody>
      </p:sp>
      <p:graphicFrame>
        <p:nvGraphicFramePr>
          <p:cNvPr id="6147" name="Object 2"/>
          <p:cNvGraphicFramePr>
            <a:graphicFrameLocks noChangeAspect="1"/>
          </p:cNvGraphicFramePr>
          <p:nvPr/>
        </p:nvGraphicFramePr>
        <p:xfrm>
          <a:off x="5997575" y="457200"/>
          <a:ext cx="2271713" cy="838200"/>
        </p:xfrm>
        <a:graphic>
          <a:graphicData uri="http://schemas.openxmlformats.org/presentationml/2006/ole">
            <p:oleObj spid="_x0000_s6147" name="Equation" r:id="rId4" imgW="1066680" imgH="393480" progId="">
              <p:embed/>
            </p:oleObj>
          </a:graphicData>
        </a:graphic>
      </p:graphicFrame>
      <p:graphicFrame>
        <p:nvGraphicFramePr>
          <p:cNvPr id="16" name="Object 5"/>
          <p:cNvGraphicFramePr>
            <a:graphicFrameLocks noChangeAspect="1"/>
          </p:cNvGraphicFramePr>
          <p:nvPr/>
        </p:nvGraphicFramePr>
        <p:xfrm>
          <a:off x="1022350" y="5257800"/>
          <a:ext cx="2832100" cy="903288"/>
        </p:xfrm>
        <a:graphic>
          <a:graphicData uri="http://schemas.openxmlformats.org/presentationml/2006/ole">
            <p:oleObj spid="_x0000_s6148" name="Equation" r:id="rId5" imgW="1231560" imgH="393480" progId="">
              <p:embed/>
            </p:oleObj>
          </a:graphicData>
        </a:graphic>
      </p:graphicFrame>
      <p:graphicFrame>
        <p:nvGraphicFramePr>
          <p:cNvPr id="17" name="Object 6"/>
          <p:cNvGraphicFramePr>
            <a:graphicFrameLocks noChangeAspect="1"/>
          </p:cNvGraphicFramePr>
          <p:nvPr/>
        </p:nvGraphicFramePr>
        <p:xfrm>
          <a:off x="3840163" y="5257800"/>
          <a:ext cx="2635250" cy="998538"/>
        </p:xfrm>
        <a:graphic>
          <a:graphicData uri="http://schemas.openxmlformats.org/presentationml/2006/ole">
            <p:oleObj spid="_x0000_s6149" name="Equation" r:id="rId6" imgW="1104840" imgH="419040" progId="">
              <p:embed/>
            </p:oleObj>
          </a:graphicData>
        </a:graphic>
      </p:graphicFrame>
      <p:graphicFrame>
        <p:nvGraphicFramePr>
          <p:cNvPr id="18" name="Object 7"/>
          <p:cNvGraphicFramePr>
            <a:graphicFrameLocks noChangeAspect="1"/>
          </p:cNvGraphicFramePr>
          <p:nvPr/>
        </p:nvGraphicFramePr>
        <p:xfrm>
          <a:off x="6580188" y="5334000"/>
          <a:ext cx="1878012" cy="866775"/>
        </p:xfrm>
        <a:graphic>
          <a:graphicData uri="http://schemas.openxmlformats.org/presentationml/2006/ole">
            <p:oleObj spid="_x0000_s6150" name="Equation" r:id="rId7" imgW="850680" imgH="393480" progId="">
              <p:embed/>
            </p:oleObj>
          </a:graphicData>
        </a:graphic>
      </p:graphicFrame>
      <p:grpSp>
        <p:nvGrpSpPr>
          <p:cNvPr id="2" name="Group 37"/>
          <p:cNvGrpSpPr>
            <a:grpSpLocks/>
          </p:cNvGrpSpPr>
          <p:nvPr/>
        </p:nvGrpSpPr>
        <p:grpSpPr bwMode="auto">
          <a:xfrm>
            <a:off x="2528888" y="5257800"/>
            <a:ext cx="3352800" cy="990600"/>
            <a:chOff x="1104" y="3408"/>
            <a:chExt cx="2112" cy="624"/>
          </a:xfrm>
        </p:grpSpPr>
        <p:sp>
          <p:nvSpPr>
            <p:cNvPr id="6164" name="Line 32"/>
            <p:cNvSpPr>
              <a:spLocks noChangeShapeType="1"/>
            </p:cNvSpPr>
            <p:nvPr/>
          </p:nvSpPr>
          <p:spPr bwMode="auto">
            <a:xfrm flipV="1">
              <a:off x="1104" y="3408"/>
              <a:ext cx="384" cy="288"/>
            </a:xfrm>
            <a:prstGeom prst="line">
              <a:avLst/>
            </a:prstGeom>
            <a:noFill/>
            <a:ln w="28575" cmpd="thinThick">
              <a:solidFill>
                <a:schemeClr val="accent1"/>
              </a:solidFill>
              <a:round/>
              <a:headEnd/>
              <a:tailEnd/>
            </a:ln>
          </p:spPr>
          <p:txBody>
            <a:bodyPr/>
            <a:lstStyle/>
            <a:p>
              <a:endParaRPr lang="en-US"/>
            </a:p>
          </p:txBody>
        </p:sp>
        <p:sp>
          <p:nvSpPr>
            <p:cNvPr id="6165" name="Line 33"/>
            <p:cNvSpPr>
              <a:spLocks noChangeShapeType="1"/>
            </p:cNvSpPr>
            <p:nvPr/>
          </p:nvSpPr>
          <p:spPr bwMode="auto">
            <a:xfrm flipV="1">
              <a:off x="2832" y="3744"/>
              <a:ext cx="384" cy="288"/>
            </a:xfrm>
            <a:prstGeom prst="line">
              <a:avLst/>
            </a:prstGeom>
            <a:noFill/>
            <a:ln w="28575" cmpd="thinThick">
              <a:solidFill>
                <a:schemeClr val="accent1"/>
              </a:solidFill>
              <a:round/>
              <a:headEnd/>
              <a:tailEnd/>
            </a:ln>
          </p:spPr>
          <p:txBody>
            <a:bodyPr/>
            <a:lstStyle/>
            <a:p>
              <a:endParaRPr lang="en-US"/>
            </a:p>
          </p:txBody>
        </p:sp>
      </p:grpSp>
      <p:grpSp>
        <p:nvGrpSpPr>
          <p:cNvPr id="3" name="Group 38"/>
          <p:cNvGrpSpPr>
            <a:grpSpLocks/>
          </p:cNvGrpSpPr>
          <p:nvPr/>
        </p:nvGrpSpPr>
        <p:grpSpPr bwMode="auto">
          <a:xfrm>
            <a:off x="2452688" y="5257800"/>
            <a:ext cx="5867400" cy="914400"/>
            <a:chOff x="1056" y="3408"/>
            <a:chExt cx="3696" cy="576"/>
          </a:xfrm>
        </p:grpSpPr>
        <p:sp>
          <p:nvSpPr>
            <p:cNvPr id="6162" name="Line 35"/>
            <p:cNvSpPr>
              <a:spLocks noChangeShapeType="1"/>
            </p:cNvSpPr>
            <p:nvPr/>
          </p:nvSpPr>
          <p:spPr bwMode="auto">
            <a:xfrm flipV="1">
              <a:off x="4368" y="3408"/>
              <a:ext cx="384" cy="288"/>
            </a:xfrm>
            <a:prstGeom prst="line">
              <a:avLst/>
            </a:prstGeom>
            <a:noFill/>
            <a:ln w="28575" cmpd="thinThick">
              <a:solidFill>
                <a:srgbClr val="FF0000"/>
              </a:solidFill>
              <a:round/>
              <a:headEnd/>
              <a:tailEnd/>
            </a:ln>
          </p:spPr>
          <p:txBody>
            <a:bodyPr/>
            <a:lstStyle/>
            <a:p>
              <a:endParaRPr lang="en-US"/>
            </a:p>
          </p:txBody>
        </p:sp>
        <p:sp>
          <p:nvSpPr>
            <p:cNvPr id="6163" name="Line 36"/>
            <p:cNvSpPr>
              <a:spLocks noChangeShapeType="1"/>
            </p:cNvSpPr>
            <p:nvPr/>
          </p:nvSpPr>
          <p:spPr bwMode="auto">
            <a:xfrm flipV="1">
              <a:off x="1056" y="3696"/>
              <a:ext cx="384" cy="288"/>
            </a:xfrm>
            <a:prstGeom prst="line">
              <a:avLst/>
            </a:prstGeom>
            <a:noFill/>
            <a:ln w="28575" cmpd="thinThick">
              <a:solidFill>
                <a:srgbClr val="FF0000"/>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entr" presetSubtype="0" fill="hold" nodeType="afterEffect">
                                  <p:stCondLst>
                                    <p:cond delay="0"/>
                                  </p:stCondLst>
                                  <p:childTnLst>
                                    <p:set>
                                      <p:cBhvr>
                                        <p:cTn id="33" dur="1" fill="hold">
                                          <p:stCondLst>
                                            <p:cond delay="499"/>
                                          </p:stCondLst>
                                        </p:cTn>
                                        <p:tgtEl>
                                          <p:spTgt spid="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499"/>
                                          </p:stCondLst>
                                        </p:cTn>
                                        <p:tgtEl>
                                          <p:spTgt spid="18"/>
                                        </p:tgtEl>
                                        <p:attrNameLst>
                                          <p:attrName>style.visibility</p:attrName>
                                        </p:attrNameLst>
                                      </p:cBhvr>
                                      <p:to>
                                        <p:strVal val="visible"/>
                                      </p:to>
                                    </p:set>
                                  </p:childTnLst>
                                </p:cTn>
                              </p:par>
                            </p:childTnLst>
                          </p:cTn>
                        </p:par>
                        <p:par>
                          <p:cTn id="38" fill="hold">
                            <p:stCondLst>
                              <p:cond delay="500"/>
                            </p:stCondLst>
                            <p:childTnLst>
                              <p:par>
                                <p:cTn id="39" presetID="1" presetClass="entr" presetSubtype="0" fill="hold" nodeType="afterEffect">
                                  <p:stCondLst>
                                    <p:cond delay="0"/>
                                  </p:stCondLst>
                                  <p:childTnLst>
                                    <p:set>
                                      <p:cBhvr>
                                        <p:cTn id="40" dur="1" fill="hold">
                                          <p:stCondLst>
                                            <p:cond delay="499"/>
                                          </p:stCondLst>
                                        </p:cTn>
                                        <p:tgtEl>
                                          <p:spTgt spid="3"/>
                                        </p:tgtEl>
                                        <p:attrNameLst>
                                          <p:attrName>style.visibility</p:attrName>
                                        </p:attrNameLst>
                                      </p:cBhvr>
                                      <p:to>
                                        <p:strVal val="visible"/>
                                      </p:to>
                                    </p:set>
                                  </p:childTnLst>
                                </p:cTn>
                              </p:par>
                            </p:childTnLst>
                          </p:cTn>
                        </p:par>
                        <p:par>
                          <p:cTn id="41" fill="hold">
                            <p:stCondLst>
                              <p:cond delay="1000"/>
                            </p:stCondLst>
                            <p:childTnLst>
                              <p:par>
                                <p:cTn id="42" presetID="1" presetClass="entr" presetSubtype="0" fill="hold" grpId="0" nodeType="afterEffect">
                                  <p:stCondLst>
                                    <p:cond delay="0"/>
                                  </p:stCondLst>
                                  <p:childTnLst>
                                    <p:set>
                                      <p:cBhvr>
                                        <p:cTn id="43"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p:bldP spid="14" grpId="0" animBg="1"/>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itle 1"/>
          <p:cNvSpPr>
            <a:spLocks noGrp="1"/>
          </p:cNvSpPr>
          <p:nvPr>
            <p:ph type="title"/>
          </p:nvPr>
        </p:nvSpPr>
        <p:spPr/>
        <p:txBody>
          <a:bodyPr/>
          <a:lstStyle/>
          <a:p>
            <a:r>
              <a:rPr lang="en-US" smtClean="0"/>
              <a:t>Solution Stoichiometry</a:t>
            </a:r>
          </a:p>
        </p:txBody>
      </p:sp>
      <p:sp>
        <p:nvSpPr>
          <p:cNvPr id="7174" name="Content Placeholder 2"/>
          <p:cNvSpPr>
            <a:spLocks noGrp="1"/>
          </p:cNvSpPr>
          <p:nvPr>
            <p:ph idx="1"/>
          </p:nvPr>
        </p:nvSpPr>
        <p:spPr/>
        <p:txBody>
          <a:bodyPr/>
          <a:lstStyle/>
          <a:p>
            <a:pPr>
              <a:buFontTx/>
              <a:buNone/>
            </a:pPr>
            <a:r>
              <a:rPr lang="en-US" smtClean="0"/>
              <a:t>How many milliliters of 0.175 </a:t>
            </a:r>
            <a:r>
              <a:rPr lang="en-US" i="1" smtClean="0"/>
              <a:t>M</a:t>
            </a:r>
            <a:r>
              <a:rPr lang="en-US" smtClean="0"/>
              <a:t> Hg(NO</a:t>
            </a:r>
            <a:r>
              <a:rPr lang="en-US" baseline="-25000" smtClean="0"/>
              <a:t>3</a:t>
            </a:r>
            <a:r>
              <a:rPr lang="en-US" smtClean="0"/>
              <a:t>)</a:t>
            </a:r>
            <a:r>
              <a:rPr lang="en-US" baseline="-25000" smtClean="0"/>
              <a:t>2</a:t>
            </a:r>
            <a:r>
              <a:rPr lang="en-US" smtClean="0"/>
              <a:t> is needed to completely precipitate 2.50 g KI? </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14" name="TextBox 13"/>
          <p:cNvSpPr txBox="1"/>
          <p:nvPr/>
        </p:nvSpPr>
        <p:spPr>
          <a:xfrm>
            <a:off x="609600" y="3352800"/>
            <a:ext cx="731838" cy="461963"/>
          </a:xfrm>
          <a:prstGeom prst="rect">
            <a:avLst/>
          </a:prstGeom>
          <a:solidFill>
            <a:schemeClr val="bg1">
              <a:alpha val="50196"/>
            </a:schemeClr>
          </a:solidFill>
        </p:spPr>
        <p:txBody>
          <a:bodyPr wrap="none">
            <a:spAutoFit/>
          </a:bodyPr>
          <a:lstStyle/>
          <a:p>
            <a:pPr>
              <a:defRPr/>
            </a:pPr>
            <a:r>
              <a:rPr lang="en-US" sz="2400" dirty="0">
                <a:solidFill>
                  <a:srgbClr val="0000FF"/>
                </a:solidFill>
                <a:latin typeface="+mn-lt"/>
              </a:rPr>
              <a:t>Plan</a:t>
            </a:r>
            <a:endParaRPr lang="en-US" sz="2400" dirty="0">
              <a:latin typeface="+mn-lt"/>
            </a:endParaRPr>
          </a:p>
        </p:txBody>
      </p:sp>
      <p:graphicFrame>
        <p:nvGraphicFramePr>
          <p:cNvPr id="16" name="Object 5"/>
          <p:cNvGraphicFramePr>
            <a:graphicFrameLocks noChangeAspect="1"/>
          </p:cNvGraphicFramePr>
          <p:nvPr/>
        </p:nvGraphicFramePr>
        <p:xfrm>
          <a:off x="211138" y="4178300"/>
          <a:ext cx="3154362" cy="962025"/>
        </p:xfrm>
        <a:graphic>
          <a:graphicData uri="http://schemas.openxmlformats.org/presentationml/2006/ole">
            <p:oleObj spid="_x0000_s7170" name="Equation" r:id="rId3" imgW="1371600" imgH="419040" progId="">
              <p:embed/>
            </p:oleObj>
          </a:graphicData>
        </a:graphic>
      </p:graphicFrame>
      <p:graphicFrame>
        <p:nvGraphicFramePr>
          <p:cNvPr id="17" name="Object 6"/>
          <p:cNvGraphicFramePr>
            <a:graphicFrameLocks noChangeAspect="1"/>
          </p:cNvGraphicFramePr>
          <p:nvPr/>
        </p:nvGraphicFramePr>
        <p:xfrm>
          <a:off x="3276600" y="4191000"/>
          <a:ext cx="2667000" cy="936625"/>
        </p:xfrm>
        <a:graphic>
          <a:graphicData uri="http://schemas.openxmlformats.org/presentationml/2006/ole">
            <p:oleObj spid="_x0000_s7171" name="Equation" r:id="rId4" imgW="1117440" imgH="393480" progId="">
              <p:embed/>
            </p:oleObj>
          </a:graphicData>
        </a:graphic>
      </p:graphicFrame>
      <p:graphicFrame>
        <p:nvGraphicFramePr>
          <p:cNvPr id="18" name="Object 7"/>
          <p:cNvGraphicFramePr>
            <a:graphicFrameLocks noChangeAspect="1"/>
          </p:cNvGraphicFramePr>
          <p:nvPr/>
        </p:nvGraphicFramePr>
        <p:xfrm>
          <a:off x="5867400" y="4184650"/>
          <a:ext cx="3192463" cy="950913"/>
        </p:xfrm>
        <a:graphic>
          <a:graphicData uri="http://schemas.openxmlformats.org/presentationml/2006/ole">
            <p:oleObj spid="_x0000_s7172" name="Equation" r:id="rId5" imgW="1447560" imgH="431640" progId="">
              <p:embed/>
            </p:oleObj>
          </a:graphicData>
        </a:graphic>
      </p:graphicFrame>
      <p:sp>
        <p:nvSpPr>
          <p:cNvPr id="20" name="Line 32"/>
          <p:cNvSpPr>
            <a:spLocks noChangeShapeType="1"/>
          </p:cNvSpPr>
          <p:nvPr/>
        </p:nvSpPr>
        <p:spPr bwMode="auto">
          <a:xfrm flipV="1">
            <a:off x="2260600" y="4154488"/>
            <a:ext cx="609600" cy="457200"/>
          </a:xfrm>
          <a:prstGeom prst="line">
            <a:avLst/>
          </a:prstGeom>
          <a:noFill/>
          <a:ln w="28575" cmpd="thinThick">
            <a:solidFill>
              <a:schemeClr val="accent1"/>
            </a:solidFill>
            <a:round/>
            <a:headEnd/>
            <a:tailEnd/>
          </a:ln>
        </p:spPr>
        <p:txBody>
          <a:bodyPr/>
          <a:lstStyle/>
          <a:p>
            <a:endParaRPr lang="en-US"/>
          </a:p>
        </p:txBody>
      </p:sp>
      <p:sp>
        <p:nvSpPr>
          <p:cNvPr id="21" name="Line 33"/>
          <p:cNvSpPr>
            <a:spLocks noChangeShapeType="1"/>
          </p:cNvSpPr>
          <p:nvPr/>
        </p:nvSpPr>
        <p:spPr bwMode="auto">
          <a:xfrm flipV="1">
            <a:off x="4495800" y="4724400"/>
            <a:ext cx="609600" cy="457200"/>
          </a:xfrm>
          <a:prstGeom prst="line">
            <a:avLst/>
          </a:prstGeom>
          <a:noFill/>
          <a:ln w="28575" cmpd="thinThick">
            <a:solidFill>
              <a:schemeClr val="accent1"/>
            </a:solidFill>
            <a:round/>
            <a:headEnd/>
            <a:tailEnd/>
          </a:ln>
        </p:spPr>
        <p:txBody>
          <a:bodyPr/>
          <a:lstStyle/>
          <a:p>
            <a:endParaRPr lang="en-US"/>
          </a:p>
        </p:txBody>
      </p:sp>
      <p:sp>
        <p:nvSpPr>
          <p:cNvPr id="23" name="Line 35"/>
          <p:cNvSpPr>
            <a:spLocks noChangeShapeType="1"/>
          </p:cNvSpPr>
          <p:nvPr/>
        </p:nvSpPr>
        <p:spPr bwMode="auto">
          <a:xfrm flipV="1">
            <a:off x="762000" y="4419600"/>
            <a:ext cx="609600" cy="457200"/>
          </a:xfrm>
          <a:prstGeom prst="line">
            <a:avLst/>
          </a:prstGeom>
          <a:noFill/>
          <a:ln w="28575" cmpd="thinThick">
            <a:solidFill>
              <a:srgbClr val="FF0000"/>
            </a:solidFill>
            <a:round/>
            <a:headEnd/>
            <a:tailEnd/>
          </a:ln>
        </p:spPr>
        <p:txBody>
          <a:bodyPr/>
          <a:lstStyle/>
          <a:p>
            <a:endParaRPr lang="en-US"/>
          </a:p>
        </p:txBody>
      </p:sp>
      <p:sp>
        <p:nvSpPr>
          <p:cNvPr id="24" name="Line 36"/>
          <p:cNvSpPr>
            <a:spLocks noChangeShapeType="1"/>
          </p:cNvSpPr>
          <p:nvPr/>
        </p:nvSpPr>
        <p:spPr bwMode="auto">
          <a:xfrm flipV="1">
            <a:off x="2551113" y="4611688"/>
            <a:ext cx="609600" cy="457200"/>
          </a:xfrm>
          <a:prstGeom prst="line">
            <a:avLst/>
          </a:prstGeom>
          <a:noFill/>
          <a:ln w="28575" cmpd="thinThick">
            <a:solidFill>
              <a:srgbClr val="FF0000"/>
            </a:solidFill>
            <a:round/>
            <a:headEnd/>
            <a:tailEnd/>
          </a:ln>
        </p:spPr>
        <p:txBody>
          <a:bodyPr/>
          <a:lstStyle/>
          <a:p>
            <a:endParaRPr lang="en-US"/>
          </a:p>
        </p:txBody>
      </p:sp>
      <p:sp>
        <p:nvSpPr>
          <p:cNvPr id="22" name="TextBox 21"/>
          <p:cNvSpPr txBox="1"/>
          <p:nvPr/>
        </p:nvSpPr>
        <p:spPr>
          <a:xfrm>
            <a:off x="1447800" y="3352800"/>
            <a:ext cx="6623050" cy="523875"/>
          </a:xfrm>
          <a:prstGeom prst="rect">
            <a:avLst/>
          </a:prstGeom>
          <a:noFill/>
        </p:spPr>
        <p:txBody>
          <a:bodyPr wrap="none">
            <a:spAutoFit/>
          </a:bodyPr>
          <a:lstStyle/>
          <a:p>
            <a:pPr>
              <a:defRPr/>
            </a:pPr>
            <a:r>
              <a:rPr lang="en-US" sz="2800" dirty="0">
                <a:latin typeface="+mn-lt"/>
              </a:rPr>
              <a:t>g KI </a:t>
            </a:r>
            <a:r>
              <a:rPr lang="en-US" sz="2800" dirty="0">
                <a:latin typeface="+mn-lt"/>
                <a:sym typeface="Wingdings" pitchFamily="2" charset="2"/>
              </a:rPr>
              <a:t> mol KI  mol Hg(NO</a:t>
            </a:r>
            <a:r>
              <a:rPr lang="en-US" sz="2800" baseline="-25000" dirty="0">
                <a:latin typeface="+mn-lt"/>
                <a:sym typeface="Wingdings" pitchFamily="2" charset="2"/>
              </a:rPr>
              <a:t>3</a:t>
            </a:r>
            <a:r>
              <a:rPr lang="en-US" sz="2800" dirty="0">
                <a:latin typeface="+mn-lt"/>
                <a:sym typeface="Wingdings" pitchFamily="2" charset="2"/>
              </a:rPr>
              <a:t>)</a:t>
            </a:r>
            <a:r>
              <a:rPr lang="en-US" sz="2800" baseline="-25000" dirty="0">
                <a:latin typeface="+mn-lt"/>
                <a:sym typeface="Wingdings" pitchFamily="2" charset="2"/>
              </a:rPr>
              <a:t>2</a:t>
            </a:r>
            <a:r>
              <a:rPr lang="en-US" sz="2800" dirty="0">
                <a:latin typeface="+mn-lt"/>
                <a:sym typeface="Wingdings" pitchFamily="2" charset="2"/>
              </a:rPr>
              <a:t> </a:t>
            </a:r>
            <a:r>
              <a:rPr lang="en-US" sz="2800" dirty="0" err="1">
                <a:latin typeface="+mn-lt"/>
                <a:sym typeface="Wingdings" pitchFamily="2" charset="2"/>
              </a:rPr>
              <a:t>mL</a:t>
            </a:r>
            <a:r>
              <a:rPr lang="en-US" sz="2800" dirty="0">
                <a:latin typeface="+mn-lt"/>
                <a:sym typeface="Wingdings" pitchFamily="2" charset="2"/>
              </a:rPr>
              <a:t> </a:t>
            </a:r>
            <a:r>
              <a:rPr lang="en-US" sz="2800" dirty="0" err="1">
                <a:latin typeface="+mn-lt"/>
                <a:sym typeface="Wingdings" pitchFamily="2" charset="2"/>
              </a:rPr>
              <a:t>soln</a:t>
            </a:r>
            <a:endParaRPr lang="en-US" sz="2800" dirty="0">
              <a:latin typeface="+mn-lt"/>
            </a:endParaRPr>
          </a:p>
        </p:txBody>
      </p:sp>
      <p:sp>
        <p:nvSpPr>
          <p:cNvPr id="25" name="Line 32"/>
          <p:cNvSpPr>
            <a:spLocks noChangeShapeType="1"/>
          </p:cNvSpPr>
          <p:nvPr/>
        </p:nvSpPr>
        <p:spPr bwMode="auto">
          <a:xfrm flipV="1">
            <a:off x="4038600" y="4343400"/>
            <a:ext cx="1143000" cy="188913"/>
          </a:xfrm>
          <a:prstGeom prst="line">
            <a:avLst/>
          </a:prstGeom>
          <a:noFill/>
          <a:ln w="28575" cmpd="thinThick">
            <a:solidFill>
              <a:srgbClr val="00B050"/>
            </a:solidFill>
            <a:round/>
            <a:headEnd/>
            <a:tailEnd/>
          </a:ln>
        </p:spPr>
        <p:txBody>
          <a:bodyPr/>
          <a:lstStyle/>
          <a:p>
            <a:endParaRPr lang="en-US"/>
          </a:p>
        </p:txBody>
      </p:sp>
      <p:sp>
        <p:nvSpPr>
          <p:cNvPr id="26" name="Line 33"/>
          <p:cNvSpPr>
            <a:spLocks noChangeShapeType="1"/>
          </p:cNvSpPr>
          <p:nvPr/>
        </p:nvSpPr>
        <p:spPr bwMode="auto">
          <a:xfrm flipV="1">
            <a:off x="6934200" y="4800600"/>
            <a:ext cx="1143000" cy="304800"/>
          </a:xfrm>
          <a:prstGeom prst="line">
            <a:avLst/>
          </a:prstGeom>
          <a:noFill/>
          <a:ln w="28575" cmpd="thinThick">
            <a:solidFill>
              <a:srgbClr val="00B050"/>
            </a:solidFill>
            <a:round/>
            <a:headEnd/>
            <a:tailEnd/>
          </a:ln>
        </p:spPr>
        <p:txBody>
          <a:bodyPr/>
          <a:lstStyle/>
          <a:p>
            <a:endParaRPr lang="en-US"/>
          </a:p>
        </p:txBody>
      </p:sp>
      <p:sp>
        <p:nvSpPr>
          <p:cNvPr id="27" name="Text Box 4"/>
          <p:cNvSpPr txBox="1">
            <a:spLocks noChangeArrowheads="1"/>
          </p:cNvSpPr>
          <p:nvPr/>
        </p:nvSpPr>
        <p:spPr bwMode="auto">
          <a:xfrm>
            <a:off x="1447800" y="2528888"/>
            <a:ext cx="7391400" cy="519112"/>
          </a:xfrm>
          <a:prstGeom prst="rect">
            <a:avLst/>
          </a:prstGeom>
          <a:noFill/>
          <a:ln w="9525">
            <a:noFill/>
            <a:miter lim="800000"/>
            <a:headEnd/>
            <a:tailEnd/>
          </a:ln>
          <a:effectLst/>
        </p:spPr>
        <p:txBody>
          <a:bodyPr>
            <a:spAutoFit/>
          </a:bodyPr>
          <a:lstStyle/>
          <a:p>
            <a:pPr>
              <a:spcBef>
                <a:spcPct val="20000"/>
              </a:spcBef>
              <a:defRPr/>
            </a:pPr>
            <a:r>
              <a:rPr lang="en-US" sz="2800">
                <a:latin typeface="+mn-lt"/>
              </a:rPr>
              <a:t>Hg(NO</a:t>
            </a:r>
            <a:r>
              <a:rPr lang="en-US" sz="2800" baseline="-25000">
                <a:latin typeface="+mn-lt"/>
              </a:rPr>
              <a:t>3</a:t>
            </a:r>
            <a:r>
              <a:rPr lang="en-US" sz="2800">
                <a:latin typeface="+mn-lt"/>
              </a:rPr>
              <a:t>)</a:t>
            </a:r>
            <a:r>
              <a:rPr lang="en-US" sz="2800" baseline="-25000">
                <a:latin typeface="+mn-lt"/>
              </a:rPr>
              <a:t>2 (aq)</a:t>
            </a:r>
            <a:r>
              <a:rPr lang="en-US" sz="2800">
                <a:latin typeface="+mn-lt"/>
              </a:rPr>
              <a:t> + 2 KI</a:t>
            </a:r>
            <a:r>
              <a:rPr lang="en-US" sz="2800" baseline="-25000">
                <a:latin typeface="+mn-lt"/>
              </a:rPr>
              <a:t>(aq)</a:t>
            </a:r>
            <a:r>
              <a:rPr lang="en-US" sz="2800">
                <a:latin typeface="+mn-lt"/>
              </a:rPr>
              <a:t> </a:t>
            </a:r>
            <a:r>
              <a:rPr lang="en-US" sz="2800">
                <a:latin typeface="+mn-lt"/>
                <a:sym typeface="Wingdings" pitchFamily="2" charset="2"/>
              </a:rPr>
              <a:t> 2KNO</a:t>
            </a:r>
            <a:r>
              <a:rPr lang="en-US" sz="2800" baseline="-25000">
                <a:latin typeface="+mn-lt"/>
                <a:sym typeface="Wingdings" pitchFamily="2" charset="2"/>
              </a:rPr>
              <a:t>3(aq)</a:t>
            </a:r>
            <a:r>
              <a:rPr lang="en-US" sz="2800">
                <a:latin typeface="+mn-lt"/>
                <a:sym typeface="Wingdings" pitchFamily="2" charset="2"/>
              </a:rPr>
              <a:t> + HgI</a:t>
            </a:r>
            <a:r>
              <a:rPr lang="en-US" sz="2800" baseline="-25000">
                <a:latin typeface="+mn-lt"/>
                <a:sym typeface="Wingdings" pitchFamily="2" charset="2"/>
              </a:rPr>
              <a:t>2(s)</a:t>
            </a:r>
            <a:endParaRPr lang="en-US" sz="2800">
              <a:latin typeface="+mn-lt"/>
            </a:endParaRPr>
          </a:p>
        </p:txBody>
      </p:sp>
      <p:sp>
        <p:nvSpPr>
          <p:cNvPr id="28" name="Text Box 38"/>
          <p:cNvSpPr txBox="1">
            <a:spLocks noChangeArrowheads="1"/>
          </p:cNvSpPr>
          <p:nvPr/>
        </p:nvSpPr>
        <p:spPr bwMode="auto">
          <a:xfrm>
            <a:off x="2819400" y="5419725"/>
            <a:ext cx="5159375" cy="523875"/>
          </a:xfrm>
          <a:prstGeom prst="rect">
            <a:avLst/>
          </a:prstGeom>
          <a:noFill/>
          <a:ln w="9525">
            <a:solidFill>
              <a:schemeClr val="accent1"/>
            </a:solidFill>
            <a:miter lim="800000"/>
            <a:headEnd/>
            <a:tailEnd/>
          </a:ln>
          <a:effectLst/>
        </p:spPr>
        <p:txBody>
          <a:bodyPr>
            <a:spAutoFit/>
          </a:bodyPr>
          <a:lstStyle/>
          <a:p>
            <a:pPr>
              <a:spcBef>
                <a:spcPct val="50000"/>
              </a:spcBef>
              <a:defRPr/>
            </a:pPr>
            <a:r>
              <a:rPr lang="en-US" sz="2800" dirty="0">
                <a:latin typeface="+mn-lt"/>
              </a:rPr>
              <a:t>=  43.0 </a:t>
            </a:r>
            <a:r>
              <a:rPr lang="en-US" sz="2800" dirty="0" err="1">
                <a:latin typeface="+mn-lt"/>
              </a:rPr>
              <a:t>mL</a:t>
            </a:r>
            <a:r>
              <a:rPr lang="en-US" sz="2800" dirty="0">
                <a:latin typeface="+mn-lt"/>
              </a:rPr>
              <a:t> of 0.175 </a:t>
            </a:r>
            <a:r>
              <a:rPr lang="en-US" sz="2800" i="1" dirty="0">
                <a:latin typeface="+mn-lt"/>
              </a:rPr>
              <a:t>M</a:t>
            </a:r>
            <a:r>
              <a:rPr lang="en-US" sz="2800" dirty="0">
                <a:latin typeface="+mn-lt"/>
              </a:rPr>
              <a:t> Hg(NO</a:t>
            </a:r>
            <a:r>
              <a:rPr lang="en-US" sz="2800" baseline="-25000" dirty="0">
                <a:latin typeface="+mn-lt"/>
              </a:rPr>
              <a:t>3</a:t>
            </a:r>
            <a:r>
              <a:rPr lang="en-US" sz="2800" dirty="0">
                <a:latin typeface="+mn-lt"/>
              </a:rPr>
              <a:t>)</a:t>
            </a:r>
            <a:r>
              <a:rPr lang="en-US" sz="2800" baseline="-25000" dirty="0">
                <a:latin typeface="+mn-lt"/>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6"/>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499"/>
                                          </p:stCondLst>
                                        </p:cTn>
                                        <p:tgtEl>
                                          <p:spTgt spid="17"/>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499"/>
                                          </p:stCondLst>
                                        </p:cTn>
                                        <p:tgtEl>
                                          <p:spTgt spid="18"/>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child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499"/>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21" grpId="0" animBg="1"/>
      <p:bldP spid="23" grpId="0" animBg="1"/>
      <p:bldP spid="24" grpId="0" animBg="1"/>
      <p:bldP spid="22" grpId="0"/>
      <p:bldP spid="25" grpId="0" animBg="1"/>
      <p:bldP spid="26"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Common Types of Solutions</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28677" name="Picture 2"/>
          <p:cNvPicPr>
            <a:picLocks noChangeAspect="1" noChangeArrowheads="1"/>
          </p:cNvPicPr>
          <p:nvPr/>
        </p:nvPicPr>
        <p:blipFill>
          <a:blip r:embed="rId2" cstate="print"/>
          <a:srcRect/>
          <a:stretch>
            <a:fillRect/>
          </a:stretch>
        </p:blipFill>
        <p:spPr bwMode="auto">
          <a:xfrm>
            <a:off x="457200" y="1676400"/>
            <a:ext cx="8229600" cy="2690813"/>
          </a:xfrm>
          <a:prstGeom prst="rect">
            <a:avLst/>
          </a:prstGeom>
          <a:noFill/>
          <a:ln w="9525">
            <a:noFill/>
            <a:miter lim="800000"/>
            <a:headEnd/>
            <a:tailEnd/>
          </a:ln>
        </p:spPr>
      </p:pic>
      <p:sp>
        <p:nvSpPr>
          <p:cNvPr id="7" name="TextBox 6"/>
          <p:cNvSpPr txBox="1"/>
          <p:nvPr/>
        </p:nvSpPr>
        <p:spPr>
          <a:xfrm>
            <a:off x="533400" y="4495800"/>
            <a:ext cx="5473700" cy="523875"/>
          </a:xfrm>
          <a:prstGeom prst="rect">
            <a:avLst/>
          </a:prstGeom>
          <a:noFill/>
        </p:spPr>
        <p:txBody>
          <a:bodyPr wrap="none">
            <a:spAutoFit/>
          </a:bodyPr>
          <a:lstStyle/>
          <a:p>
            <a:pPr>
              <a:defRPr/>
            </a:pPr>
            <a:r>
              <a:rPr lang="en-US" sz="2800" dirty="0">
                <a:latin typeface="+mn-lt"/>
              </a:rPr>
              <a:t>What gas is the solute in soft drinks?</a:t>
            </a:r>
          </a:p>
        </p:txBody>
      </p:sp>
      <p:sp>
        <p:nvSpPr>
          <p:cNvPr id="8" name="TextBox 7"/>
          <p:cNvSpPr txBox="1"/>
          <p:nvPr/>
        </p:nvSpPr>
        <p:spPr>
          <a:xfrm>
            <a:off x="6248400" y="4495800"/>
            <a:ext cx="2325688" cy="523875"/>
          </a:xfrm>
          <a:prstGeom prst="rect">
            <a:avLst/>
          </a:prstGeom>
          <a:noFill/>
        </p:spPr>
        <p:txBody>
          <a:bodyPr wrap="none">
            <a:spAutoFit/>
          </a:bodyPr>
          <a:lstStyle/>
          <a:p>
            <a:pPr>
              <a:defRPr/>
            </a:pPr>
            <a:r>
              <a:rPr lang="en-US" sz="2800" dirty="0">
                <a:solidFill>
                  <a:schemeClr val="accent1"/>
                </a:solidFill>
                <a:latin typeface="+mn-lt"/>
              </a:rPr>
              <a:t>carbon dioxide</a:t>
            </a:r>
          </a:p>
        </p:txBody>
      </p:sp>
      <p:sp>
        <p:nvSpPr>
          <p:cNvPr id="9" name="TextBox 8"/>
          <p:cNvSpPr txBox="1"/>
          <p:nvPr/>
        </p:nvSpPr>
        <p:spPr>
          <a:xfrm>
            <a:off x="533400" y="5038725"/>
            <a:ext cx="5543550" cy="523875"/>
          </a:xfrm>
          <a:prstGeom prst="rect">
            <a:avLst/>
          </a:prstGeom>
          <a:noFill/>
        </p:spPr>
        <p:txBody>
          <a:bodyPr wrap="none">
            <a:spAutoFit/>
          </a:bodyPr>
          <a:lstStyle/>
          <a:p>
            <a:pPr>
              <a:defRPr/>
            </a:pPr>
            <a:r>
              <a:rPr lang="en-US" sz="2800" dirty="0">
                <a:latin typeface="+mn-lt"/>
              </a:rPr>
              <a:t>What is another solute in soft drinks?</a:t>
            </a:r>
          </a:p>
        </p:txBody>
      </p:sp>
      <p:sp>
        <p:nvSpPr>
          <p:cNvPr id="10" name="TextBox 9"/>
          <p:cNvSpPr txBox="1"/>
          <p:nvPr/>
        </p:nvSpPr>
        <p:spPr>
          <a:xfrm>
            <a:off x="6248400" y="5038725"/>
            <a:ext cx="1658938" cy="954088"/>
          </a:xfrm>
          <a:prstGeom prst="rect">
            <a:avLst/>
          </a:prstGeom>
          <a:noFill/>
        </p:spPr>
        <p:txBody>
          <a:bodyPr wrap="none">
            <a:spAutoFit/>
          </a:bodyPr>
          <a:lstStyle/>
          <a:p>
            <a:pPr>
              <a:defRPr/>
            </a:pPr>
            <a:r>
              <a:rPr lang="en-US" sz="2800" dirty="0">
                <a:solidFill>
                  <a:schemeClr val="accent1"/>
                </a:solidFill>
                <a:latin typeface="+mn-lt"/>
              </a:rPr>
              <a:t>sugar and </a:t>
            </a:r>
          </a:p>
          <a:p>
            <a:pPr>
              <a:defRPr/>
            </a:pPr>
            <a:r>
              <a:rPr lang="en-US" sz="2800" dirty="0">
                <a:solidFill>
                  <a:schemeClr val="accent1"/>
                </a:solidFill>
                <a:latin typeface="+mn-lt"/>
              </a:rPr>
              <a:t>flavorings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Dilution</a:t>
            </a:r>
          </a:p>
        </p:txBody>
      </p:sp>
      <p:sp>
        <p:nvSpPr>
          <p:cNvPr id="3" name="Content Placeholder 2"/>
          <p:cNvSpPr>
            <a:spLocks noGrp="1"/>
          </p:cNvSpPr>
          <p:nvPr>
            <p:ph idx="1"/>
          </p:nvPr>
        </p:nvSpPr>
        <p:spPr/>
        <p:txBody>
          <a:bodyPr/>
          <a:lstStyle/>
          <a:p>
            <a:r>
              <a:rPr lang="en-US" smtClean="0"/>
              <a:t>Dilution:  Adding solvent to a concentrated solution to make a more dilute solution.</a:t>
            </a:r>
          </a:p>
          <a:p>
            <a:r>
              <a:rPr lang="en-US" smtClean="0"/>
              <a:t>When you dilute a concentrated solution, only the volume of solution changes.  The quantity of solute remains the same. </a:t>
            </a:r>
          </a:p>
          <a:p>
            <a:r>
              <a:rPr lang="en-US" smtClean="0"/>
              <a:t>Volume (</a:t>
            </a:r>
            <a:r>
              <a:rPr lang="en-US" i="1" smtClean="0"/>
              <a:t>V</a:t>
            </a:r>
            <a:r>
              <a:rPr lang="en-US" smtClean="0"/>
              <a:t>) × Molarity (M) = moles of solute</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6" name="Text Box 4" descr="Recycled paper"/>
          <p:cNvSpPr txBox="1">
            <a:spLocks noChangeArrowheads="1"/>
          </p:cNvSpPr>
          <p:nvPr/>
        </p:nvSpPr>
        <p:spPr bwMode="auto">
          <a:xfrm>
            <a:off x="2971800" y="4953000"/>
            <a:ext cx="3657600" cy="584200"/>
          </a:xfrm>
          <a:prstGeom prst="rect">
            <a:avLst/>
          </a:prstGeom>
          <a:noFill/>
          <a:ln w="9525">
            <a:noFill/>
            <a:miter lim="800000"/>
            <a:headEnd/>
            <a:tailEnd/>
          </a:ln>
        </p:spPr>
        <p:txBody>
          <a:bodyPr>
            <a:spAutoFit/>
          </a:bodyPr>
          <a:lstStyle/>
          <a:p>
            <a:pPr>
              <a:spcBef>
                <a:spcPct val="50000"/>
              </a:spcBef>
            </a:pPr>
            <a:r>
              <a:rPr lang="en-US" sz="3200" b="1" i="1"/>
              <a:t>V</a:t>
            </a:r>
            <a:r>
              <a:rPr lang="en-US" sz="3200" b="1" i="1" baseline="-25000"/>
              <a:t>1</a:t>
            </a:r>
            <a:r>
              <a:rPr lang="en-US" sz="3200"/>
              <a:t> × </a:t>
            </a:r>
            <a:r>
              <a:rPr lang="en-US" sz="3200" b="1" i="1"/>
              <a:t>M</a:t>
            </a:r>
            <a:r>
              <a:rPr lang="en-US" sz="3200" b="1" i="1" baseline="-25000"/>
              <a:t>1</a:t>
            </a:r>
            <a:r>
              <a:rPr lang="en-US" sz="3200" b="1" i="1"/>
              <a:t> = V</a:t>
            </a:r>
            <a:r>
              <a:rPr lang="en-US" sz="3200" b="1" i="1" baseline="-25000"/>
              <a:t>2</a:t>
            </a:r>
            <a:r>
              <a:rPr lang="en-US" sz="3200"/>
              <a:t> × </a:t>
            </a:r>
            <a:r>
              <a:rPr lang="en-US" sz="3200" b="1" i="1"/>
              <a:t>M</a:t>
            </a:r>
            <a:r>
              <a:rPr lang="en-US" sz="3200" b="1" i="1" baseline="-25000"/>
              <a:t>2</a:t>
            </a:r>
            <a:endParaRPr lang="en-US" sz="3200" b="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itle 1"/>
          <p:cNvSpPr>
            <a:spLocks noGrp="1"/>
          </p:cNvSpPr>
          <p:nvPr>
            <p:ph type="title"/>
          </p:nvPr>
        </p:nvSpPr>
        <p:spPr/>
        <p:txBody>
          <a:bodyPr/>
          <a:lstStyle/>
          <a:p>
            <a:r>
              <a:rPr lang="en-US" smtClean="0"/>
              <a:t>Dilution</a:t>
            </a:r>
          </a:p>
        </p:txBody>
      </p:sp>
      <p:sp>
        <p:nvSpPr>
          <p:cNvPr id="8197" name="Content Placeholder 2"/>
          <p:cNvSpPr>
            <a:spLocks noGrp="1"/>
          </p:cNvSpPr>
          <p:nvPr>
            <p:ph idx="1"/>
          </p:nvPr>
        </p:nvSpPr>
        <p:spPr/>
        <p:txBody>
          <a:bodyPr/>
          <a:lstStyle/>
          <a:p>
            <a:r>
              <a:rPr lang="en-US" smtClean="0"/>
              <a:t>How many milliliters of 12 </a:t>
            </a:r>
            <a:r>
              <a:rPr lang="en-US" i="1" smtClean="0"/>
              <a:t>M</a:t>
            </a:r>
            <a:r>
              <a:rPr lang="en-US" smtClean="0"/>
              <a:t> HCl are needed to make 500. mL of 0.10 </a:t>
            </a:r>
            <a:r>
              <a:rPr lang="en-US" i="1" smtClean="0"/>
              <a:t>M</a:t>
            </a:r>
            <a:r>
              <a:rPr lang="en-US" smtClean="0"/>
              <a:t> HCl? </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6" name="Text Box 4" descr="Recycled paper"/>
          <p:cNvSpPr txBox="1">
            <a:spLocks noChangeArrowheads="1"/>
          </p:cNvSpPr>
          <p:nvPr/>
        </p:nvSpPr>
        <p:spPr bwMode="auto">
          <a:xfrm>
            <a:off x="5562600" y="609600"/>
            <a:ext cx="3429000" cy="584200"/>
          </a:xfrm>
          <a:prstGeom prst="rect">
            <a:avLst/>
          </a:prstGeom>
          <a:solidFill>
            <a:schemeClr val="accent1">
              <a:lumMod val="20000"/>
              <a:lumOff val="80000"/>
            </a:schemeClr>
          </a:solidFill>
          <a:ln w="9525">
            <a:noFill/>
            <a:miter lim="800000"/>
            <a:headEnd/>
            <a:tailEnd/>
          </a:ln>
          <a:effectLst/>
        </p:spPr>
        <p:txBody>
          <a:bodyPr>
            <a:spAutoFit/>
          </a:bodyPr>
          <a:lstStyle/>
          <a:p>
            <a:pPr>
              <a:spcBef>
                <a:spcPct val="50000"/>
              </a:spcBef>
              <a:defRPr/>
            </a:pPr>
            <a:r>
              <a:rPr lang="en-US" sz="3200" b="1" i="1" dirty="0"/>
              <a:t>V</a:t>
            </a:r>
            <a:r>
              <a:rPr lang="en-US" sz="3200" b="1" i="1" baseline="-25000" dirty="0"/>
              <a:t>1</a:t>
            </a:r>
            <a:r>
              <a:rPr lang="en-US" sz="3200" dirty="0"/>
              <a:t> × </a:t>
            </a:r>
            <a:r>
              <a:rPr lang="en-US" sz="3200" b="1" i="1" dirty="0"/>
              <a:t>M</a:t>
            </a:r>
            <a:r>
              <a:rPr lang="en-US" sz="3200" b="1" i="1" baseline="-25000" dirty="0"/>
              <a:t>1</a:t>
            </a:r>
            <a:r>
              <a:rPr lang="en-US" sz="3200" b="1" i="1" dirty="0"/>
              <a:t> = V</a:t>
            </a:r>
            <a:r>
              <a:rPr lang="en-US" sz="3200" b="1" i="1" baseline="-25000" dirty="0"/>
              <a:t>2</a:t>
            </a:r>
            <a:r>
              <a:rPr lang="en-US" sz="3200" dirty="0"/>
              <a:t> × </a:t>
            </a:r>
            <a:r>
              <a:rPr lang="en-US" sz="3200" b="1" i="1" dirty="0"/>
              <a:t>M</a:t>
            </a:r>
            <a:r>
              <a:rPr lang="en-US" sz="3200" b="1" i="1" baseline="-25000" dirty="0"/>
              <a:t>2</a:t>
            </a:r>
            <a:endParaRPr lang="en-US" sz="3200" b="1" i="1" dirty="0"/>
          </a:p>
        </p:txBody>
      </p:sp>
      <p:sp>
        <p:nvSpPr>
          <p:cNvPr id="7" name="TextBox 6"/>
          <p:cNvSpPr txBox="1"/>
          <p:nvPr/>
        </p:nvSpPr>
        <p:spPr>
          <a:xfrm>
            <a:off x="560388" y="3084513"/>
            <a:ext cx="1212850" cy="461962"/>
          </a:xfrm>
          <a:prstGeom prst="rect">
            <a:avLst/>
          </a:prstGeom>
          <a:solidFill>
            <a:schemeClr val="bg1">
              <a:alpha val="50196"/>
            </a:schemeClr>
          </a:solidFill>
        </p:spPr>
        <p:txBody>
          <a:bodyPr wrap="none">
            <a:spAutoFit/>
          </a:bodyPr>
          <a:lstStyle/>
          <a:p>
            <a:pPr>
              <a:defRPr/>
            </a:pPr>
            <a:r>
              <a:rPr lang="en-US" sz="2400" dirty="0" err="1">
                <a:solidFill>
                  <a:srgbClr val="0000FF"/>
                </a:solidFill>
                <a:latin typeface="+mn-lt"/>
              </a:rPr>
              <a:t>Knowns</a:t>
            </a:r>
            <a:endParaRPr lang="en-US" sz="2400" dirty="0">
              <a:latin typeface="+mn-lt"/>
            </a:endParaRPr>
          </a:p>
        </p:txBody>
      </p:sp>
      <p:sp>
        <p:nvSpPr>
          <p:cNvPr id="8" name="TextBox 7"/>
          <p:cNvSpPr txBox="1"/>
          <p:nvPr/>
        </p:nvSpPr>
        <p:spPr>
          <a:xfrm>
            <a:off x="533400" y="4314825"/>
            <a:ext cx="1577975" cy="461963"/>
          </a:xfrm>
          <a:prstGeom prst="rect">
            <a:avLst/>
          </a:prstGeom>
          <a:solidFill>
            <a:schemeClr val="bg1">
              <a:alpha val="50196"/>
            </a:schemeClr>
          </a:solidFill>
        </p:spPr>
        <p:txBody>
          <a:bodyPr wrap="none">
            <a:spAutoFit/>
          </a:bodyPr>
          <a:lstStyle/>
          <a:p>
            <a:pPr>
              <a:defRPr/>
            </a:pPr>
            <a:r>
              <a:rPr lang="en-US" sz="2400" dirty="0">
                <a:solidFill>
                  <a:srgbClr val="0000FF"/>
                </a:solidFill>
                <a:latin typeface="+mn-lt"/>
              </a:rPr>
              <a:t>Solving for</a:t>
            </a:r>
            <a:endParaRPr lang="en-US" sz="2400" dirty="0">
              <a:latin typeface="+mn-lt"/>
            </a:endParaRPr>
          </a:p>
        </p:txBody>
      </p:sp>
      <p:sp>
        <p:nvSpPr>
          <p:cNvPr id="9" name="TextBox 8"/>
          <p:cNvSpPr txBox="1"/>
          <p:nvPr/>
        </p:nvSpPr>
        <p:spPr>
          <a:xfrm>
            <a:off x="2362200" y="2932113"/>
            <a:ext cx="5486400" cy="1384300"/>
          </a:xfrm>
          <a:prstGeom prst="rect">
            <a:avLst/>
          </a:prstGeom>
          <a:noFill/>
        </p:spPr>
        <p:txBody>
          <a:bodyPr wrap="none">
            <a:spAutoFit/>
          </a:bodyPr>
          <a:lstStyle/>
          <a:p>
            <a:pPr>
              <a:defRPr/>
            </a:pPr>
            <a:r>
              <a:rPr lang="en-US" sz="2800" dirty="0">
                <a:latin typeface="+mn-lt"/>
              </a:rPr>
              <a:t>12 </a:t>
            </a:r>
            <a:r>
              <a:rPr lang="en-US" sz="2800" i="1" dirty="0">
                <a:latin typeface="+mn-lt"/>
              </a:rPr>
              <a:t>M</a:t>
            </a:r>
            <a:r>
              <a:rPr lang="en-US" sz="2800" dirty="0">
                <a:latin typeface="+mn-lt"/>
              </a:rPr>
              <a:t> </a:t>
            </a:r>
            <a:r>
              <a:rPr lang="en-US" sz="2800" dirty="0" err="1">
                <a:latin typeface="+mn-lt"/>
              </a:rPr>
              <a:t>HCl</a:t>
            </a:r>
            <a:r>
              <a:rPr lang="en-US" sz="2800" dirty="0">
                <a:latin typeface="+mn-lt"/>
              </a:rPr>
              <a:t> (concentrated solution) </a:t>
            </a:r>
            <a:r>
              <a:rPr lang="en-US" sz="2800" i="1" dirty="0">
                <a:latin typeface="+mn-lt"/>
              </a:rPr>
              <a:t>M</a:t>
            </a:r>
            <a:r>
              <a:rPr lang="en-US" sz="2800" i="1" baseline="-25000" dirty="0">
                <a:latin typeface="+mn-lt"/>
              </a:rPr>
              <a:t>1</a:t>
            </a:r>
          </a:p>
          <a:p>
            <a:pPr>
              <a:defRPr/>
            </a:pPr>
            <a:r>
              <a:rPr lang="en-US" sz="2800" dirty="0">
                <a:latin typeface="+mn-lt"/>
              </a:rPr>
              <a:t>0.10 </a:t>
            </a:r>
            <a:r>
              <a:rPr lang="en-US" sz="2800" i="1" dirty="0">
                <a:latin typeface="+mn-lt"/>
              </a:rPr>
              <a:t>M</a:t>
            </a:r>
            <a:r>
              <a:rPr lang="en-US" sz="2800" dirty="0">
                <a:latin typeface="+mn-lt"/>
              </a:rPr>
              <a:t> </a:t>
            </a:r>
            <a:r>
              <a:rPr lang="en-US" sz="2800" dirty="0" err="1">
                <a:latin typeface="+mn-lt"/>
              </a:rPr>
              <a:t>HCl</a:t>
            </a:r>
            <a:r>
              <a:rPr lang="en-US" sz="2800" dirty="0">
                <a:latin typeface="+mn-lt"/>
              </a:rPr>
              <a:t> (dilute solution) </a:t>
            </a:r>
            <a:r>
              <a:rPr lang="en-US" sz="2800" i="1" dirty="0">
                <a:latin typeface="+mn-lt"/>
              </a:rPr>
              <a:t>C</a:t>
            </a:r>
            <a:r>
              <a:rPr lang="en-US" sz="2800" i="1" baseline="-25000" dirty="0">
                <a:latin typeface="+mn-lt"/>
              </a:rPr>
              <a:t>2</a:t>
            </a:r>
          </a:p>
          <a:p>
            <a:pPr>
              <a:defRPr/>
            </a:pPr>
            <a:r>
              <a:rPr lang="en-US" sz="2800" dirty="0">
                <a:latin typeface="+mn-lt"/>
              </a:rPr>
              <a:t>500. </a:t>
            </a:r>
            <a:r>
              <a:rPr lang="en-US" sz="2800" dirty="0" err="1">
                <a:latin typeface="+mn-lt"/>
              </a:rPr>
              <a:t>mL</a:t>
            </a:r>
            <a:r>
              <a:rPr lang="en-US" sz="2800" dirty="0">
                <a:latin typeface="+mn-lt"/>
              </a:rPr>
              <a:t> (dilute solution) </a:t>
            </a:r>
            <a:r>
              <a:rPr lang="en-US" sz="2800" i="1" dirty="0">
                <a:latin typeface="+mn-lt"/>
              </a:rPr>
              <a:t>V</a:t>
            </a:r>
            <a:r>
              <a:rPr lang="en-US" sz="2800" i="1" baseline="-25000" dirty="0">
                <a:latin typeface="+mn-lt"/>
              </a:rPr>
              <a:t>2</a:t>
            </a:r>
            <a:endParaRPr lang="en-US" sz="2800" i="1" dirty="0">
              <a:latin typeface="+mn-lt"/>
            </a:endParaRPr>
          </a:p>
        </p:txBody>
      </p:sp>
      <p:sp>
        <p:nvSpPr>
          <p:cNvPr id="10" name="TextBox 9"/>
          <p:cNvSpPr txBox="1"/>
          <p:nvPr/>
        </p:nvSpPr>
        <p:spPr>
          <a:xfrm>
            <a:off x="2362200" y="4254500"/>
            <a:ext cx="3657600" cy="523875"/>
          </a:xfrm>
          <a:prstGeom prst="rect">
            <a:avLst/>
          </a:prstGeom>
          <a:noFill/>
        </p:spPr>
        <p:txBody>
          <a:bodyPr wrap="none">
            <a:spAutoFit/>
          </a:bodyPr>
          <a:lstStyle/>
          <a:p>
            <a:pPr>
              <a:defRPr/>
            </a:pPr>
            <a:r>
              <a:rPr lang="en-US" sz="2800" dirty="0">
                <a:latin typeface="+mn-lt"/>
              </a:rPr>
              <a:t>volume of 12 </a:t>
            </a:r>
            <a:r>
              <a:rPr lang="en-US" sz="2800" i="1" dirty="0">
                <a:latin typeface="+mn-lt"/>
              </a:rPr>
              <a:t>M</a:t>
            </a:r>
            <a:r>
              <a:rPr lang="en-US" sz="2800" dirty="0">
                <a:latin typeface="+mn-lt"/>
              </a:rPr>
              <a:t> </a:t>
            </a:r>
            <a:r>
              <a:rPr lang="en-US" sz="2800" dirty="0" err="1">
                <a:latin typeface="+mn-lt"/>
              </a:rPr>
              <a:t>HCl</a:t>
            </a:r>
            <a:r>
              <a:rPr lang="en-US" sz="2800" dirty="0">
                <a:latin typeface="+mn-lt"/>
              </a:rPr>
              <a:t> V</a:t>
            </a:r>
            <a:r>
              <a:rPr lang="en-US" sz="2800" baseline="-25000" dirty="0">
                <a:latin typeface="+mn-lt"/>
              </a:rPr>
              <a:t>1</a:t>
            </a:r>
            <a:endParaRPr lang="en-US" sz="2800" dirty="0">
              <a:latin typeface="+mn-lt"/>
            </a:endParaRPr>
          </a:p>
        </p:txBody>
      </p:sp>
      <p:grpSp>
        <p:nvGrpSpPr>
          <p:cNvPr id="2" name="Group 49"/>
          <p:cNvGrpSpPr>
            <a:grpSpLocks/>
          </p:cNvGrpSpPr>
          <p:nvPr/>
        </p:nvGrpSpPr>
        <p:grpSpPr bwMode="auto">
          <a:xfrm>
            <a:off x="3946525" y="5334000"/>
            <a:ext cx="1371600" cy="990600"/>
            <a:chOff x="1584" y="3264"/>
            <a:chExt cx="864" cy="624"/>
          </a:xfrm>
        </p:grpSpPr>
        <p:sp>
          <p:nvSpPr>
            <p:cNvPr id="8208" name="Line 47"/>
            <p:cNvSpPr>
              <a:spLocks noChangeShapeType="1"/>
            </p:cNvSpPr>
            <p:nvPr/>
          </p:nvSpPr>
          <p:spPr bwMode="auto">
            <a:xfrm flipV="1">
              <a:off x="1584" y="3600"/>
              <a:ext cx="384" cy="288"/>
            </a:xfrm>
            <a:prstGeom prst="line">
              <a:avLst/>
            </a:prstGeom>
            <a:noFill/>
            <a:ln w="57150" cmpd="thinThick">
              <a:solidFill>
                <a:schemeClr val="accent1"/>
              </a:solidFill>
              <a:round/>
              <a:headEnd/>
              <a:tailEnd/>
            </a:ln>
          </p:spPr>
          <p:txBody>
            <a:bodyPr/>
            <a:lstStyle/>
            <a:p>
              <a:endParaRPr lang="en-US"/>
            </a:p>
          </p:txBody>
        </p:sp>
        <p:sp>
          <p:nvSpPr>
            <p:cNvPr id="8209" name="Line 48"/>
            <p:cNvSpPr>
              <a:spLocks noChangeShapeType="1"/>
            </p:cNvSpPr>
            <p:nvPr/>
          </p:nvSpPr>
          <p:spPr bwMode="auto">
            <a:xfrm flipV="1">
              <a:off x="2064" y="3264"/>
              <a:ext cx="384" cy="288"/>
            </a:xfrm>
            <a:prstGeom prst="line">
              <a:avLst/>
            </a:prstGeom>
            <a:noFill/>
            <a:ln w="57150" cmpd="thinThick">
              <a:solidFill>
                <a:schemeClr val="accent1"/>
              </a:solidFill>
              <a:round/>
              <a:headEnd/>
              <a:tailEnd/>
            </a:ln>
          </p:spPr>
          <p:txBody>
            <a:bodyPr/>
            <a:lstStyle/>
            <a:p>
              <a:endParaRPr lang="en-US"/>
            </a:p>
          </p:txBody>
        </p:sp>
      </p:grpSp>
      <p:graphicFrame>
        <p:nvGraphicFramePr>
          <p:cNvPr id="24" name="Object 6"/>
          <p:cNvGraphicFramePr>
            <a:graphicFrameLocks noChangeAspect="1"/>
          </p:cNvGraphicFramePr>
          <p:nvPr/>
        </p:nvGraphicFramePr>
        <p:xfrm>
          <a:off x="838200" y="5181600"/>
          <a:ext cx="1685925" cy="1081088"/>
        </p:xfrm>
        <a:graphic>
          <a:graphicData uri="http://schemas.openxmlformats.org/presentationml/2006/ole">
            <p:oleObj spid="_x0000_s8194" name="Equation" r:id="rId3" imgW="672840" imgH="431640" progId="">
              <p:embed/>
            </p:oleObj>
          </a:graphicData>
        </a:graphic>
      </p:graphicFrame>
      <p:graphicFrame>
        <p:nvGraphicFramePr>
          <p:cNvPr id="70663" name="Object 7"/>
          <p:cNvGraphicFramePr>
            <a:graphicFrameLocks noChangeAspect="1"/>
          </p:cNvGraphicFramePr>
          <p:nvPr/>
        </p:nvGraphicFramePr>
        <p:xfrm>
          <a:off x="2457450" y="5229225"/>
          <a:ext cx="3403600" cy="985838"/>
        </p:xfrm>
        <a:graphic>
          <a:graphicData uri="http://schemas.openxmlformats.org/presentationml/2006/ole">
            <p:oleObj spid="_x0000_s8195" name="Equation" r:id="rId4" imgW="1358640" imgH="393480" progId="">
              <p:embed/>
            </p:oleObj>
          </a:graphicData>
        </a:graphic>
      </p:graphicFrame>
      <p:sp>
        <p:nvSpPr>
          <p:cNvPr id="26" name="Text Box 38"/>
          <p:cNvSpPr txBox="1">
            <a:spLocks noChangeArrowheads="1"/>
          </p:cNvSpPr>
          <p:nvPr/>
        </p:nvSpPr>
        <p:spPr bwMode="auto">
          <a:xfrm>
            <a:off x="5791200" y="5384800"/>
            <a:ext cx="3124200" cy="522288"/>
          </a:xfrm>
          <a:prstGeom prst="rect">
            <a:avLst/>
          </a:prstGeom>
          <a:noFill/>
          <a:ln w="9525">
            <a:solidFill>
              <a:schemeClr val="accent1"/>
            </a:solidFill>
            <a:miter lim="800000"/>
            <a:headEnd/>
            <a:tailEnd/>
          </a:ln>
          <a:effectLst/>
        </p:spPr>
        <p:txBody>
          <a:bodyPr>
            <a:spAutoFit/>
          </a:bodyPr>
          <a:lstStyle/>
          <a:p>
            <a:pPr>
              <a:spcBef>
                <a:spcPct val="50000"/>
              </a:spcBef>
              <a:defRPr/>
            </a:pPr>
            <a:r>
              <a:rPr lang="en-US" sz="2800" dirty="0">
                <a:latin typeface="+mn-lt"/>
              </a:rPr>
              <a:t>4.2 </a:t>
            </a:r>
            <a:r>
              <a:rPr lang="en-US" sz="2800" dirty="0" err="1">
                <a:latin typeface="+mn-lt"/>
              </a:rPr>
              <a:t>mL</a:t>
            </a:r>
            <a:r>
              <a:rPr lang="en-US" sz="2800" dirty="0">
                <a:latin typeface="+mn-lt"/>
              </a:rPr>
              <a:t> of 12 </a:t>
            </a:r>
            <a:r>
              <a:rPr lang="en-US" sz="2800" i="1" dirty="0">
                <a:latin typeface="+mn-lt"/>
              </a:rPr>
              <a:t>M</a:t>
            </a:r>
            <a:r>
              <a:rPr lang="en-US" sz="2800" dirty="0">
                <a:latin typeface="+mn-lt"/>
              </a:rPr>
              <a:t> </a:t>
            </a:r>
            <a:r>
              <a:rPr lang="en-US" sz="2800" dirty="0" err="1">
                <a:latin typeface="+mn-lt"/>
              </a:rPr>
              <a:t>HCl</a:t>
            </a:r>
            <a:endParaRPr lang="en-US" sz="2800" dirty="0">
              <a:latin typeface="+mn-lt"/>
            </a:endParaRPr>
          </a:p>
        </p:txBody>
      </p:sp>
      <p:sp>
        <p:nvSpPr>
          <p:cNvPr id="27" name="TextBox 26"/>
          <p:cNvSpPr txBox="1"/>
          <p:nvPr/>
        </p:nvSpPr>
        <p:spPr>
          <a:xfrm>
            <a:off x="560388" y="4800600"/>
            <a:ext cx="1344612" cy="461963"/>
          </a:xfrm>
          <a:prstGeom prst="rect">
            <a:avLst/>
          </a:prstGeom>
          <a:noFill/>
        </p:spPr>
        <p:txBody>
          <a:bodyPr wrap="none">
            <a:spAutoFit/>
          </a:bodyPr>
          <a:lstStyle/>
          <a:p>
            <a:pPr>
              <a:defRPr/>
            </a:pPr>
            <a:r>
              <a:rPr lang="en-US" sz="2400" dirty="0">
                <a:solidFill>
                  <a:srgbClr val="0000FF"/>
                </a:solidFill>
                <a:latin typeface="+mn-lt"/>
              </a:rPr>
              <a:t>Calculate</a:t>
            </a:r>
            <a:endParaRPr lang="en-US" sz="2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066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2"/>
                                        </p:tgtEl>
                                        <p:attrNameLst>
                                          <p:attrName>style.visibility</p:attrName>
                                        </p:attrNameLst>
                                      </p:cBhvr>
                                      <p:to>
                                        <p:strVal val="visible"/>
                                      </p:to>
                                    </p:set>
                                  </p:childTnLst>
                                </p:cTn>
                              </p:par>
                            </p:childTnLst>
                          </p:cTn>
                        </p:par>
                        <p:par>
                          <p:cTn id="35" fill="hold">
                            <p:stCondLst>
                              <p:cond delay="500"/>
                            </p:stCondLst>
                            <p:childTnLst>
                              <p:par>
                                <p:cTn id="36" presetID="1" presetClass="entr" presetSubtype="0" fill="hold" grpId="0" nodeType="afterEffect">
                                  <p:stCondLst>
                                    <p:cond delay="0"/>
                                  </p:stCondLst>
                                  <p:childTnLst>
                                    <p:set>
                                      <p:cBhvr>
                                        <p:cTn id="37" dur="1" fill="hold">
                                          <p:stCondLst>
                                            <p:cond delay="499"/>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26" grpId="0" animBg="1"/>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What is the </a:t>
            </a:r>
            <a:r>
              <a:rPr lang="en-US" dirty="0" err="1" smtClean="0"/>
              <a:t>molarity</a:t>
            </a:r>
            <a:r>
              <a:rPr lang="en-US" dirty="0" smtClean="0"/>
              <a:t> of a solution in which 5.85 g of </a:t>
            </a:r>
            <a:r>
              <a:rPr lang="en-US" dirty="0" err="1" smtClean="0"/>
              <a:t>NaCl</a:t>
            </a:r>
            <a:r>
              <a:rPr lang="en-US" dirty="0" smtClean="0"/>
              <a:t> is dissolved in 200. </a:t>
            </a:r>
            <a:r>
              <a:rPr lang="en-US" dirty="0" err="1" smtClean="0"/>
              <a:t>mL</a:t>
            </a:r>
            <a:r>
              <a:rPr lang="en-US" dirty="0" smtClean="0"/>
              <a:t> of solution? </a:t>
            </a:r>
          </a:p>
          <a:p>
            <a:pPr marL="514350" indent="-514350">
              <a:buFont typeface="+mj-lt"/>
              <a:buAutoNum type="alphaLcPeriod"/>
              <a:defRPr/>
            </a:pPr>
            <a:r>
              <a:rPr lang="en-US" dirty="0" smtClean="0"/>
              <a:t>0.500 M</a:t>
            </a:r>
          </a:p>
          <a:p>
            <a:pPr marL="514350" indent="-514350">
              <a:buFont typeface="+mj-lt"/>
              <a:buAutoNum type="alphaLcPeriod"/>
              <a:defRPr/>
            </a:pPr>
            <a:r>
              <a:rPr lang="en-US" dirty="0" smtClean="0"/>
              <a:t>1.00 M</a:t>
            </a:r>
          </a:p>
          <a:p>
            <a:pPr marL="514350" indent="-514350">
              <a:buFont typeface="+mj-lt"/>
              <a:buAutoNum type="alphaLcPeriod"/>
              <a:defRPr/>
            </a:pPr>
            <a:r>
              <a:rPr lang="en-US" dirty="0" smtClean="0"/>
              <a:t>2.00 M</a:t>
            </a:r>
          </a:p>
          <a:p>
            <a:pPr marL="514350" indent="-514350">
              <a:buFont typeface="+mj-lt"/>
              <a:buAutoNum type="alphaLcPeriod"/>
              <a:defRPr/>
            </a:pPr>
            <a:r>
              <a:rPr lang="en-US" dirty="0" smtClean="0"/>
              <a:t>4.00 M</a:t>
            </a:r>
          </a:p>
          <a:p>
            <a:pPr>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1" end="1"/>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1" end="1"/>
                                            </p:txEl>
                                          </p:spTgt>
                                        </p:tgtEl>
                                        <p:attrNameLst>
                                          <p:attrName>style.fontStyle</p:attrName>
                                        </p:attrNameLst>
                                      </p:cBhvr>
                                      <p:to>
                                        <p:strVal val="normal"/>
                                      </p:to>
                                    </p:set>
                                    <p:set>
                                      <p:cBhvr override="childStyle">
                                        <p:cTn id="9" dur="indefinite"/>
                                        <p:tgtEl>
                                          <p:spTgt spid="3">
                                            <p:txEl>
                                              <p:pRg st="1" end="1"/>
                                            </p:txEl>
                                          </p:spTgt>
                                        </p:tgtEl>
                                        <p:attrNameLst>
                                          <p:attrName>style.fontWeight</p:attrName>
                                        </p:attrNameLst>
                                      </p:cBhvr>
                                      <p:to>
                                        <p:strVal val="bold"/>
                                      </p:to>
                                    </p:set>
                                    <p:set>
                                      <p:cBhvr override="childStyle">
                                        <p:cTn id="10" dur="indefinite"/>
                                        <p:tgtEl>
                                          <p:spTgt spid="3">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What is the </a:t>
            </a:r>
            <a:r>
              <a:rPr lang="en-US" dirty="0" err="1" smtClean="0"/>
              <a:t>molarity</a:t>
            </a:r>
            <a:r>
              <a:rPr lang="en-US" dirty="0" smtClean="0"/>
              <a:t> of the resulting solution when 300. </a:t>
            </a:r>
            <a:r>
              <a:rPr lang="en-US" dirty="0" err="1" smtClean="0"/>
              <a:t>mL</a:t>
            </a:r>
            <a:r>
              <a:rPr lang="en-US" dirty="0" smtClean="0"/>
              <a:t> of a 0.400 </a:t>
            </a:r>
            <a:r>
              <a:rPr lang="en-US" i="1" dirty="0" smtClean="0"/>
              <a:t>M</a:t>
            </a:r>
            <a:r>
              <a:rPr lang="en-US" dirty="0" smtClean="0"/>
              <a:t> solution is diluted to 800. </a:t>
            </a:r>
            <a:r>
              <a:rPr lang="en-US" dirty="0" err="1" smtClean="0"/>
              <a:t>mL</a:t>
            </a:r>
            <a:r>
              <a:rPr lang="en-US" dirty="0" smtClean="0"/>
              <a:t>?</a:t>
            </a:r>
          </a:p>
          <a:p>
            <a:pPr marL="514350" indent="-514350">
              <a:buFont typeface="+mj-lt"/>
              <a:buAutoNum type="alphaLcPeriod"/>
              <a:defRPr/>
            </a:pPr>
            <a:r>
              <a:rPr lang="en-US" dirty="0" smtClean="0"/>
              <a:t>0.109 M</a:t>
            </a:r>
          </a:p>
          <a:p>
            <a:pPr marL="514350" indent="-514350">
              <a:buFont typeface="+mj-lt"/>
              <a:buAutoNum type="alphaLcPeriod"/>
              <a:defRPr/>
            </a:pPr>
            <a:r>
              <a:rPr lang="en-US" dirty="0" smtClean="0"/>
              <a:t>0.150 M</a:t>
            </a:r>
          </a:p>
          <a:p>
            <a:pPr marL="514350" indent="-514350">
              <a:buFont typeface="+mj-lt"/>
              <a:buAutoNum type="alphaLcPeriod"/>
              <a:defRPr/>
            </a:pPr>
            <a:r>
              <a:rPr lang="en-US" dirty="0" smtClean="0"/>
              <a:t>1.07 M</a:t>
            </a:r>
          </a:p>
          <a:p>
            <a:pPr marL="514350" indent="-514350">
              <a:buFont typeface="+mj-lt"/>
              <a:buAutoNum type="alphaLcPeriod"/>
              <a:defRPr/>
            </a:pPr>
            <a:r>
              <a:rPr lang="en-US" dirty="0" smtClean="0"/>
              <a:t>1.47 M</a:t>
            </a:r>
          </a:p>
          <a:p>
            <a:pPr>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Colligative Properties of Solutions</a:t>
            </a:r>
          </a:p>
        </p:txBody>
      </p:sp>
      <p:sp>
        <p:nvSpPr>
          <p:cNvPr id="53251" name="Content Placeholder 2"/>
          <p:cNvSpPr>
            <a:spLocks noGrp="1"/>
          </p:cNvSpPr>
          <p:nvPr>
            <p:ph idx="1"/>
          </p:nvPr>
        </p:nvSpPr>
        <p:spPr/>
        <p:txBody>
          <a:bodyPr/>
          <a:lstStyle/>
          <a:p>
            <a:r>
              <a:rPr lang="en-US" smtClean="0"/>
              <a:t>A</a:t>
            </a:r>
            <a:r>
              <a:rPr lang="en-US" b="1" smtClean="0"/>
              <a:t> colligative property</a:t>
            </a:r>
            <a:r>
              <a:rPr lang="en-US" smtClean="0"/>
              <a:t> is any property of a solution that depends on the number of solute particles, and not on the nature of the particles.</a:t>
            </a:r>
          </a:p>
          <a:p>
            <a:pPr eaLnBrk="1" hangingPunct="1">
              <a:lnSpc>
                <a:spcPct val="90000"/>
              </a:lnSpc>
              <a:buFontTx/>
              <a:buNone/>
            </a:pPr>
            <a:r>
              <a:rPr lang="en-US" smtClean="0"/>
              <a:t>Solutions will have</a:t>
            </a:r>
          </a:p>
          <a:p>
            <a:pPr eaLnBrk="1" hangingPunct="1">
              <a:lnSpc>
                <a:spcPct val="90000"/>
              </a:lnSpc>
            </a:pPr>
            <a:r>
              <a:rPr lang="en-US" smtClean="0">
                <a:solidFill>
                  <a:srgbClr val="000099"/>
                </a:solidFill>
              </a:rPr>
              <a:t>Lower vapor pressures</a:t>
            </a:r>
            <a:r>
              <a:rPr lang="en-US" smtClean="0"/>
              <a:t> than the pure solvent</a:t>
            </a:r>
          </a:p>
          <a:p>
            <a:pPr eaLnBrk="1" hangingPunct="1">
              <a:lnSpc>
                <a:spcPct val="90000"/>
              </a:lnSpc>
            </a:pPr>
            <a:r>
              <a:rPr lang="en-US" smtClean="0">
                <a:solidFill>
                  <a:srgbClr val="000099"/>
                </a:solidFill>
              </a:rPr>
              <a:t>Higher boiling points</a:t>
            </a:r>
            <a:r>
              <a:rPr lang="en-US" smtClean="0"/>
              <a:t> than the pure solvent</a:t>
            </a:r>
          </a:p>
          <a:p>
            <a:pPr eaLnBrk="1" hangingPunct="1">
              <a:lnSpc>
                <a:spcPct val="90000"/>
              </a:lnSpc>
            </a:pPr>
            <a:r>
              <a:rPr lang="en-US" smtClean="0">
                <a:solidFill>
                  <a:srgbClr val="000099"/>
                </a:solidFill>
              </a:rPr>
              <a:t>Lower freezing points</a:t>
            </a:r>
            <a:r>
              <a:rPr lang="en-US" smtClean="0"/>
              <a:t> than the pure solvent</a:t>
            </a:r>
          </a:p>
          <a:p>
            <a:pPr eaLnBrk="1" hangingPunct="1">
              <a:lnSpc>
                <a:spcPct val="90000"/>
              </a:lnSpc>
              <a:buFontTx/>
              <a:buNone/>
            </a:pPr>
            <a:endParaRPr lang="en-US" smtClean="0"/>
          </a:p>
          <a:p>
            <a:pPr eaLnBrk="1" hangingPunct="1">
              <a:lnSpc>
                <a:spcPct val="90000"/>
              </a:lnSpc>
              <a:buFontTx/>
              <a:buNone/>
            </a:pPr>
            <a:r>
              <a:rPr lang="en-US" smtClean="0">
                <a:solidFill>
                  <a:srgbClr val="000099"/>
                </a:solidFill>
              </a:rPr>
              <a:t>Osmosis and osmotic pressure</a:t>
            </a:r>
            <a:r>
              <a:rPr lang="en-US" smtClean="0"/>
              <a:t> are also colligative properties of solutions.</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32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Vapor Pressure Lowering</a:t>
            </a:r>
          </a:p>
        </p:txBody>
      </p:sp>
      <p:sp>
        <p:nvSpPr>
          <p:cNvPr id="62467" name="Content Placeholder 2"/>
          <p:cNvSpPr>
            <a:spLocks noGrp="1"/>
          </p:cNvSpPr>
          <p:nvPr>
            <p:ph idx="1"/>
          </p:nvPr>
        </p:nvSpPr>
        <p:spPr/>
        <p:txBody>
          <a:bodyPr/>
          <a:lstStyle/>
          <a:p>
            <a:r>
              <a:rPr lang="en-US" smtClean="0"/>
              <a:t>Dissolving solute in a solvent lowers the vapor pressure of the solvent, decreasing the boiling point (graph a) and the freezing point (graph b) of the solvent.</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62470" name="Picture 2"/>
          <p:cNvPicPr>
            <a:picLocks noChangeAspect="1" noChangeArrowheads="1"/>
          </p:cNvPicPr>
          <p:nvPr/>
        </p:nvPicPr>
        <p:blipFill>
          <a:blip r:embed="rId3" cstate="print"/>
          <a:srcRect/>
          <a:stretch>
            <a:fillRect/>
          </a:stretch>
        </p:blipFill>
        <p:spPr bwMode="auto">
          <a:xfrm>
            <a:off x="1447800" y="2971800"/>
            <a:ext cx="6324600" cy="3343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itle 1"/>
          <p:cNvSpPr>
            <a:spLocks noGrp="1"/>
          </p:cNvSpPr>
          <p:nvPr>
            <p:ph type="title"/>
          </p:nvPr>
        </p:nvSpPr>
        <p:spPr/>
        <p:txBody>
          <a:bodyPr/>
          <a:lstStyle/>
          <a:p>
            <a:r>
              <a:rPr lang="en-US" smtClean="0"/>
              <a:t>Molality</a:t>
            </a:r>
          </a:p>
        </p:txBody>
      </p:sp>
      <p:sp>
        <p:nvSpPr>
          <p:cNvPr id="3" name="Content Placeholder 2"/>
          <p:cNvSpPr>
            <a:spLocks noGrp="1"/>
          </p:cNvSpPr>
          <p:nvPr>
            <p:ph idx="1"/>
          </p:nvPr>
        </p:nvSpPr>
        <p:spPr/>
        <p:txBody>
          <a:bodyPr/>
          <a:lstStyle/>
          <a:p>
            <a:r>
              <a:rPr lang="en-US" smtClean="0"/>
              <a:t>Since we are looking at properties that depend on the number of particles in the solvent, we use </a:t>
            </a:r>
            <a:r>
              <a:rPr lang="en-US" b="1" smtClean="0"/>
              <a:t>molality</a:t>
            </a:r>
            <a:r>
              <a:rPr lang="en-US" smtClean="0"/>
              <a:t>, which is the number of moles of solute per kg of solvent.</a:t>
            </a:r>
          </a:p>
          <a:p>
            <a:r>
              <a:rPr lang="en-US" smtClean="0"/>
              <a:t>What is the molality of a solution prepared by dissolving 0.10 mol sugar in 0.50 kg water?</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9218" name="Object 2"/>
          <p:cNvGraphicFramePr>
            <a:graphicFrameLocks noChangeAspect="1"/>
          </p:cNvGraphicFramePr>
          <p:nvPr/>
        </p:nvGraphicFramePr>
        <p:xfrm>
          <a:off x="5997575" y="430213"/>
          <a:ext cx="2271713" cy="892175"/>
        </p:xfrm>
        <a:graphic>
          <a:graphicData uri="http://schemas.openxmlformats.org/presentationml/2006/ole">
            <p:oleObj spid="_x0000_s9218" name="Equation" r:id="rId3" imgW="1066680" imgH="419040" progId="">
              <p:embed/>
            </p:oleObj>
          </a:graphicData>
        </a:graphic>
      </p:graphicFrame>
      <p:graphicFrame>
        <p:nvGraphicFramePr>
          <p:cNvPr id="17" name="Object 6"/>
          <p:cNvGraphicFramePr>
            <a:graphicFrameLocks noChangeAspect="1"/>
          </p:cNvGraphicFramePr>
          <p:nvPr/>
        </p:nvGraphicFramePr>
        <p:xfrm>
          <a:off x="2840038" y="4633913"/>
          <a:ext cx="3484562" cy="1028700"/>
        </p:xfrm>
        <a:graphic>
          <a:graphicData uri="http://schemas.openxmlformats.org/presentationml/2006/ole">
            <p:oleObj spid="_x0000_s9219" name="Equation" r:id="rId4" imgW="1460160" imgH="43164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p:txBody>
          <a:bodyPr/>
          <a:lstStyle/>
          <a:p>
            <a:r>
              <a:rPr lang="en-US" smtClean="0"/>
              <a:t>Colligative Properties</a:t>
            </a:r>
          </a:p>
        </p:txBody>
      </p:sp>
      <p:sp>
        <p:nvSpPr>
          <p:cNvPr id="10244" name="Content Placeholder 2"/>
          <p:cNvSpPr>
            <a:spLocks noGrp="1"/>
          </p:cNvSpPr>
          <p:nvPr>
            <p:ph idx="1"/>
          </p:nvPr>
        </p:nvSpPr>
        <p:spPr>
          <a:xfrm>
            <a:off x="457200" y="1570038"/>
            <a:ext cx="8229600" cy="4525962"/>
          </a:xfrm>
        </p:spPr>
        <p:txBody>
          <a:bodyPr/>
          <a:lstStyle/>
          <a:p>
            <a:r>
              <a:rPr lang="en-US" smtClean="0"/>
              <a:t>To calculate the effect of dissolving un-ionized and nonvolatile solutes on the boiling point or freezing point of the solvent, we use the equation:</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10242" name="Object 3"/>
          <p:cNvGraphicFramePr>
            <a:graphicFrameLocks noChangeAspect="1"/>
          </p:cNvGraphicFramePr>
          <p:nvPr/>
        </p:nvGraphicFramePr>
        <p:xfrm>
          <a:off x="1547813" y="2992438"/>
          <a:ext cx="5691187" cy="969962"/>
        </p:xfrm>
        <a:graphic>
          <a:graphicData uri="http://schemas.openxmlformats.org/presentationml/2006/ole">
            <p:oleObj spid="_x0000_s10242" name="Equation" r:id="rId3" imgW="2387520" imgH="406080" progId="">
              <p:embed/>
            </p:oleObj>
          </a:graphicData>
        </a:graphic>
      </p:graphicFrame>
      <p:pic>
        <p:nvPicPr>
          <p:cNvPr id="10247" name="Picture 8"/>
          <p:cNvPicPr>
            <a:picLocks noChangeAspect="1" noChangeArrowheads="1"/>
          </p:cNvPicPr>
          <p:nvPr/>
        </p:nvPicPr>
        <p:blipFill>
          <a:blip r:embed="rId4" cstate="print"/>
          <a:srcRect/>
          <a:stretch>
            <a:fillRect/>
          </a:stretch>
        </p:blipFill>
        <p:spPr bwMode="auto">
          <a:xfrm>
            <a:off x="236538" y="4038600"/>
            <a:ext cx="8670925"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itle 1"/>
          <p:cNvSpPr>
            <a:spLocks noGrp="1"/>
          </p:cNvSpPr>
          <p:nvPr>
            <p:ph type="title"/>
          </p:nvPr>
        </p:nvSpPr>
        <p:spPr/>
        <p:txBody>
          <a:bodyPr/>
          <a:lstStyle/>
          <a:p>
            <a:r>
              <a:rPr lang="en-US" smtClean="0"/>
              <a:t>Boiling Point Elevation</a:t>
            </a:r>
          </a:p>
        </p:txBody>
      </p:sp>
      <p:sp>
        <p:nvSpPr>
          <p:cNvPr id="3" name="Content Placeholder 2"/>
          <p:cNvSpPr>
            <a:spLocks noGrp="1"/>
          </p:cNvSpPr>
          <p:nvPr>
            <p:ph idx="1"/>
          </p:nvPr>
        </p:nvSpPr>
        <p:spPr/>
        <p:txBody>
          <a:bodyPr/>
          <a:lstStyle/>
          <a:p>
            <a:r>
              <a:rPr lang="en-US" smtClean="0"/>
              <a:t>What is the boiling point of a solution prepared by dissolving 0.10 mol sugar in 0.50 kg water?  The normal boiling point of water is 100.0°C and the boiling point constant for water is 0.512 °C/</a:t>
            </a:r>
            <a:r>
              <a:rPr lang="en-US" i="1" smtClean="0"/>
              <a:t>m</a:t>
            </a:r>
            <a:r>
              <a:rPr lang="en-US" smtClean="0"/>
              <a:t>.</a:t>
            </a:r>
          </a:p>
          <a:p>
            <a:endParaRPr lang="en-US" smtClean="0"/>
          </a:p>
          <a:p>
            <a:endParaRPr lang="en-US" smtClean="0"/>
          </a:p>
          <a:p>
            <a:r>
              <a:rPr lang="en-US" smtClean="0"/>
              <a:t>The boiling point goes up, so we need to add 0.10°C to the boiling point of pure water.</a:t>
            </a:r>
          </a:p>
          <a:p>
            <a:endParaRPr lang="en-US" smtClean="0"/>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11266" name="Object 2"/>
          <p:cNvGraphicFramePr>
            <a:graphicFrameLocks noChangeAspect="1"/>
          </p:cNvGraphicFramePr>
          <p:nvPr/>
        </p:nvGraphicFramePr>
        <p:xfrm>
          <a:off x="7097713" y="533400"/>
          <a:ext cx="1941512" cy="592138"/>
        </p:xfrm>
        <a:graphic>
          <a:graphicData uri="http://schemas.openxmlformats.org/presentationml/2006/ole">
            <p:oleObj spid="_x0000_s11266" name="Equation" r:id="rId3" imgW="749160" imgH="228600" progId="">
              <p:embed/>
            </p:oleObj>
          </a:graphicData>
        </a:graphic>
      </p:graphicFrame>
      <p:graphicFrame>
        <p:nvGraphicFramePr>
          <p:cNvPr id="75779" name="Object 3"/>
          <p:cNvGraphicFramePr>
            <a:graphicFrameLocks noChangeAspect="1"/>
          </p:cNvGraphicFramePr>
          <p:nvPr/>
        </p:nvGraphicFramePr>
        <p:xfrm>
          <a:off x="2024063" y="3505200"/>
          <a:ext cx="5265737" cy="1019175"/>
        </p:xfrm>
        <a:graphic>
          <a:graphicData uri="http://schemas.openxmlformats.org/presentationml/2006/ole">
            <p:oleObj spid="_x0000_s11267" name="Equation" r:id="rId4" imgW="2031840" imgH="393480" progId="">
              <p:embed/>
            </p:oleObj>
          </a:graphicData>
        </a:graphic>
      </p:graphicFrame>
      <p:graphicFrame>
        <p:nvGraphicFramePr>
          <p:cNvPr id="75780" name="Object 4"/>
          <p:cNvGraphicFramePr>
            <a:graphicFrameLocks noChangeAspect="1"/>
          </p:cNvGraphicFramePr>
          <p:nvPr/>
        </p:nvGraphicFramePr>
        <p:xfrm>
          <a:off x="2244725" y="5562600"/>
          <a:ext cx="4640263" cy="458788"/>
        </p:xfrm>
        <a:graphic>
          <a:graphicData uri="http://schemas.openxmlformats.org/presentationml/2006/ole">
            <p:oleObj spid="_x0000_s11268" name="Equation" r:id="rId5" imgW="1790640" imgH="17748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7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7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itle 1"/>
          <p:cNvSpPr>
            <a:spLocks noGrp="1"/>
          </p:cNvSpPr>
          <p:nvPr>
            <p:ph type="title"/>
          </p:nvPr>
        </p:nvSpPr>
        <p:spPr/>
        <p:txBody>
          <a:bodyPr/>
          <a:lstStyle/>
          <a:p>
            <a:r>
              <a:rPr lang="en-US" smtClean="0"/>
              <a:t>Freezing Point Elevation</a:t>
            </a:r>
          </a:p>
        </p:txBody>
      </p:sp>
      <p:sp>
        <p:nvSpPr>
          <p:cNvPr id="3" name="Content Placeholder 2"/>
          <p:cNvSpPr>
            <a:spLocks noGrp="1"/>
          </p:cNvSpPr>
          <p:nvPr>
            <p:ph idx="1"/>
          </p:nvPr>
        </p:nvSpPr>
        <p:spPr/>
        <p:txBody>
          <a:bodyPr/>
          <a:lstStyle/>
          <a:p>
            <a:r>
              <a:rPr lang="en-US" smtClean="0"/>
              <a:t>What is the freezing point of a solution prepared by dissolving 0.10 mol sugar in 0.50 kg water?  The normal freezing point of water is 0.0°C and the freezing point constant for water is 1.86 °C/</a:t>
            </a:r>
            <a:r>
              <a:rPr lang="en-US" i="1" smtClean="0"/>
              <a:t>m</a:t>
            </a:r>
            <a:r>
              <a:rPr lang="en-US" smtClean="0"/>
              <a:t>.</a:t>
            </a:r>
          </a:p>
          <a:p>
            <a:endParaRPr lang="en-US" smtClean="0"/>
          </a:p>
          <a:p>
            <a:endParaRPr lang="en-US" smtClean="0"/>
          </a:p>
          <a:p>
            <a:r>
              <a:rPr lang="en-US" smtClean="0"/>
              <a:t>The freezing point goes down, so we need to subtract 0.37°C from the freezing point of pure water.</a:t>
            </a:r>
          </a:p>
          <a:p>
            <a:endParaRPr lang="en-US" smtClean="0"/>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12290" name="Object 2"/>
          <p:cNvGraphicFramePr>
            <a:graphicFrameLocks noChangeAspect="1"/>
          </p:cNvGraphicFramePr>
          <p:nvPr/>
        </p:nvGraphicFramePr>
        <p:xfrm>
          <a:off x="7097713" y="533400"/>
          <a:ext cx="1941512" cy="592138"/>
        </p:xfrm>
        <a:graphic>
          <a:graphicData uri="http://schemas.openxmlformats.org/presentationml/2006/ole">
            <p:oleObj spid="_x0000_s12290" name="Equation" r:id="rId3" imgW="749160" imgH="228600" progId="">
              <p:embed/>
            </p:oleObj>
          </a:graphicData>
        </a:graphic>
      </p:graphicFrame>
      <p:graphicFrame>
        <p:nvGraphicFramePr>
          <p:cNvPr id="75779" name="Object 3"/>
          <p:cNvGraphicFramePr>
            <a:graphicFrameLocks noChangeAspect="1"/>
          </p:cNvGraphicFramePr>
          <p:nvPr/>
        </p:nvGraphicFramePr>
        <p:xfrm>
          <a:off x="2139950" y="3505200"/>
          <a:ext cx="5033963" cy="1019175"/>
        </p:xfrm>
        <a:graphic>
          <a:graphicData uri="http://schemas.openxmlformats.org/presentationml/2006/ole">
            <p:oleObj spid="_x0000_s12291" name="Equation" r:id="rId4" imgW="1942920" imgH="393480" progId="">
              <p:embed/>
            </p:oleObj>
          </a:graphicData>
        </a:graphic>
      </p:graphicFrame>
      <p:graphicFrame>
        <p:nvGraphicFramePr>
          <p:cNvPr id="75780" name="Object 4"/>
          <p:cNvGraphicFramePr>
            <a:graphicFrameLocks noChangeAspect="1"/>
          </p:cNvGraphicFramePr>
          <p:nvPr/>
        </p:nvGraphicFramePr>
        <p:xfrm>
          <a:off x="2654300" y="5562600"/>
          <a:ext cx="3819525" cy="458788"/>
        </p:xfrm>
        <a:graphic>
          <a:graphicData uri="http://schemas.openxmlformats.org/presentationml/2006/ole">
            <p:oleObj spid="_x0000_s12292" name="Equation" r:id="rId5" imgW="1473120" imgH="17748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7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7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Properties of a True Solution</a:t>
            </a:r>
          </a:p>
        </p:txBody>
      </p:sp>
      <p:sp>
        <p:nvSpPr>
          <p:cNvPr id="29699" name="Content Placeholder 2"/>
          <p:cNvSpPr>
            <a:spLocks noGrp="1"/>
          </p:cNvSpPr>
          <p:nvPr>
            <p:ph idx="1"/>
          </p:nvPr>
        </p:nvSpPr>
        <p:spPr/>
        <p:txBody>
          <a:bodyPr/>
          <a:lstStyle/>
          <a:p>
            <a:pPr marL="514350" indent="-514350">
              <a:buFont typeface="Arial" pitchFamily="34" charset="0"/>
              <a:buAutoNum type="arabicPeriod"/>
            </a:pPr>
            <a:r>
              <a:rPr lang="en-US" smtClean="0"/>
              <a:t>A homogeneous mixture of 2 or more components whose ratio can be varied.</a:t>
            </a:r>
          </a:p>
          <a:p>
            <a:pPr marL="514350" indent="-514350">
              <a:buFont typeface="Arial" pitchFamily="34" charset="0"/>
              <a:buAutoNum type="arabicPeriod"/>
            </a:pPr>
            <a:r>
              <a:rPr lang="en-US" smtClean="0"/>
              <a:t>The dissolved solute is molecular or ionic in size (less than 1 nm).</a:t>
            </a:r>
          </a:p>
          <a:p>
            <a:pPr marL="514350" indent="-514350">
              <a:buFont typeface="Arial" pitchFamily="34" charset="0"/>
              <a:buAutoNum type="arabicPeriod"/>
            </a:pPr>
            <a:r>
              <a:rPr lang="en-US" smtClean="0"/>
              <a:t>Liquid or gaseous solutions can be colored or colorless and are usually transparent.</a:t>
            </a:r>
          </a:p>
          <a:p>
            <a:pPr marL="514350" indent="-514350">
              <a:buFont typeface="Arial" pitchFamily="34" charset="0"/>
              <a:buAutoNum type="arabicPeriod"/>
            </a:pPr>
            <a:r>
              <a:rPr lang="en-US" smtClean="0"/>
              <a:t>The solute will not settle out of the solution.</a:t>
            </a:r>
          </a:p>
          <a:p>
            <a:pPr marL="514350" indent="-514350">
              <a:buFont typeface="Arial" pitchFamily="34" charset="0"/>
              <a:buAutoNum type="arabicPeriod"/>
            </a:pPr>
            <a:r>
              <a:rPr lang="en-US" smtClean="0"/>
              <a:t>The solute can be separated from the solvent by physical means.</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What is the boiling point of a 4.00 m aqueous solution of a nonvolatile </a:t>
            </a:r>
            <a:r>
              <a:rPr lang="en-US" dirty="0" err="1" smtClean="0"/>
              <a:t>nonelectrolyte</a:t>
            </a:r>
            <a:r>
              <a:rPr lang="en-US" dirty="0" smtClean="0"/>
              <a:t>? (The boiling point elevation constant for water is 0.512</a:t>
            </a:r>
            <a:r>
              <a:rPr lang="en-US" baseline="30000" dirty="0" smtClean="0"/>
              <a:t>°</a:t>
            </a:r>
            <a:r>
              <a:rPr lang="en-US" dirty="0" smtClean="0"/>
              <a:t> C/</a:t>
            </a:r>
            <a:r>
              <a:rPr lang="en-US" i="1" dirty="0" smtClean="0"/>
              <a:t>m</a:t>
            </a:r>
            <a:r>
              <a:rPr lang="en-US" dirty="0" smtClean="0"/>
              <a:t>.) </a:t>
            </a:r>
          </a:p>
          <a:p>
            <a:pPr marL="514350" indent="-514350">
              <a:buFont typeface="+mj-lt"/>
              <a:buAutoNum type="alphaLcPeriod"/>
              <a:defRPr/>
            </a:pPr>
            <a:r>
              <a:rPr lang="en-US" dirty="0" smtClean="0"/>
              <a:t>100.00</a:t>
            </a:r>
            <a:r>
              <a:rPr lang="en-US" baseline="30000" dirty="0" smtClean="0"/>
              <a:t>°</a:t>
            </a:r>
            <a:r>
              <a:rPr lang="en-US" dirty="0" smtClean="0"/>
              <a:t> C</a:t>
            </a:r>
          </a:p>
          <a:p>
            <a:pPr marL="514350" indent="-514350">
              <a:buFont typeface="+mj-lt"/>
              <a:buAutoNum type="alphaLcPeriod"/>
              <a:defRPr/>
            </a:pPr>
            <a:r>
              <a:rPr lang="en-US" dirty="0" smtClean="0"/>
              <a:t>102.05</a:t>
            </a:r>
            <a:r>
              <a:rPr lang="en-US" baseline="30000" dirty="0" smtClean="0"/>
              <a:t>°</a:t>
            </a:r>
            <a:r>
              <a:rPr lang="en-US" dirty="0" smtClean="0"/>
              <a:t> C</a:t>
            </a:r>
          </a:p>
          <a:p>
            <a:pPr marL="514350" indent="-514350">
              <a:buFont typeface="+mj-lt"/>
              <a:buAutoNum type="alphaLcPeriod"/>
              <a:defRPr/>
            </a:pPr>
            <a:r>
              <a:rPr lang="en-US" dirty="0" smtClean="0"/>
              <a:t>97.95</a:t>
            </a:r>
            <a:r>
              <a:rPr lang="en-US" baseline="30000" dirty="0" smtClean="0"/>
              <a:t>°</a:t>
            </a:r>
            <a:r>
              <a:rPr lang="en-US" dirty="0" smtClean="0"/>
              <a:t> C</a:t>
            </a:r>
          </a:p>
          <a:p>
            <a:pPr marL="514350" indent="-514350">
              <a:buFont typeface="+mj-lt"/>
              <a:buAutoNum type="alphaLcPeriod"/>
              <a:defRPr/>
            </a:pPr>
            <a:r>
              <a:rPr lang="en-US" dirty="0" smtClean="0"/>
              <a:t>2.05</a:t>
            </a:r>
            <a:r>
              <a:rPr lang="en-US" baseline="30000" dirty="0" smtClean="0"/>
              <a:t>°</a:t>
            </a:r>
            <a:r>
              <a:rPr lang="en-US" dirty="0" smtClean="0"/>
              <a:t> C</a:t>
            </a:r>
          </a:p>
          <a:p>
            <a:pPr>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When compared to pure water, aqueous solutions always have</a:t>
            </a:r>
          </a:p>
          <a:p>
            <a:pPr marL="514350" indent="-514350">
              <a:buFont typeface="+mj-lt"/>
              <a:buAutoNum type="alphaLcPeriod"/>
              <a:defRPr/>
            </a:pPr>
            <a:r>
              <a:rPr lang="en-US" dirty="0" smtClean="0"/>
              <a:t>Higher boiling point and higher freezing point </a:t>
            </a:r>
          </a:p>
          <a:p>
            <a:pPr marL="514350" indent="-514350">
              <a:buFont typeface="+mj-lt"/>
              <a:buAutoNum type="alphaLcPeriod"/>
              <a:defRPr/>
            </a:pPr>
            <a:r>
              <a:rPr lang="en-US" dirty="0" smtClean="0"/>
              <a:t>Lower boiling point and lower freezing point</a:t>
            </a:r>
          </a:p>
          <a:p>
            <a:pPr marL="514350" indent="-514350">
              <a:buFont typeface="+mj-lt"/>
              <a:buAutoNum type="alphaLcPeriod"/>
              <a:defRPr/>
            </a:pPr>
            <a:r>
              <a:rPr lang="en-US" dirty="0" smtClean="0"/>
              <a:t>Higher boiling point and lower freezing point</a:t>
            </a:r>
          </a:p>
          <a:p>
            <a:pPr marL="514350" indent="-514350">
              <a:buFont typeface="+mj-lt"/>
              <a:buAutoNum type="alphaLcPeriod"/>
              <a:defRPr/>
            </a:pPr>
            <a:r>
              <a:rPr lang="en-US" dirty="0" smtClean="0"/>
              <a:t>Lower boiling point and higher freezing point</a:t>
            </a:r>
          </a:p>
          <a:p>
            <a:pPr>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3" end="3"/>
                                            </p:txEl>
                                          </p:spTgt>
                                        </p:tgtEl>
                                        <p:attrNameLst>
                                          <p:attrName>style.fontStyle</p:attrName>
                                        </p:attrNameLst>
                                      </p:cBhvr>
                                      <p:to>
                                        <p:strVal val="normal"/>
                                      </p:to>
                                    </p:set>
                                    <p:set>
                                      <p:cBhvr override="childStyle">
                                        <p:cTn id="9" dur="indefinite"/>
                                        <p:tgtEl>
                                          <p:spTgt spid="3">
                                            <p:txEl>
                                              <p:pRg st="3" end="3"/>
                                            </p:txEl>
                                          </p:spTgt>
                                        </p:tgtEl>
                                        <p:attrNameLst>
                                          <p:attrName>style.fontWeight</p:attrName>
                                        </p:attrNameLst>
                                      </p:cBhvr>
                                      <p:to>
                                        <p:strVal val="bold"/>
                                      </p:to>
                                    </p:set>
                                    <p:set>
                                      <p:cBhvr override="childStyle">
                                        <p:cTn id="10"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mtClean="0"/>
              <a:t>Osmosis</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65541" name="Content Placeholder 5"/>
          <p:cNvSpPr>
            <a:spLocks noGrp="1"/>
          </p:cNvSpPr>
          <p:nvPr>
            <p:ph idx="1"/>
          </p:nvPr>
        </p:nvSpPr>
        <p:spPr>
          <a:xfrm>
            <a:off x="457200" y="1600200"/>
            <a:ext cx="3733800" cy="4525963"/>
          </a:xfrm>
        </p:spPr>
        <p:txBody>
          <a:bodyPr/>
          <a:lstStyle/>
          <a:p>
            <a:r>
              <a:rPr lang="en-US" smtClean="0"/>
              <a:t>Osmosis is the diffusion of water, either from a dilute solution or from pure water, through a semipermeable membrane into a solution of higher concentration.</a:t>
            </a:r>
          </a:p>
          <a:p>
            <a:endParaRPr lang="en-US" smtClean="0"/>
          </a:p>
        </p:txBody>
      </p:sp>
      <p:pic>
        <p:nvPicPr>
          <p:cNvPr id="65542" name="Picture 8"/>
          <p:cNvPicPr>
            <a:picLocks noChangeAspect="1" noChangeArrowheads="1"/>
          </p:cNvPicPr>
          <p:nvPr/>
        </p:nvPicPr>
        <p:blipFill>
          <a:blip r:embed="rId3" cstate="print"/>
          <a:srcRect/>
          <a:stretch>
            <a:fillRect/>
          </a:stretch>
        </p:blipFill>
        <p:spPr bwMode="auto">
          <a:xfrm>
            <a:off x="4724400" y="1524000"/>
            <a:ext cx="4114800" cy="467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mtClean="0"/>
              <a:t>Osmotic Pressure</a:t>
            </a:r>
          </a:p>
        </p:txBody>
      </p:sp>
      <p:sp>
        <p:nvSpPr>
          <p:cNvPr id="66563" name="Content Placeholder 2"/>
          <p:cNvSpPr>
            <a:spLocks noGrp="1"/>
          </p:cNvSpPr>
          <p:nvPr>
            <p:ph idx="1"/>
          </p:nvPr>
        </p:nvSpPr>
        <p:spPr>
          <a:xfrm>
            <a:off x="457200" y="1600200"/>
            <a:ext cx="5791200" cy="2971800"/>
          </a:xfrm>
        </p:spPr>
        <p:txBody>
          <a:bodyPr/>
          <a:lstStyle/>
          <a:p>
            <a:pPr>
              <a:lnSpc>
                <a:spcPct val="90000"/>
              </a:lnSpc>
            </a:pPr>
            <a:r>
              <a:rPr lang="en-US" smtClean="0"/>
              <a:t>The osmotic pressure of a solution  can be measured by applying enough pressure to stop the flow of water due to osmosis.</a:t>
            </a:r>
          </a:p>
          <a:p>
            <a:pPr>
              <a:lnSpc>
                <a:spcPct val="90000"/>
              </a:lnSpc>
            </a:pPr>
            <a:r>
              <a:rPr lang="en-US" smtClean="0"/>
              <a:t>The difference between the applied pressure and the atmospheric pressure is the </a:t>
            </a:r>
            <a:r>
              <a:rPr lang="en-US" b="1" smtClean="0"/>
              <a:t>osmotic pressure</a:t>
            </a:r>
            <a:r>
              <a:rPr lang="en-US" smtClean="0"/>
              <a:t>.</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66566" name="Picture 4"/>
          <p:cNvPicPr>
            <a:picLocks noChangeAspect="1" noChangeArrowheads="1"/>
          </p:cNvPicPr>
          <p:nvPr/>
        </p:nvPicPr>
        <p:blipFill>
          <a:blip r:embed="rId2" cstate="print"/>
          <a:srcRect/>
          <a:stretch>
            <a:fillRect/>
          </a:stretch>
        </p:blipFill>
        <p:spPr bwMode="auto">
          <a:xfrm>
            <a:off x="6230938" y="1524000"/>
            <a:ext cx="2836862" cy="4343400"/>
          </a:xfrm>
          <a:prstGeom prst="rect">
            <a:avLst/>
          </a:prstGeom>
          <a:noFill/>
          <a:ln w="9525">
            <a:noFill/>
            <a:miter lim="800000"/>
            <a:headEnd/>
            <a:tailEnd/>
          </a:ln>
        </p:spPr>
      </p:pic>
      <p:pic>
        <p:nvPicPr>
          <p:cNvPr id="66567" name="Picture 5"/>
          <p:cNvPicPr>
            <a:picLocks noChangeAspect="1" noChangeArrowheads="1"/>
          </p:cNvPicPr>
          <p:nvPr/>
        </p:nvPicPr>
        <p:blipFill>
          <a:blip r:embed="rId3" cstate="print"/>
          <a:srcRect/>
          <a:stretch>
            <a:fillRect/>
          </a:stretch>
        </p:blipFill>
        <p:spPr bwMode="auto">
          <a:xfrm>
            <a:off x="2819400" y="4419600"/>
            <a:ext cx="3619500" cy="207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mtClean="0"/>
              <a:t>Blood and Osmosis</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67589" name="Content Placeholder 5"/>
          <p:cNvSpPr>
            <a:spLocks noGrp="1"/>
          </p:cNvSpPr>
          <p:nvPr>
            <p:ph idx="1"/>
          </p:nvPr>
        </p:nvSpPr>
        <p:spPr>
          <a:xfrm>
            <a:off x="304800" y="1600200"/>
            <a:ext cx="8610600" cy="4525963"/>
          </a:xfrm>
        </p:spPr>
        <p:txBody>
          <a:bodyPr/>
          <a:lstStyle/>
          <a:p>
            <a:r>
              <a:rPr lang="en-US" sz="2400" b="1" smtClean="0"/>
              <a:t>Isotonic</a:t>
            </a:r>
            <a:r>
              <a:rPr lang="en-US" sz="2400" smtClean="0"/>
              <a:t> – same concentration of dissolved particles (0.9% saline)</a:t>
            </a:r>
          </a:p>
          <a:p>
            <a:r>
              <a:rPr lang="en-US" sz="2400" b="1" smtClean="0"/>
              <a:t>Hypertonic</a:t>
            </a:r>
            <a:r>
              <a:rPr lang="en-US" sz="2400" smtClean="0"/>
              <a:t> – higher concentration  (for example, 1.6% saline)</a:t>
            </a:r>
          </a:p>
          <a:p>
            <a:r>
              <a:rPr lang="en-US" sz="2400" b="1" smtClean="0"/>
              <a:t>Hypotonic</a:t>
            </a:r>
            <a:r>
              <a:rPr lang="en-US" sz="2400" smtClean="0"/>
              <a:t> – lower concentration (for example, 0.2% saline)</a:t>
            </a:r>
          </a:p>
          <a:p>
            <a:endParaRPr lang="en-US" sz="2400" smtClean="0"/>
          </a:p>
          <a:p>
            <a:r>
              <a:rPr lang="en-US" sz="2400" smtClean="0"/>
              <a:t>The effect</a:t>
            </a:r>
          </a:p>
          <a:p>
            <a:r>
              <a:rPr lang="en-US" sz="2400" smtClean="0"/>
              <a:t>of different</a:t>
            </a:r>
          </a:p>
          <a:p>
            <a:r>
              <a:rPr lang="en-US" sz="2400" smtClean="0"/>
              <a:t>concentrations</a:t>
            </a:r>
          </a:p>
          <a:p>
            <a:r>
              <a:rPr lang="en-US" sz="2400" smtClean="0"/>
              <a:t>on red blood </a:t>
            </a:r>
          </a:p>
          <a:p>
            <a:r>
              <a:rPr lang="en-US" sz="2400" smtClean="0"/>
              <a:t>cells.</a:t>
            </a:r>
          </a:p>
          <a:p>
            <a:endParaRPr lang="en-US" sz="2400" smtClean="0"/>
          </a:p>
        </p:txBody>
      </p:sp>
      <p:pic>
        <p:nvPicPr>
          <p:cNvPr id="67590" name="Picture 6"/>
          <p:cNvPicPr>
            <a:picLocks noChangeAspect="1" noChangeArrowheads="1"/>
          </p:cNvPicPr>
          <p:nvPr/>
        </p:nvPicPr>
        <p:blipFill>
          <a:blip r:embed="rId3" cstate="print"/>
          <a:srcRect/>
          <a:stretch>
            <a:fillRect/>
          </a:stretch>
        </p:blipFill>
        <p:spPr bwMode="auto">
          <a:xfrm>
            <a:off x="2362200" y="3124200"/>
            <a:ext cx="5997575" cy="2667000"/>
          </a:xfrm>
          <a:prstGeom prst="rect">
            <a:avLst/>
          </a:prstGeom>
          <a:noFill/>
          <a:ln w="9525">
            <a:noFill/>
            <a:miter lim="800000"/>
            <a:headEnd/>
            <a:tailEnd/>
          </a:ln>
        </p:spPr>
      </p:pic>
      <p:sp>
        <p:nvSpPr>
          <p:cNvPr id="67591" name="TextBox 9"/>
          <p:cNvSpPr txBox="1">
            <a:spLocks noChangeArrowheads="1"/>
          </p:cNvSpPr>
          <p:nvPr/>
        </p:nvSpPr>
        <p:spPr bwMode="auto">
          <a:xfrm>
            <a:off x="2949575" y="5802313"/>
            <a:ext cx="966788" cy="369887"/>
          </a:xfrm>
          <a:prstGeom prst="rect">
            <a:avLst/>
          </a:prstGeom>
          <a:noFill/>
          <a:ln w="9525">
            <a:noFill/>
            <a:miter lim="800000"/>
            <a:headEnd/>
            <a:tailEnd/>
          </a:ln>
        </p:spPr>
        <p:txBody>
          <a:bodyPr wrap="none">
            <a:spAutoFit/>
          </a:bodyPr>
          <a:lstStyle/>
          <a:p>
            <a:r>
              <a:rPr lang="en-US"/>
              <a:t>isotonic</a:t>
            </a:r>
          </a:p>
        </p:txBody>
      </p:sp>
      <p:sp>
        <p:nvSpPr>
          <p:cNvPr id="67592" name="TextBox 10"/>
          <p:cNvSpPr txBox="1">
            <a:spLocks noChangeArrowheads="1"/>
          </p:cNvSpPr>
          <p:nvPr/>
        </p:nvSpPr>
        <p:spPr bwMode="auto">
          <a:xfrm>
            <a:off x="4683125" y="5802313"/>
            <a:ext cx="1249363" cy="369887"/>
          </a:xfrm>
          <a:prstGeom prst="rect">
            <a:avLst/>
          </a:prstGeom>
          <a:noFill/>
          <a:ln w="9525">
            <a:noFill/>
            <a:miter lim="800000"/>
            <a:headEnd/>
            <a:tailEnd/>
          </a:ln>
        </p:spPr>
        <p:txBody>
          <a:bodyPr wrap="none">
            <a:spAutoFit/>
          </a:bodyPr>
          <a:lstStyle/>
          <a:p>
            <a:r>
              <a:rPr lang="en-US"/>
              <a:t>hypertonic</a:t>
            </a:r>
          </a:p>
        </p:txBody>
      </p:sp>
      <p:sp>
        <p:nvSpPr>
          <p:cNvPr id="67593" name="TextBox 11"/>
          <p:cNvSpPr txBox="1">
            <a:spLocks noChangeArrowheads="1"/>
          </p:cNvSpPr>
          <p:nvPr/>
        </p:nvSpPr>
        <p:spPr bwMode="auto">
          <a:xfrm>
            <a:off x="6805613" y="5802313"/>
            <a:ext cx="1173162" cy="369887"/>
          </a:xfrm>
          <a:prstGeom prst="rect">
            <a:avLst/>
          </a:prstGeom>
          <a:noFill/>
          <a:ln w="9525">
            <a:noFill/>
            <a:miter lim="800000"/>
            <a:headEnd/>
            <a:tailEnd/>
          </a:ln>
        </p:spPr>
        <p:txBody>
          <a:bodyPr wrap="none">
            <a:spAutoFit/>
          </a:bodyPr>
          <a:lstStyle/>
          <a:p>
            <a:r>
              <a:rPr lang="en-US"/>
              <a:t>hypotonic</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Sweet tea is prepared by dissolving an instant tea packet in water.  Which substance is the solvent?</a:t>
            </a:r>
          </a:p>
          <a:p>
            <a:pPr marL="514350" indent="-514350">
              <a:buFont typeface="+mj-lt"/>
              <a:buAutoNum type="alphaLcPeriod"/>
              <a:defRPr/>
            </a:pPr>
            <a:r>
              <a:rPr lang="en-US" dirty="0" smtClean="0"/>
              <a:t>sugar</a:t>
            </a:r>
          </a:p>
          <a:p>
            <a:pPr marL="514350" indent="-514350">
              <a:buFont typeface="+mj-lt"/>
              <a:buAutoNum type="alphaLcPeriod"/>
              <a:defRPr/>
            </a:pPr>
            <a:r>
              <a:rPr lang="en-US" dirty="0" smtClean="0"/>
              <a:t>tea</a:t>
            </a:r>
          </a:p>
          <a:p>
            <a:pPr marL="514350" indent="-514350">
              <a:buFont typeface="+mj-lt"/>
              <a:buAutoNum type="alphaLcPeriod"/>
              <a:defRPr/>
            </a:pPr>
            <a:r>
              <a:rPr lang="en-US" dirty="0" smtClean="0"/>
              <a:t>water</a:t>
            </a: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3" end="3"/>
                                            </p:txEl>
                                          </p:spTgt>
                                        </p:tgtEl>
                                        <p:attrNameLst>
                                          <p:attrName>style.fontStyle</p:attrName>
                                        </p:attrNameLst>
                                      </p:cBhvr>
                                      <p:to>
                                        <p:strVal val="normal"/>
                                      </p:to>
                                    </p:set>
                                    <p:set>
                                      <p:cBhvr override="childStyle">
                                        <p:cTn id="9" dur="indefinite"/>
                                        <p:tgtEl>
                                          <p:spTgt spid="3">
                                            <p:txEl>
                                              <p:pRg st="3" end="3"/>
                                            </p:txEl>
                                          </p:spTgt>
                                        </p:tgtEl>
                                        <p:attrNameLst>
                                          <p:attrName>style.fontWeight</p:attrName>
                                        </p:attrNameLst>
                                      </p:cBhvr>
                                      <p:to>
                                        <p:strVal val="bold"/>
                                      </p:to>
                                    </p:set>
                                    <p:set>
                                      <p:cBhvr override="childStyle">
                                        <p:cTn id="10"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A solution of alcohol and water is prepared by adding 25 </a:t>
            </a:r>
            <a:r>
              <a:rPr lang="en-US" dirty="0" err="1" smtClean="0"/>
              <a:t>mL</a:t>
            </a:r>
            <a:r>
              <a:rPr lang="en-US" dirty="0" smtClean="0"/>
              <a:t> of water to 75 </a:t>
            </a:r>
            <a:r>
              <a:rPr lang="en-US" dirty="0" err="1" smtClean="0"/>
              <a:t>mL</a:t>
            </a:r>
            <a:r>
              <a:rPr lang="en-US" dirty="0" smtClean="0"/>
              <a:t> methyl alcohol.  Which substance is the solute?</a:t>
            </a:r>
          </a:p>
          <a:p>
            <a:pPr marL="514350" indent="-514350">
              <a:buFont typeface="+mj-lt"/>
              <a:buAutoNum type="alphaLcPeriod"/>
              <a:defRPr/>
            </a:pPr>
            <a:r>
              <a:rPr lang="en-US" dirty="0" smtClean="0"/>
              <a:t>methyl alcohol</a:t>
            </a:r>
          </a:p>
          <a:p>
            <a:pPr marL="514350" indent="-514350">
              <a:buFont typeface="+mj-lt"/>
              <a:buAutoNum type="alphaLcPeriod"/>
              <a:defRPr/>
            </a:pPr>
            <a:r>
              <a:rPr lang="en-US" dirty="0" smtClean="0"/>
              <a:t>water</a:t>
            </a: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Solubility</a:t>
            </a:r>
          </a:p>
        </p:txBody>
      </p:sp>
      <p:sp>
        <p:nvSpPr>
          <p:cNvPr id="3" name="Content Placeholder 2"/>
          <p:cNvSpPr>
            <a:spLocks noGrp="1"/>
          </p:cNvSpPr>
          <p:nvPr>
            <p:ph idx="1"/>
          </p:nvPr>
        </p:nvSpPr>
        <p:spPr>
          <a:xfrm>
            <a:off x="457200" y="1600200"/>
            <a:ext cx="6705600" cy="4525963"/>
          </a:xfrm>
        </p:spPr>
        <p:txBody>
          <a:bodyPr/>
          <a:lstStyle/>
          <a:p>
            <a:r>
              <a:rPr lang="en-US" b="1" smtClean="0"/>
              <a:t>Solubility</a:t>
            </a:r>
            <a:r>
              <a:rPr lang="en-US" smtClean="0"/>
              <a:t> describes the amount of a substance that will dissolve in a specified amount of solvent at a particular temperature.</a:t>
            </a:r>
          </a:p>
          <a:p>
            <a:r>
              <a:rPr lang="en-US" smtClean="0"/>
              <a:t>For example: 36 g NaCl/100 g H</a:t>
            </a:r>
            <a:r>
              <a:rPr lang="en-US" baseline="-25000" smtClean="0"/>
              <a:t>2</a:t>
            </a:r>
            <a:r>
              <a:rPr lang="en-US" smtClean="0"/>
              <a:t>O at 20°C</a:t>
            </a:r>
          </a:p>
          <a:p>
            <a:r>
              <a:rPr lang="en-US" b="1" smtClean="0"/>
              <a:t>Miscible</a:t>
            </a:r>
            <a:r>
              <a:rPr lang="en-US" smtClean="0"/>
              <a:t> is the term used if 2 liquids will dissolve in each other.</a:t>
            </a:r>
          </a:p>
          <a:p>
            <a:r>
              <a:rPr lang="en-US" b="1" smtClean="0"/>
              <a:t>Immiscible</a:t>
            </a:r>
            <a:r>
              <a:rPr lang="en-US" smtClean="0"/>
              <a:t> is used if the liquids will not dissolve in each other.</a:t>
            </a:r>
            <a:endParaRPr lang="en-US" b="1"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29699" name="Picture 3"/>
          <p:cNvPicPr>
            <a:picLocks noChangeAspect="1" noChangeArrowheads="1"/>
          </p:cNvPicPr>
          <p:nvPr/>
        </p:nvPicPr>
        <p:blipFill>
          <a:blip r:embed="rId2" cstate="print"/>
          <a:srcRect/>
          <a:stretch>
            <a:fillRect/>
          </a:stretch>
        </p:blipFill>
        <p:spPr bwMode="auto">
          <a:xfrm>
            <a:off x="7045325" y="1676400"/>
            <a:ext cx="1946275" cy="3587750"/>
          </a:xfrm>
          <a:prstGeom prst="rect">
            <a:avLst/>
          </a:prstGeom>
          <a:noFill/>
          <a:ln w="9525">
            <a:noFill/>
            <a:miter lim="800000"/>
            <a:headEnd/>
            <a:tailEnd/>
          </a:ln>
        </p:spPr>
      </p:pic>
      <p:pic>
        <p:nvPicPr>
          <p:cNvPr id="29700" name="Picture 4"/>
          <p:cNvPicPr>
            <a:picLocks noChangeAspect="1" noChangeArrowheads="1"/>
          </p:cNvPicPr>
          <p:nvPr/>
        </p:nvPicPr>
        <p:blipFill>
          <a:blip r:embed="rId3" cstate="print"/>
          <a:srcRect/>
          <a:stretch>
            <a:fillRect/>
          </a:stretch>
        </p:blipFill>
        <p:spPr bwMode="auto">
          <a:xfrm>
            <a:off x="5410200" y="5486400"/>
            <a:ext cx="3467100" cy="596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69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Ionic Compound Solubility Rules</a:t>
            </a:r>
          </a:p>
        </p:txBody>
      </p:sp>
      <p:sp>
        <p:nvSpPr>
          <p:cNvPr id="3" name="Content Placeholder 2"/>
          <p:cNvSpPr>
            <a:spLocks noGrp="1"/>
          </p:cNvSpPr>
          <p:nvPr>
            <p:ph idx="1"/>
          </p:nvPr>
        </p:nvSpPr>
        <p:spPr>
          <a:xfrm>
            <a:off x="457200" y="1600200"/>
            <a:ext cx="3124200" cy="4525963"/>
          </a:xfrm>
        </p:spPr>
        <p:txBody>
          <a:bodyPr/>
          <a:lstStyle/>
          <a:p>
            <a:r>
              <a:rPr lang="en-US" smtClean="0"/>
              <a:t>NaCl </a:t>
            </a:r>
          </a:p>
          <a:p>
            <a:r>
              <a:rPr lang="en-US" smtClean="0"/>
              <a:t>	</a:t>
            </a:r>
            <a:r>
              <a:rPr lang="en-US" smtClean="0">
                <a:solidFill>
                  <a:schemeClr val="accent1"/>
                </a:solidFill>
              </a:rPr>
              <a:t>soluble</a:t>
            </a:r>
          </a:p>
          <a:p>
            <a:r>
              <a:rPr lang="en-US" smtClean="0"/>
              <a:t>AgNO</a:t>
            </a:r>
            <a:r>
              <a:rPr lang="en-US" baseline="-25000" smtClean="0"/>
              <a:t>3</a:t>
            </a:r>
            <a:r>
              <a:rPr lang="en-US" smtClean="0"/>
              <a:t>  </a:t>
            </a:r>
          </a:p>
          <a:p>
            <a:r>
              <a:rPr lang="en-US" smtClean="0"/>
              <a:t>	</a:t>
            </a:r>
            <a:r>
              <a:rPr lang="en-US" smtClean="0">
                <a:solidFill>
                  <a:schemeClr val="accent1"/>
                </a:solidFill>
              </a:rPr>
              <a:t>soluble</a:t>
            </a:r>
          </a:p>
          <a:p>
            <a:r>
              <a:rPr lang="en-US" smtClean="0"/>
              <a:t>AgCl </a:t>
            </a:r>
          </a:p>
          <a:p>
            <a:r>
              <a:rPr lang="en-US" smtClean="0"/>
              <a:t>	</a:t>
            </a:r>
            <a:r>
              <a:rPr lang="en-US" smtClean="0">
                <a:solidFill>
                  <a:schemeClr val="accent1"/>
                </a:solidFill>
              </a:rPr>
              <a:t>insoluble</a:t>
            </a:r>
          </a:p>
          <a:p>
            <a:r>
              <a:rPr lang="en-US" smtClean="0"/>
              <a:t>AgOH</a:t>
            </a:r>
          </a:p>
          <a:p>
            <a:r>
              <a:rPr lang="en-US" smtClean="0"/>
              <a:t>	</a:t>
            </a:r>
            <a:r>
              <a:rPr lang="en-US" smtClean="0">
                <a:solidFill>
                  <a:schemeClr val="accent1"/>
                </a:solidFill>
              </a:rPr>
              <a:t>insoluble</a:t>
            </a:r>
          </a:p>
          <a:p>
            <a:endParaRPr lang="en-US" smtClean="0">
              <a:solidFill>
                <a:schemeClr val="accent1"/>
              </a:solidFill>
            </a:endParaRP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33798" name="Picture 2"/>
          <p:cNvPicPr>
            <a:picLocks noChangeAspect="1" noChangeArrowheads="1"/>
          </p:cNvPicPr>
          <p:nvPr/>
        </p:nvPicPr>
        <p:blipFill>
          <a:blip r:embed="rId2" cstate="print"/>
          <a:srcRect/>
          <a:stretch>
            <a:fillRect/>
          </a:stretch>
        </p:blipFill>
        <p:spPr bwMode="auto">
          <a:xfrm>
            <a:off x="3533775" y="1600200"/>
            <a:ext cx="5221288" cy="449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2869</Words>
  <Application>Microsoft Office PowerPoint</Application>
  <PresentationFormat>On-screen Show (4:3)</PresentationFormat>
  <Paragraphs>379</Paragraphs>
  <Slides>54</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56" baseType="lpstr">
      <vt:lpstr>Office Theme</vt:lpstr>
      <vt:lpstr>Equation</vt:lpstr>
      <vt:lpstr>Chapter 14</vt:lpstr>
      <vt:lpstr>Chapter Outline</vt:lpstr>
      <vt:lpstr>General Properties of Solutions</vt:lpstr>
      <vt:lpstr>Common Types of Solutions</vt:lpstr>
      <vt:lpstr>Properties of a True Solution</vt:lpstr>
      <vt:lpstr>Your Turn!</vt:lpstr>
      <vt:lpstr>Your Turn!</vt:lpstr>
      <vt:lpstr>Solubility</vt:lpstr>
      <vt:lpstr>Ionic Compound Solubility Rules</vt:lpstr>
      <vt:lpstr>Your Turn!</vt:lpstr>
      <vt:lpstr>Your Turn!</vt:lpstr>
      <vt:lpstr>Factors Related to Solubility</vt:lpstr>
      <vt:lpstr>Ionic Solubility</vt:lpstr>
      <vt:lpstr>Temperature and Solubility</vt:lpstr>
      <vt:lpstr>Pressure and Solubility</vt:lpstr>
      <vt:lpstr>Your Turn!</vt:lpstr>
      <vt:lpstr>Saturated and Unsaturated Solutions</vt:lpstr>
      <vt:lpstr>Supersaturated Solutions</vt:lpstr>
      <vt:lpstr>Your Turn!</vt:lpstr>
      <vt:lpstr>Your Turn!</vt:lpstr>
      <vt:lpstr>Your Turn!</vt:lpstr>
      <vt:lpstr>Rate of Dissolving Solids</vt:lpstr>
      <vt:lpstr>Surface Area</vt:lpstr>
      <vt:lpstr>Rate of Dissolving Solids</vt:lpstr>
      <vt:lpstr>Rate of Dissolving Solids</vt:lpstr>
      <vt:lpstr>Rate of Dissolving Solids</vt:lpstr>
      <vt:lpstr>Your Turn!</vt:lpstr>
      <vt:lpstr>Solutions:  A Reaction Medium</vt:lpstr>
      <vt:lpstr>Concentration of Solutions</vt:lpstr>
      <vt:lpstr>Concentration of Solutions</vt:lpstr>
      <vt:lpstr>Mass Percent</vt:lpstr>
      <vt:lpstr>Mass Percent      </vt:lpstr>
      <vt:lpstr>Mass-Volume Percent</vt:lpstr>
      <vt:lpstr>Volume Percent</vt:lpstr>
      <vt:lpstr>Your Turn!</vt:lpstr>
      <vt:lpstr>Your Turn!</vt:lpstr>
      <vt:lpstr>Molarity</vt:lpstr>
      <vt:lpstr>Molarity</vt:lpstr>
      <vt:lpstr>Solution Stoichiometry</vt:lpstr>
      <vt:lpstr>Dilution</vt:lpstr>
      <vt:lpstr>Dilution</vt:lpstr>
      <vt:lpstr>Your Turn!</vt:lpstr>
      <vt:lpstr>Your Turn!</vt:lpstr>
      <vt:lpstr>Colligative Properties of Solutions</vt:lpstr>
      <vt:lpstr>Vapor Pressure Lowering</vt:lpstr>
      <vt:lpstr>Molality</vt:lpstr>
      <vt:lpstr>Colligative Properties</vt:lpstr>
      <vt:lpstr>Boiling Point Elevation</vt:lpstr>
      <vt:lpstr>Freezing Point Elevation</vt:lpstr>
      <vt:lpstr>Your Turn!</vt:lpstr>
      <vt:lpstr>Your Turn!</vt:lpstr>
      <vt:lpstr>Osmosis</vt:lpstr>
      <vt:lpstr>Osmotic Pressure</vt:lpstr>
      <vt:lpstr>Blood and Osmosis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14</dc:title>
  <dc:subject>Solutions</dc:subject>
  <dc:creator>Karen Sanchez</dc:creator>
  <cp:lastModifiedBy>Shuckaduck</cp:lastModifiedBy>
  <cp:revision>101</cp:revision>
  <dcterms:created xsi:type="dcterms:W3CDTF">2009-04-24T10:50:53Z</dcterms:created>
  <dcterms:modified xsi:type="dcterms:W3CDTF">2012-11-19T08:36:59Z</dcterms:modified>
</cp:coreProperties>
</file>