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313" r:id="rId3"/>
    <p:sldId id="315" r:id="rId4"/>
    <p:sldId id="316" r:id="rId5"/>
    <p:sldId id="326" r:id="rId6"/>
    <p:sldId id="317" r:id="rId7"/>
    <p:sldId id="327" r:id="rId8"/>
    <p:sldId id="328" r:id="rId9"/>
    <p:sldId id="330" r:id="rId10"/>
    <p:sldId id="331" r:id="rId11"/>
    <p:sldId id="329" r:id="rId12"/>
    <p:sldId id="318" r:id="rId13"/>
    <p:sldId id="332" r:id="rId14"/>
    <p:sldId id="333" r:id="rId15"/>
    <p:sldId id="319" r:id="rId16"/>
    <p:sldId id="334" r:id="rId17"/>
    <p:sldId id="335" r:id="rId18"/>
    <p:sldId id="320" r:id="rId19"/>
    <p:sldId id="321" r:id="rId20"/>
    <p:sldId id="336" r:id="rId21"/>
    <p:sldId id="337" r:id="rId22"/>
    <p:sldId id="338" r:id="rId23"/>
    <p:sldId id="339" r:id="rId24"/>
    <p:sldId id="340" r:id="rId25"/>
    <p:sldId id="341" r:id="rId26"/>
    <p:sldId id="322" r:id="rId27"/>
    <p:sldId id="342" r:id="rId28"/>
    <p:sldId id="343" r:id="rId29"/>
    <p:sldId id="360" r:id="rId30"/>
    <p:sldId id="344" r:id="rId31"/>
    <p:sldId id="346" r:id="rId32"/>
    <p:sldId id="361" r:id="rId33"/>
    <p:sldId id="323" r:id="rId34"/>
    <p:sldId id="348" r:id="rId35"/>
    <p:sldId id="345" r:id="rId36"/>
    <p:sldId id="347" r:id="rId37"/>
    <p:sldId id="350" r:id="rId38"/>
    <p:sldId id="324" r:id="rId39"/>
    <p:sldId id="351" r:id="rId40"/>
    <p:sldId id="352" r:id="rId41"/>
    <p:sldId id="353" r:id="rId42"/>
    <p:sldId id="354" r:id="rId43"/>
    <p:sldId id="355" r:id="rId44"/>
    <p:sldId id="356" r:id="rId45"/>
    <p:sldId id="358" r:id="rId46"/>
    <p:sldId id="359" r:id="rId47"/>
    <p:sldId id="325" r:id="rId48"/>
    <p:sldId id="35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36F37"/>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14" autoAdjust="0"/>
    <p:restoredTop sz="94660"/>
  </p:normalViewPr>
  <p:slideViewPr>
    <p:cSldViewPr>
      <p:cViewPr varScale="1">
        <p:scale>
          <a:sx n="74" d="100"/>
          <a:sy n="74" d="100"/>
        </p:scale>
        <p:origin x="-10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3A0AD10-3379-4719-8E2D-B90E947440F4}" type="datetimeFigureOut">
              <a:rPr lang="en-US"/>
              <a:pPr>
                <a:defRPr/>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A4AAE3B-004F-4059-92CF-4500C0BC6C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27F860E-72E6-4322-851B-54C00537B45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13-3</a:t>
            </a:r>
            <a:r>
              <a:rPr lang="en-US" smtClean="0"/>
              <a:t> (a) Molecules in an open flask evaporate in the atmosphere.</a:t>
            </a:r>
          </a:p>
          <a:p>
            <a:r>
              <a:rPr lang="en-US" smtClean="0"/>
              <a:t>(b) When the flask is stoppered the number of gaseous molecules increases inside the flask.  Some gasous molecules collide with the surface of the liquid and stick – condensation occurs.</a:t>
            </a:r>
          </a:p>
          <a:p>
            <a:r>
              <a:rPr lang="en-US" smtClean="0"/>
              <a:t>(c) When the rate of evaporation equals the rate of condensation, an equilibrium between the liquid and vapor is established.</a:t>
            </a:r>
          </a:p>
        </p:txBody>
      </p:sp>
      <p:sp>
        <p:nvSpPr>
          <p:cNvPr id="4" name="Slide Number Placeholder 3"/>
          <p:cNvSpPr>
            <a:spLocks noGrp="1"/>
          </p:cNvSpPr>
          <p:nvPr>
            <p:ph type="sldNum" sz="quarter" idx="5"/>
          </p:nvPr>
        </p:nvSpPr>
        <p:spPr/>
        <p:txBody>
          <a:bodyPr/>
          <a:lstStyle/>
          <a:p>
            <a:pPr>
              <a:defRPr/>
            </a:pPr>
            <a:fld id="{D6869A30-B5FA-4051-B06E-3C3570615B3D}"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CDEC2E-11B8-45AD-AFC0-3F9C5A25B57C}"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13.4  </a:t>
            </a:r>
          </a:p>
          <a:p>
            <a:r>
              <a:rPr lang="en-US" smtClean="0"/>
              <a:t>(a) A barometer measures atmospheric pressure.  To measure the vapor pressure of a liquid a tiny amount is injected into the barometer.</a:t>
            </a:r>
          </a:p>
          <a:p>
            <a:r>
              <a:rPr lang="en-US" smtClean="0"/>
              <a:t>(b) The water vapor presses the Hg down 24 mm (vapor pressure = 24 mm Hg)</a:t>
            </a:r>
          </a:p>
          <a:p>
            <a:r>
              <a:rPr lang="en-US" smtClean="0"/>
              <a:t>(c) Ethyl alcohol presses the Hg level down 44 mm (vapor pressure = 44 mm Hg)</a:t>
            </a:r>
          </a:p>
          <a:p>
            <a:r>
              <a:rPr lang="en-US" smtClean="0"/>
              <a:t>(d) Diethyl ether has a vapor pressure of 318 mm Hg</a:t>
            </a:r>
          </a:p>
        </p:txBody>
      </p:sp>
      <p:sp>
        <p:nvSpPr>
          <p:cNvPr id="4" name="Slide Number Placeholder 3"/>
          <p:cNvSpPr>
            <a:spLocks noGrp="1"/>
          </p:cNvSpPr>
          <p:nvPr>
            <p:ph type="sldNum" sz="quarter" idx="5"/>
          </p:nvPr>
        </p:nvSpPr>
        <p:spPr/>
        <p:txBody>
          <a:bodyPr/>
          <a:lstStyle/>
          <a:p>
            <a:pPr>
              <a:defRPr/>
            </a:pPr>
            <a:fld id="{0140A83B-31C2-4792-88BA-26C8824DE61C}"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water strider skims the surface of the water as a result of surface tension.  At the molecular level the surface tension results from the net attraction of the water molecules toward the liquid below.  In the interior of the water, the forces are balanced in all directions.</a:t>
            </a:r>
          </a:p>
        </p:txBody>
      </p:sp>
      <p:sp>
        <p:nvSpPr>
          <p:cNvPr id="4" name="Slide Number Placeholder 3"/>
          <p:cNvSpPr>
            <a:spLocks noGrp="1"/>
          </p:cNvSpPr>
          <p:nvPr>
            <p:ph type="sldNum" sz="quarter" idx="5"/>
          </p:nvPr>
        </p:nvSpPr>
        <p:spPr/>
        <p:txBody>
          <a:bodyPr/>
          <a:lstStyle/>
          <a:p>
            <a:pPr>
              <a:defRPr/>
            </a:pPr>
            <a:fld id="{C84C45BA-397C-45F8-90F7-986FB3AF9DDF}"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13.7</a:t>
            </a:r>
            <a:r>
              <a:rPr lang="en-US" smtClean="0"/>
              <a:t> Heating curve for a pure substance – the absorption of heat by a substance from the solid state to the vapor state.  Using water as an example, the AB interval represents the ice phase; BC interval, the melting of ice to water; CD interval, the elevation of the temperature of water from 0°C to 100°C; DE interval, the boiling of water to steam; and EF interval, the heating of steam.</a:t>
            </a:r>
            <a:endParaRPr lang="en-US" b="1" smtClean="0"/>
          </a:p>
        </p:txBody>
      </p:sp>
      <p:sp>
        <p:nvSpPr>
          <p:cNvPr id="4" name="Slide Number Placeholder 3"/>
          <p:cNvSpPr>
            <a:spLocks noGrp="1"/>
          </p:cNvSpPr>
          <p:nvPr>
            <p:ph type="sldNum" sz="quarter" idx="5"/>
          </p:nvPr>
        </p:nvSpPr>
        <p:spPr/>
        <p:txBody>
          <a:bodyPr/>
          <a:lstStyle/>
          <a:p>
            <a:pPr>
              <a:defRPr/>
            </a:pPr>
            <a:fld id="{249708AC-153D-44AB-93DA-63AEC2FEE4C8}"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13.8</a:t>
            </a:r>
            <a:r>
              <a:rPr lang="en-US" smtClean="0"/>
              <a:t>  Hydrogen bonding.  Water in the liquid and solid states exists as aggregates in which the water molecules are linked together by hydrogen bonds.</a:t>
            </a:r>
            <a:endParaRPr lang="en-US" b="1" smtClean="0"/>
          </a:p>
        </p:txBody>
      </p:sp>
      <p:sp>
        <p:nvSpPr>
          <p:cNvPr id="4" name="Slide Number Placeholder 3"/>
          <p:cNvSpPr>
            <a:spLocks noGrp="1"/>
          </p:cNvSpPr>
          <p:nvPr>
            <p:ph type="sldNum" sz="quarter" idx="5"/>
          </p:nvPr>
        </p:nvSpPr>
        <p:spPr/>
        <p:txBody>
          <a:bodyPr/>
          <a:lstStyle/>
          <a:p>
            <a:pPr>
              <a:defRPr/>
            </a:pPr>
            <a:fld id="{D741D3EE-0F53-40EA-B2AF-038239E1F358}"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FA1B22B-84AF-48B5-B692-E3868C876FB7}" type="datetime1">
              <a:rPr lang="en-US" smtClean="0"/>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13-</a:t>
            </a:r>
            <a:fld id="{A54CE307-E731-4CB5-826A-385B7CD709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05189A-735A-458E-B4EB-9D7CB9C48F2E}"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D5F39D68-16A7-4EE4-98ED-BB8DDB119A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8F708-5D55-4F97-9859-A53FD86EFD1F}"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BC1956A1-E7F8-4AD2-B521-AAB339042E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C07BBA6-D8F4-45AB-9B2E-EE1694A04EE7}" type="datetime1">
              <a:rPr lang="en-US" smtClean="0"/>
              <a:pPr>
                <a:defRPr/>
              </a:pPr>
              <a:t>11/5/2012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13-</a:t>
            </a:r>
            <a:fld id="{976BE806-D997-417E-9E63-39449440DC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DCE279-A7DC-46A4-B803-5FA022CDE252}" type="datetime1">
              <a:rPr lang="en-US" smtClean="0"/>
              <a:pPr>
                <a:defRPr/>
              </a:pPr>
              <a:t>11/5/2012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FD21441D-FEA3-4074-8AF0-1E7350FDD2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9472F6E-8705-49C4-B5AD-F56B736BD04F}"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34FC5A25-96DC-40B2-96B6-B63EB1E1C2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CEF5787-7B1B-46D2-835F-676F54180906}" type="datetime1">
              <a:rPr lang="en-US" smtClean="0"/>
              <a:pPr>
                <a:defRPr/>
              </a:pPr>
              <a:t>11/5/2012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BDE35AD0-FAFE-4643-AAD9-E841D4C9BF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8191419-92C5-4361-9BE6-5E642CFFE444}" type="datetime1">
              <a:rPr lang="en-US" smtClean="0"/>
              <a:pPr>
                <a:defRPr/>
              </a:pPr>
              <a:t>11/5/2012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0ED45AE9-59C5-4012-8E20-491A474DFC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1D2ADC-FE68-4564-9E11-D37AF4679147}" type="datetime1">
              <a:rPr lang="en-US" smtClean="0"/>
              <a:pPr>
                <a:defRPr/>
              </a:pPr>
              <a:t>11/5/2012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E9A29CBC-21A4-4B1E-971B-90229C4894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74CC7B8-C86B-4DE5-9218-3B3507BD5671}"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45B105A6-DCCA-4023-BF5E-DA0196215A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1B91FF-B7E9-48A4-8F8E-53C3994AAE6A}" type="datetime1">
              <a:rPr lang="en-US" smtClean="0"/>
              <a:pPr>
                <a:defRPr/>
              </a:pPr>
              <a:t>11/5/2012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99999671-7066-41C7-8598-03495B1578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7"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846441-2768-484C-AAEC-0CB1E16B9D9F}" type="datetime1">
              <a:rPr lang="en-US" smtClean="0"/>
              <a:pPr>
                <a:defRPr/>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13-</a:t>
            </a:r>
            <a:fld id="{724ABD0D-6BE7-43B3-ADEB-7510F6248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47.xml"/><Relationship Id="rId5" Type="http://schemas.openxmlformats.org/officeDocument/2006/relationships/slide" Target="slide12.xml"/><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13</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a:t>
            </a:r>
            <a:r>
              <a:rPr lang="en-US" sz="2000" smtClean="0">
                <a:solidFill>
                  <a:schemeClr val="tx2">
                    <a:lumMod val="75000"/>
                  </a:schemeClr>
                </a:solidFill>
              </a:rPr>
              <a:t>Scott Pattison, </a:t>
            </a:r>
            <a:r>
              <a:rPr lang="en-US" sz="2000" dirty="0" smtClean="0">
                <a:solidFill>
                  <a:schemeClr val="tx2">
                    <a:lumMod val="75000"/>
                  </a:schemeClr>
                </a:solidFill>
              </a:rPr>
              <a:t>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Properties of Liquids</a:t>
            </a:r>
          </a:p>
        </p:txBody>
      </p:sp>
      <p:sp>
        <p:nvSpPr>
          <p:cNvPr id="7" name="Rectangle 6"/>
          <p:cNvSpPr/>
          <p:nvPr/>
        </p:nvSpPr>
        <p:spPr>
          <a:xfrm flipH="1">
            <a:off x="304800" y="2743200"/>
            <a:ext cx="2514600" cy="2308324"/>
          </a:xfrm>
          <a:prstGeom prst="rect">
            <a:avLst/>
          </a:prstGeom>
        </p:spPr>
        <p:txBody>
          <a:bodyPr wrap="square">
            <a:spAutoFit/>
          </a:bodyPr>
          <a:lstStyle/>
          <a:p>
            <a:r>
              <a:rPr lang="en-US" b="1" dirty="0" smtClean="0">
                <a:solidFill>
                  <a:schemeClr val="accent2"/>
                </a:solidFill>
              </a:rPr>
              <a:t>Liquid water provides the base for the recreation of windsurfing and also for our bodies.,  Water is a unique liquid on our blue planet.</a:t>
            </a:r>
            <a:endParaRPr lang="en-US" dirty="0"/>
          </a:p>
        </p:txBody>
      </p:sp>
      <p:pic>
        <p:nvPicPr>
          <p:cNvPr id="18438" name="Picture 6"/>
          <p:cNvPicPr>
            <a:picLocks noChangeAspect="1" noChangeArrowheads="1"/>
          </p:cNvPicPr>
          <p:nvPr/>
        </p:nvPicPr>
        <p:blipFill>
          <a:blip r:embed="rId3" cstate="print"/>
          <a:srcRect/>
          <a:stretch>
            <a:fillRect/>
          </a:stretch>
        </p:blipFill>
        <p:spPr bwMode="auto">
          <a:xfrm>
            <a:off x="3124200" y="2286000"/>
            <a:ext cx="5781821"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a system at equilibrium between the liquid and gas phases</a:t>
            </a:r>
          </a:p>
          <a:p>
            <a:pPr marL="514350" indent="-514350">
              <a:buFont typeface="+mj-lt"/>
              <a:buAutoNum type="alphaLcPeriod"/>
              <a:defRPr/>
            </a:pPr>
            <a:r>
              <a:rPr lang="en-US" dirty="0" smtClean="0"/>
              <a:t> Particles stop changing phase</a:t>
            </a:r>
          </a:p>
          <a:p>
            <a:pPr marL="514350" indent="-514350">
              <a:buFont typeface="+mj-lt"/>
              <a:buAutoNum type="alphaLcPeriod"/>
              <a:defRPr/>
            </a:pPr>
            <a:r>
              <a:rPr lang="en-US" dirty="0" smtClean="0"/>
              <a:t>The rate at which particles change from liquid to gas exceeds the rate at which they change from gas to liquid.</a:t>
            </a:r>
          </a:p>
          <a:p>
            <a:pPr marL="514350" indent="-514350">
              <a:buFont typeface="+mj-lt"/>
              <a:buAutoNum type="alphaLcPeriod"/>
              <a:defRPr/>
            </a:pPr>
            <a:r>
              <a:rPr lang="en-US" dirty="0" smtClean="0"/>
              <a:t>The rate at which particles change from gas to liquid equals the rate at which they change from liquid to gas.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has the lowest vapor pressure?</a:t>
            </a:r>
          </a:p>
          <a:p>
            <a:pPr marL="514350" indent="-514350">
              <a:buFont typeface="+mj-lt"/>
              <a:buAutoNum type="alphaLcPeriod"/>
              <a:defRPr/>
            </a:pPr>
            <a:r>
              <a:rPr lang="en-US" dirty="0" smtClean="0"/>
              <a:t>100 </a:t>
            </a:r>
            <a:r>
              <a:rPr lang="en-US" dirty="0" err="1" smtClean="0"/>
              <a:t>mL</a:t>
            </a:r>
            <a:r>
              <a:rPr lang="en-US" dirty="0" smtClean="0"/>
              <a:t> of gasoline at 15°C</a:t>
            </a:r>
          </a:p>
          <a:p>
            <a:pPr marL="514350" indent="-514350">
              <a:buFont typeface="+mj-lt"/>
              <a:buAutoNum type="alphaLcPeriod"/>
              <a:defRPr/>
            </a:pPr>
            <a:r>
              <a:rPr lang="en-US" dirty="0" smtClean="0"/>
              <a:t>25 </a:t>
            </a:r>
            <a:r>
              <a:rPr lang="en-US" dirty="0" err="1" smtClean="0"/>
              <a:t>mL</a:t>
            </a:r>
            <a:r>
              <a:rPr lang="en-US" dirty="0" smtClean="0"/>
              <a:t> of gasoline at 50°C</a:t>
            </a:r>
          </a:p>
          <a:p>
            <a:pPr marL="514350" indent="-514350">
              <a:buFont typeface="+mj-lt"/>
              <a:buAutoNum type="alphaLcPeriod"/>
              <a:defRPr/>
            </a:pPr>
            <a:r>
              <a:rPr lang="en-US" dirty="0" smtClean="0"/>
              <a:t>50 </a:t>
            </a:r>
            <a:r>
              <a:rPr lang="en-US" dirty="0" err="1" smtClean="0"/>
              <a:t>mL</a:t>
            </a:r>
            <a:r>
              <a:rPr lang="en-US" dirty="0" smtClean="0"/>
              <a:t> of gasoline at 50°C</a:t>
            </a:r>
          </a:p>
          <a:p>
            <a:pPr marL="514350" indent="-514350">
              <a:buFont typeface="+mj-lt"/>
              <a:buAutoNum type="alphaLcPeriod"/>
              <a:defRPr/>
            </a:pPr>
            <a:r>
              <a:rPr lang="en-US" dirty="0" smtClean="0"/>
              <a:t>25 </a:t>
            </a:r>
            <a:r>
              <a:rPr lang="en-US" dirty="0" err="1" smtClean="0"/>
              <a:t>mL</a:t>
            </a:r>
            <a:r>
              <a:rPr lang="en-US" dirty="0" smtClean="0"/>
              <a:t> of gasoline at 70°C</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Surface Tension</a:t>
            </a:r>
          </a:p>
        </p:txBody>
      </p:sp>
      <p:sp>
        <p:nvSpPr>
          <p:cNvPr id="3" name="Content Placeholder 2"/>
          <p:cNvSpPr>
            <a:spLocks noGrp="1"/>
          </p:cNvSpPr>
          <p:nvPr>
            <p:ph idx="1"/>
          </p:nvPr>
        </p:nvSpPr>
        <p:spPr>
          <a:xfrm>
            <a:off x="457200" y="1600200"/>
            <a:ext cx="8153400" cy="4525963"/>
          </a:xfrm>
        </p:spPr>
        <p:txBody>
          <a:bodyPr/>
          <a:lstStyle/>
          <a:p>
            <a:r>
              <a:rPr lang="en-US" b="1" smtClean="0"/>
              <a:t>Surface Tension</a:t>
            </a:r>
            <a:r>
              <a:rPr lang="en-US" smtClean="0"/>
              <a:t> is the resistance of a liquid to an increase in its surface area.</a:t>
            </a:r>
          </a:p>
          <a:p>
            <a:r>
              <a:rPr lang="en-US" smtClean="0"/>
              <a:t>Molecules on the surface of the liquid are strongly attracted by the molecules within the liquid.</a:t>
            </a:r>
          </a:p>
          <a:p>
            <a:r>
              <a:rPr lang="en-US" smtClean="0"/>
              <a:t>Surface tension increases with increasing attractive forces between molecules.</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9702" name="Picture 2"/>
          <p:cNvPicPr>
            <a:picLocks noChangeAspect="1" noChangeArrowheads="1"/>
          </p:cNvPicPr>
          <p:nvPr/>
        </p:nvPicPr>
        <p:blipFill>
          <a:blip r:embed="rId3" cstate="print"/>
          <a:srcRect/>
          <a:stretch>
            <a:fillRect/>
          </a:stretch>
        </p:blipFill>
        <p:spPr bwMode="auto">
          <a:xfrm>
            <a:off x="990600" y="4572000"/>
            <a:ext cx="1981200" cy="2011363"/>
          </a:xfrm>
          <a:prstGeom prst="rect">
            <a:avLst/>
          </a:prstGeom>
          <a:noFill/>
          <a:ln w="9525">
            <a:noFill/>
            <a:miter lim="800000"/>
            <a:headEnd/>
            <a:tailEnd/>
          </a:ln>
        </p:spPr>
      </p:pic>
      <p:sp>
        <p:nvSpPr>
          <p:cNvPr id="29704" name="Rectangle 8"/>
          <p:cNvSpPr>
            <a:spLocks noChangeArrowheads="1"/>
          </p:cNvSpPr>
          <p:nvPr/>
        </p:nvSpPr>
        <p:spPr bwMode="auto">
          <a:xfrm>
            <a:off x="5410200" y="4724400"/>
            <a:ext cx="1981200" cy="1200150"/>
          </a:xfrm>
          <a:prstGeom prst="rect">
            <a:avLst/>
          </a:prstGeom>
          <a:solidFill>
            <a:schemeClr val="bg1"/>
          </a:solidFill>
          <a:ln w="9525">
            <a:solidFill>
              <a:schemeClr val="tx2"/>
            </a:solidFill>
            <a:miter lim="800000"/>
            <a:headEnd/>
            <a:tailEnd/>
          </a:ln>
        </p:spPr>
        <p:txBody>
          <a:bodyPr>
            <a:spAutoFit/>
          </a:bodyPr>
          <a:lstStyle/>
          <a:p>
            <a:endParaRPr lang="en-US">
              <a:solidFill>
                <a:srgbClr val="FF0000"/>
              </a:solidFill>
            </a:endParaRPr>
          </a:p>
          <a:p>
            <a:pPr algn="ctr"/>
            <a:r>
              <a:rPr lang="en-US">
                <a:solidFill>
                  <a:srgbClr val="FF0000"/>
                </a:solidFill>
              </a:rPr>
              <a:t>Image</a:t>
            </a:r>
          </a:p>
          <a:p>
            <a:pPr algn="ctr"/>
            <a:r>
              <a:rPr lang="en-US">
                <a:solidFill>
                  <a:srgbClr val="FF0000"/>
                </a:solidFill>
              </a:rPr>
              <a:t>Place Holder</a:t>
            </a:r>
          </a:p>
          <a:p>
            <a:endParaRPr lang="en-US"/>
          </a:p>
        </p:txBody>
      </p:sp>
      <p:pic>
        <p:nvPicPr>
          <p:cNvPr id="29705" name="Picture 9"/>
          <p:cNvPicPr>
            <a:picLocks noChangeAspect="1" noChangeArrowheads="1"/>
          </p:cNvPicPr>
          <p:nvPr/>
        </p:nvPicPr>
        <p:blipFill>
          <a:blip r:embed="rId4" cstate="print"/>
          <a:srcRect/>
          <a:stretch>
            <a:fillRect/>
          </a:stretch>
        </p:blipFill>
        <p:spPr bwMode="auto">
          <a:xfrm>
            <a:off x="3429000" y="4419600"/>
            <a:ext cx="4267200" cy="20454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Capillary Action</a:t>
            </a:r>
          </a:p>
        </p:txBody>
      </p:sp>
      <p:sp>
        <p:nvSpPr>
          <p:cNvPr id="3" name="Content Placeholder 2"/>
          <p:cNvSpPr>
            <a:spLocks noGrp="1"/>
          </p:cNvSpPr>
          <p:nvPr>
            <p:ph idx="1"/>
          </p:nvPr>
        </p:nvSpPr>
        <p:spPr>
          <a:xfrm>
            <a:off x="457200" y="1600200"/>
            <a:ext cx="4114800" cy="4525963"/>
          </a:xfrm>
        </p:spPr>
        <p:txBody>
          <a:bodyPr/>
          <a:lstStyle/>
          <a:p>
            <a:r>
              <a:rPr lang="en-US" b="1" smtClean="0"/>
              <a:t>Capillary action </a:t>
            </a:r>
            <a:r>
              <a:rPr lang="en-US" smtClean="0"/>
              <a:t>is the spontaneous rise of a liquid in a narrow tube.</a:t>
            </a:r>
          </a:p>
          <a:p>
            <a:r>
              <a:rPr lang="en-US" smtClean="0"/>
              <a:t>The shape of the </a:t>
            </a:r>
            <a:r>
              <a:rPr lang="en-US" b="1" smtClean="0"/>
              <a:t>meniscus </a:t>
            </a:r>
            <a:r>
              <a:rPr lang="en-US" smtClean="0"/>
              <a:t>reflects the relative strength of the </a:t>
            </a:r>
            <a:r>
              <a:rPr lang="en-US" b="1" smtClean="0"/>
              <a:t>cohesive forces</a:t>
            </a:r>
            <a:r>
              <a:rPr lang="en-US" smtClean="0"/>
              <a:t> within the liquid and the </a:t>
            </a:r>
            <a:r>
              <a:rPr lang="en-US" b="1" smtClean="0"/>
              <a:t>adhesive forces </a:t>
            </a:r>
            <a:r>
              <a:rPr lang="en-US" smtClean="0"/>
              <a:t>between the liquid and the tube.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0726" name="Picture 2"/>
          <p:cNvPicPr>
            <a:picLocks noChangeAspect="1" noChangeArrowheads="1"/>
          </p:cNvPicPr>
          <p:nvPr/>
        </p:nvPicPr>
        <p:blipFill>
          <a:blip r:embed="rId2" cstate="print"/>
          <a:srcRect/>
          <a:stretch>
            <a:fillRect/>
          </a:stretch>
        </p:blipFill>
        <p:spPr bwMode="auto">
          <a:xfrm>
            <a:off x="4724400" y="1633538"/>
            <a:ext cx="3956050" cy="4538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Mercury has a convex meniscus.  Which statement best explains this?</a:t>
            </a:r>
          </a:p>
          <a:p>
            <a:pPr marL="514350" indent="-514350">
              <a:buFont typeface="+mj-lt"/>
              <a:buAutoNum type="alphaLcPeriod"/>
              <a:defRPr/>
            </a:pPr>
            <a:r>
              <a:rPr lang="en-US" dirty="0" smtClean="0"/>
              <a:t>The adhesive forces are stronger than the cohesive forces.</a:t>
            </a:r>
          </a:p>
          <a:p>
            <a:pPr marL="514350" indent="-514350">
              <a:buFont typeface="+mj-lt"/>
              <a:buAutoNum type="alphaLcPeriod"/>
              <a:defRPr/>
            </a:pPr>
            <a:r>
              <a:rPr lang="en-US" dirty="0" smtClean="0"/>
              <a:t>The cohesive forces are stronger than the adhesive forces.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Boiling Point</a:t>
            </a:r>
          </a:p>
        </p:txBody>
      </p:sp>
      <p:sp>
        <p:nvSpPr>
          <p:cNvPr id="3" name="Content Placeholder 2"/>
          <p:cNvSpPr>
            <a:spLocks noGrp="1"/>
          </p:cNvSpPr>
          <p:nvPr>
            <p:ph idx="1"/>
          </p:nvPr>
        </p:nvSpPr>
        <p:spPr/>
        <p:txBody>
          <a:bodyPr/>
          <a:lstStyle/>
          <a:p>
            <a:pPr>
              <a:buFont typeface="Arial" charset="0"/>
              <a:buNone/>
              <a:defRPr/>
            </a:pPr>
            <a:r>
              <a:rPr lang="en-US" dirty="0" smtClean="0"/>
              <a:t>The </a:t>
            </a:r>
            <a:r>
              <a:rPr lang="en-US" b="1" dirty="0" smtClean="0"/>
              <a:t>boiling point</a:t>
            </a:r>
            <a:r>
              <a:rPr lang="en-US" dirty="0" smtClean="0"/>
              <a:t> of a liquid is the temperature at which the vapor pressure of a liquid is equal to the external pressure above the liquid.</a:t>
            </a:r>
          </a:p>
          <a:p>
            <a:pPr>
              <a:buFont typeface="Arial" charset="0"/>
              <a:buNone/>
              <a:defRPr/>
            </a:pPr>
            <a:endParaRPr lang="en-US" sz="900" dirty="0" smtClean="0"/>
          </a:p>
          <a:p>
            <a:pPr>
              <a:buFont typeface="Arial" charset="0"/>
              <a:buNone/>
              <a:defRPr/>
            </a:pPr>
            <a:r>
              <a:rPr lang="en-US" dirty="0" smtClean="0"/>
              <a:t>Where is the boiling point of a liquid higher, at sea level or in the mountains?</a:t>
            </a:r>
          </a:p>
          <a:p>
            <a:pPr indent="-1588">
              <a:buFont typeface="Arial" charset="0"/>
              <a:buNone/>
              <a:defRPr/>
            </a:pPr>
            <a:r>
              <a:rPr lang="en-US" dirty="0" smtClean="0">
                <a:solidFill>
                  <a:schemeClr val="tx2"/>
                </a:solidFill>
              </a:rPr>
              <a:t>At sea level since the atmospheric pressure is higher.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Boiling Point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7" name="Rectangle 6"/>
          <p:cNvSpPr/>
          <p:nvPr/>
        </p:nvSpPr>
        <p:spPr>
          <a:xfrm>
            <a:off x="381000" y="1752600"/>
            <a:ext cx="2743200" cy="3970338"/>
          </a:xfrm>
          <a:prstGeom prst="rect">
            <a:avLst/>
          </a:prstGeom>
        </p:spPr>
        <p:txBody>
          <a:bodyPr>
            <a:spAutoFit/>
          </a:bodyPr>
          <a:lstStyle/>
          <a:p>
            <a:pPr>
              <a:defRPr/>
            </a:pPr>
            <a:r>
              <a:rPr lang="en-US" sz="2800" dirty="0">
                <a:latin typeface="+mn-lt"/>
              </a:rPr>
              <a:t>The </a:t>
            </a:r>
            <a:r>
              <a:rPr lang="en-US" sz="2800" b="1" dirty="0">
                <a:latin typeface="+mn-lt"/>
              </a:rPr>
              <a:t>normal boiling point</a:t>
            </a:r>
            <a:r>
              <a:rPr lang="en-US" sz="2800" dirty="0">
                <a:latin typeface="+mn-lt"/>
              </a:rPr>
              <a:t> is the temperature when the vapor pressure is 1 atm. </a:t>
            </a:r>
          </a:p>
          <a:p>
            <a:pPr>
              <a:defRPr/>
            </a:pPr>
            <a:r>
              <a:rPr lang="en-US" sz="2800" dirty="0">
                <a:latin typeface="+mn-lt"/>
              </a:rPr>
              <a:t>Water – </a:t>
            </a:r>
            <a:r>
              <a:rPr lang="en-US" sz="2800" dirty="0">
                <a:solidFill>
                  <a:schemeClr val="accent1"/>
                </a:solidFill>
                <a:latin typeface="+mn-lt"/>
              </a:rPr>
              <a:t>100°C</a:t>
            </a:r>
          </a:p>
          <a:p>
            <a:pPr>
              <a:defRPr/>
            </a:pPr>
            <a:r>
              <a:rPr lang="en-US" sz="2800" dirty="0">
                <a:latin typeface="+mn-lt"/>
              </a:rPr>
              <a:t>Ether – </a:t>
            </a:r>
            <a:r>
              <a:rPr lang="en-US" sz="2800" dirty="0">
                <a:solidFill>
                  <a:schemeClr val="accent1"/>
                </a:solidFill>
                <a:latin typeface="+mn-lt"/>
              </a:rPr>
              <a:t>35°C</a:t>
            </a:r>
          </a:p>
          <a:p>
            <a:pPr>
              <a:defRPr/>
            </a:pPr>
            <a:r>
              <a:rPr lang="en-US" sz="2800" dirty="0">
                <a:latin typeface="+mn-lt"/>
              </a:rPr>
              <a:t>Ethyl Alcohol 	</a:t>
            </a:r>
            <a:r>
              <a:rPr lang="en-US" sz="2800" dirty="0">
                <a:latin typeface="Arial" charset="0"/>
              </a:rPr>
              <a:t> – </a:t>
            </a:r>
            <a:r>
              <a:rPr lang="en-US" sz="2800" dirty="0">
                <a:solidFill>
                  <a:schemeClr val="accent1"/>
                </a:solidFill>
                <a:latin typeface="+mn-lt"/>
              </a:rPr>
              <a:t>78°C</a:t>
            </a:r>
          </a:p>
        </p:txBody>
      </p:sp>
      <p:pic>
        <p:nvPicPr>
          <p:cNvPr id="33798" name="Picture 3"/>
          <p:cNvPicPr>
            <a:picLocks noChangeAspect="1" noChangeArrowheads="1"/>
          </p:cNvPicPr>
          <p:nvPr/>
        </p:nvPicPr>
        <p:blipFill>
          <a:blip r:embed="rId2" cstate="print"/>
          <a:srcRect/>
          <a:stretch>
            <a:fillRect/>
          </a:stretch>
        </p:blipFill>
        <p:spPr bwMode="auto">
          <a:xfrm>
            <a:off x="1676400" y="5867400"/>
            <a:ext cx="7275513" cy="609600"/>
          </a:xfrm>
          <a:prstGeom prst="rect">
            <a:avLst/>
          </a:prstGeom>
          <a:noFill/>
          <a:ln w="9525">
            <a:noFill/>
            <a:miter lim="800000"/>
            <a:headEnd/>
            <a:tailEnd/>
          </a:ln>
        </p:spPr>
      </p:pic>
      <p:pic>
        <p:nvPicPr>
          <p:cNvPr id="33801" name="Picture 9"/>
          <p:cNvPicPr>
            <a:picLocks noChangeAspect="1" noChangeArrowheads="1"/>
          </p:cNvPicPr>
          <p:nvPr/>
        </p:nvPicPr>
        <p:blipFill>
          <a:blip r:embed="rId3" cstate="print"/>
          <a:srcRect/>
          <a:stretch>
            <a:fillRect/>
          </a:stretch>
        </p:blipFill>
        <p:spPr bwMode="auto">
          <a:xfrm>
            <a:off x="3352800" y="1653144"/>
            <a:ext cx="5562600" cy="44428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vapor pressure curve for water is given below.  What is the boiling point of water at 300 mmHg?</a:t>
            </a:r>
          </a:p>
          <a:p>
            <a:pPr marL="514350" indent="-514350">
              <a:buFont typeface="+mj-lt"/>
              <a:buAutoNum type="alphaLcPeriod"/>
              <a:defRPr/>
            </a:pPr>
            <a:r>
              <a:rPr lang="en-US" dirty="0" smtClean="0"/>
              <a:t>100°C</a:t>
            </a:r>
          </a:p>
          <a:p>
            <a:pPr marL="514350" indent="-514350">
              <a:buFont typeface="+mj-lt"/>
              <a:buAutoNum type="alphaLcPeriod"/>
              <a:defRPr/>
            </a:pPr>
            <a:r>
              <a:rPr lang="en-US" dirty="0" smtClean="0"/>
              <a:t>86°C</a:t>
            </a:r>
          </a:p>
          <a:p>
            <a:pPr marL="514350" indent="-514350">
              <a:buFont typeface="+mj-lt"/>
              <a:buAutoNum type="alphaLcPeriod"/>
              <a:defRPr/>
            </a:pPr>
            <a:r>
              <a:rPr lang="en-US" dirty="0" smtClean="0"/>
              <a:t>76°C</a:t>
            </a:r>
          </a:p>
          <a:p>
            <a:pPr marL="514350" indent="-514350">
              <a:buFont typeface="+mj-lt"/>
              <a:buAutoNum type="alphaLcPeriod"/>
              <a:defRPr/>
            </a:pPr>
            <a:r>
              <a:rPr lang="en-US" dirty="0" smtClean="0"/>
              <a:t>30°C</a:t>
            </a:r>
          </a:p>
          <a:p>
            <a:pPr marL="514350" indent="-514350">
              <a:buFont typeface="+mj-lt"/>
              <a:buAutoNum type="alphaLcPeriod"/>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4822" name="Picture 4"/>
          <p:cNvPicPr>
            <a:picLocks noChangeAspect="1" noChangeArrowheads="1"/>
          </p:cNvPicPr>
          <p:nvPr/>
        </p:nvPicPr>
        <p:blipFill>
          <a:blip r:embed="rId2" cstate="print"/>
          <a:srcRect/>
          <a:stretch>
            <a:fillRect/>
          </a:stretch>
        </p:blipFill>
        <p:spPr bwMode="auto">
          <a:xfrm>
            <a:off x="1981200" y="2514600"/>
            <a:ext cx="718185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Freezing Point</a:t>
            </a:r>
          </a:p>
        </p:txBody>
      </p:sp>
      <p:sp>
        <p:nvSpPr>
          <p:cNvPr id="3" name="Content Placeholder 2"/>
          <p:cNvSpPr>
            <a:spLocks noGrp="1"/>
          </p:cNvSpPr>
          <p:nvPr>
            <p:ph idx="1"/>
          </p:nvPr>
        </p:nvSpPr>
        <p:spPr/>
        <p:txBody>
          <a:bodyPr/>
          <a:lstStyle/>
          <a:p>
            <a:pPr>
              <a:buFont typeface="Arial" charset="0"/>
              <a:buNone/>
              <a:defRPr/>
            </a:pPr>
            <a:r>
              <a:rPr lang="en-US" dirty="0" smtClean="0"/>
              <a:t>The </a:t>
            </a:r>
            <a:r>
              <a:rPr lang="en-US" b="1" dirty="0" smtClean="0"/>
              <a:t>freezing point </a:t>
            </a:r>
            <a:r>
              <a:rPr lang="en-US" dirty="0" smtClean="0"/>
              <a:t>or</a:t>
            </a:r>
            <a:r>
              <a:rPr lang="en-US" b="1" dirty="0" smtClean="0"/>
              <a:t> melting point </a:t>
            </a:r>
            <a:r>
              <a:rPr lang="en-US" dirty="0" smtClean="0"/>
              <a:t>is the temperature at which the solid phase of a substance is in equilibrium with its liquid phase.</a:t>
            </a:r>
          </a:p>
          <a:p>
            <a:pPr>
              <a:buFont typeface="Arial" charset="0"/>
              <a:buNone/>
              <a:defRPr/>
            </a:pPr>
            <a:endParaRPr lang="en-US" dirty="0" smtClean="0"/>
          </a:p>
          <a:p>
            <a:pPr>
              <a:buFont typeface="Arial" charset="0"/>
              <a:buNone/>
              <a:defRPr/>
            </a:pPr>
            <a:endParaRPr lang="en-US" dirty="0" smtClean="0"/>
          </a:p>
          <a:p>
            <a:pPr>
              <a:buFont typeface="Arial" charset="0"/>
              <a:buNone/>
              <a:defRPr/>
            </a:pPr>
            <a:endParaRPr lang="en-US" dirty="0" smtClean="0"/>
          </a:p>
          <a:p>
            <a:pPr>
              <a:buFont typeface="Arial" charset="0"/>
              <a:buNone/>
              <a:defRPr/>
            </a:pPr>
            <a:r>
              <a:rPr lang="en-US" dirty="0" smtClean="0"/>
              <a:t>We add ice to keep our drinks cool.  What is the temperature of iced water?</a:t>
            </a:r>
          </a:p>
          <a:p>
            <a:pPr indent="-1588">
              <a:buFont typeface="Arial" charset="0"/>
              <a:buNone/>
              <a:defRPr/>
            </a:pPr>
            <a:r>
              <a:rPr lang="en-US" dirty="0" smtClean="0">
                <a:solidFill>
                  <a:schemeClr val="tx2"/>
                </a:solidFill>
              </a:rPr>
              <a:t>Roughly 0°C as long as there is ice present in the glass.</a:t>
            </a:r>
          </a:p>
          <a:p>
            <a:pPr>
              <a:buFont typeface="Arial" charset="0"/>
              <a:buNone/>
              <a:defRPr/>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35846" name="Group 13"/>
          <p:cNvGrpSpPr>
            <a:grpSpLocks/>
          </p:cNvGrpSpPr>
          <p:nvPr/>
        </p:nvGrpSpPr>
        <p:grpSpPr bwMode="auto">
          <a:xfrm>
            <a:off x="2609850" y="3124200"/>
            <a:ext cx="3790950" cy="1066800"/>
            <a:chOff x="533400" y="3276600"/>
            <a:chExt cx="3791423" cy="1066800"/>
          </a:xfrm>
        </p:grpSpPr>
        <p:grpSp>
          <p:nvGrpSpPr>
            <p:cNvPr id="35847" name="Group 9"/>
            <p:cNvGrpSpPr>
              <a:grpSpLocks/>
            </p:cNvGrpSpPr>
            <p:nvPr/>
          </p:nvGrpSpPr>
          <p:grpSpPr bwMode="auto">
            <a:xfrm>
              <a:off x="1524000" y="3733800"/>
              <a:ext cx="1676400" cy="153988"/>
              <a:chOff x="1524000" y="3733800"/>
              <a:chExt cx="1676400" cy="153988"/>
            </a:xfrm>
          </p:grpSpPr>
          <p:cxnSp>
            <p:nvCxnSpPr>
              <p:cNvPr id="8" name="Straight Arrow Connector 7"/>
              <p:cNvCxnSpPr/>
              <p:nvPr/>
            </p:nvCxnSpPr>
            <p:spPr>
              <a:xfrm>
                <a:off x="1524124" y="3733800"/>
                <a:ext cx="167660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24124" y="3886200"/>
                <a:ext cx="167660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33400" y="3505200"/>
              <a:ext cx="3791423" cy="523875"/>
            </a:xfrm>
            <a:prstGeom prst="rect">
              <a:avLst/>
            </a:prstGeom>
          </p:spPr>
          <p:txBody>
            <a:bodyPr wrap="none">
              <a:spAutoFit/>
            </a:bodyPr>
            <a:lstStyle/>
            <a:p>
              <a:pPr>
                <a:defRPr/>
              </a:pPr>
              <a:r>
                <a:rPr lang="en-US" sz="2800" dirty="0">
                  <a:latin typeface="+mn-lt"/>
                </a:rPr>
                <a:t>solid			liquid</a:t>
              </a:r>
            </a:p>
          </p:txBody>
        </p:sp>
        <p:sp>
          <p:nvSpPr>
            <p:cNvPr id="12" name="TextBox 11"/>
            <p:cNvSpPr txBox="1"/>
            <p:nvPr/>
          </p:nvSpPr>
          <p:spPr>
            <a:xfrm>
              <a:off x="1828962" y="3276600"/>
              <a:ext cx="1279685" cy="523875"/>
            </a:xfrm>
            <a:prstGeom prst="rect">
              <a:avLst/>
            </a:prstGeom>
            <a:noFill/>
          </p:spPr>
          <p:txBody>
            <a:bodyPr wrap="none">
              <a:spAutoFit/>
            </a:bodyPr>
            <a:lstStyle/>
            <a:p>
              <a:pPr>
                <a:defRPr/>
              </a:pPr>
              <a:r>
                <a:rPr lang="en-US" sz="2800" dirty="0">
                  <a:solidFill>
                    <a:schemeClr val="tx2"/>
                  </a:solidFill>
                  <a:latin typeface="+mn-lt"/>
                </a:rPr>
                <a:t>melting</a:t>
              </a:r>
            </a:p>
          </p:txBody>
        </p:sp>
        <p:sp>
          <p:nvSpPr>
            <p:cNvPr id="13" name="TextBox 12"/>
            <p:cNvSpPr txBox="1"/>
            <p:nvPr/>
          </p:nvSpPr>
          <p:spPr>
            <a:xfrm>
              <a:off x="1828962" y="3819525"/>
              <a:ext cx="1359070" cy="523875"/>
            </a:xfrm>
            <a:prstGeom prst="rect">
              <a:avLst/>
            </a:prstGeom>
            <a:noFill/>
          </p:spPr>
          <p:txBody>
            <a:bodyPr wrap="none">
              <a:spAutoFit/>
            </a:bodyPr>
            <a:lstStyle/>
            <a:p>
              <a:pPr>
                <a:defRPr/>
              </a:pPr>
              <a:r>
                <a:rPr lang="en-US" sz="2800" dirty="0">
                  <a:solidFill>
                    <a:schemeClr val="tx2"/>
                  </a:solidFill>
                  <a:latin typeface="+mn-lt"/>
                </a:rPr>
                <a:t>freezing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762000" y="1524000"/>
            <a:ext cx="7192963" cy="5037138"/>
          </a:xfrm>
          <a:prstGeom prst="rect">
            <a:avLst/>
          </a:prstGeom>
          <a:noFill/>
          <a:ln w="9525">
            <a:noFill/>
            <a:miter lim="800000"/>
            <a:headEnd/>
            <a:tailEnd/>
          </a:ln>
        </p:spPr>
      </p:pic>
      <p:sp>
        <p:nvSpPr>
          <p:cNvPr id="36867" name="Title 1"/>
          <p:cNvSpPr>
            <a:spLocks noGrp="1"/>
          </p:cNvSpPr>
          <p:nvPr>
            <p:ph type="title"/>
          </p:nvPr>
        </p:nvSpPr>
        <p:spPr/>
        <p:txBody>
          <a:bodyPr/>
          <a:lstStyle/>
          <a:p>
            <a:r>
              <a:rPr lang="en-US" smtClean="0"/>
              <a:t>Changes of State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8" name="TextBox 7"/>
          <p:cNvSpPr txBox="1"/>
          <p:nvPr/>
        </p:nvSpPr>
        <p:spPr>
          <a:xfrm>
            <a:off x="6754813" y="2743200"/>
            <a:ext cx="2236787" cy="369888"/>
          </a:xfrm>
          <a:prstGeom prst="rect">
            <a:avLst/>
          </a:prstGeom>
          <a:solidFill>
            <a:schemeClr val="accent2">
              <a:lumMod val="20000"/>
              <a:lumOff val="80000"/>
            </a:schemeClr>
          </a:solidFill>
        </p:spPr>
        <p:txBody>
          <a:bodyPr wrap="none">
            <a:spAutoFit/>
          </a:bodyPr>
          <a:lstStyle/>
          <a:p>
            <a:pPr>
              <a:defRPr/>
            </a:pPr>
            <a:r>
              <a:rPr lang="en-US" dirty="0">
                <a:latin typeface="Arial" charset="0"/>
              </a:rPr>
              <a:t>Heat of vaporization</a:t>
            </a:r>
          </a:p>
        </p:txBody>
      </p:sp>
      <p:sp>
        <p:nvSpPr>
          <p:cNvPr id="9" name="TextBox 8"/>
          <p:cNvSpPr txBox="1"/>
          <p:nvPr/>
        </p:nvSpPr>
        <p:spPr>
          <a:xfrm>
            <a:off x="3097213" y="5116513"/>
            <a:ext cx="1608137" cy="369887"/>
          </a:xfrm>
          <a:prstGeom prst="rect">
            <a:avLst/>
          </a:prstGeom>
          <a:solidFill>
            <a:schemeClr val="accent2">
              <a:lumMod val="20000"/>
              <a:lumOff val="80000"/>
            </a:schemeClr>
          </a:solidFill>
        </p:spPr>
        <p:txBody>
          <a:bodyPr wrap="none">
            <a:spAutoFit/>
          </a:bodyPr>
          <a:lstStyle/>
          <a:p>
            <a:pPr>
              <a:defRPr/>
            </a:pPr>
            <a:r>
              <a:rPr lang="en-US" dirty="0">
                <a:latin typeface="Arial" charset="0"/>
              </a:rPr>
              <a:t>Heat of fusion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609600" y="1752600"/>
          <a:ext cx="8153400" cy="4495800"/>
        </p:xfrm>
        <a:graphic>
          <a:graphicData uri="http://schemas.openxmlformats.org/drawingml/2006/table">
            <a:tbl>
              <a:tblPr firstRow="1" bandRow="1">
                <a:tableStyleId>{5C22544A-7EE6-4342-B048-85BDC9FD1C3A}</a:tableStyleId>
              </a:tblPr>
              <a:tblGrid>
                <a:gridCol w="4076700"/>
                <a:gridCol w="4076700"/>
              </a:tblGrid>
              <a:tr h="4495800">
                <a:tc>
                  <a:txBody>
                    <a:bodyPr/>
                    <a:lstStyle/>
                    <a:p>
                      <a:pPr>
                        <a:buNone/>
                      </a:pPr>
                      <a:r>
                        <a:rPr lang="en-US" sz="2400" b="0" dirty="0" smtClean="0">
                          <a:solidFill>
                            <a:srgbClr val="C00000"/>
                          </a:solidFill>
                        </a:rPr>
                        <a:t>13.1 </a:t>
                      </a:r>
                      <a:r>
                        <a:rPr lang="en-US" sz="2400" b="0" dirty="0" smtClean="0">
                          <a:solidFill>
                            <a:srgbClr val="0000FF"/>
                          </a:solidFill>
                          <a:hlinkClick r:id="rId2" action="ppaction://hlinksldjump"/>
                        </a:rPr>
                        <a:t>What is a Liquid?</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13.2</a:t>
                      </a:r>
                      <a:r>
                        <a:rPr lang="en-US" sz="2400" b="0" dirty="0" smtClean="0"/>
                        <a:t> </a:t>
                      </a:r>
                      <a:r>
                        <a:rPr lang="en-US" sz="2400" b="0" dirty="0" smtClean="0">
                          <a:solidFill>
                            <a:srgbClr val="0000FF"/>
                          </a:solidFill>
                          <a:hlinkClick r:id="rId3" action="ppaction://hlinksldjump"/>
                        </a:rPr>
                        <a:t>Evaporation</a:t>
                      </a:r>
                      <a:endParaRPr lang="en-US" sz="2400" b="0" dirty="0" smtClean="0">
                        <a:solidFill>
                          <a:srgbClr val="0000FF"/>
                        </a:solidFill>
                      </a:endParaRPr>
                    </a:p>
                    <a:p>
                      <a:pPr marL="463550" indent="-463550">
                        <a:buNone/>
                      </a:pPr>
                      <a:endParaRPr lang="en-US" sz="800" b="0" dirty="0" smtClean="0"/>
                    </a:p>
                    <a:p>
                      <a:pPr>
                        <a:buNone/>
                      </a:pPr>
                      <a:r>
                        <a:rPr lang="en-US" sz="2400" b="0" dirty="0" smtClean="0">
                          <a:solidFill>
                            <a:srgbClr val="C00000"/>
                          </a:solidFill>
                        </a:rPr>
                        <a:t>13.3</a:t>
                      </a:r>
                      <a:r>
                        <a:rPr lang="en-US" sz="2400" b="0" dirty="0" smtClean="0"/>
                        <a:t> </a:t>
                      </a:r>
                      <a:r>
                        <a:rPr lang="en-US" sz="2400" b="0" dirty="0" smtClean="0">
                          <a:solidFill>
                            <a:srgbClr val="0000FF"/>
                          </a:solidFill>
                          <a:hlinkClick r:id="rId4" action="ppaction://hlinksldjump"/>
                        </a:rPr>
                        <a:t>Vapor Pressure</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13.4 </a:t>
                      </a:r>
                      <a:r>
                        <a:rPr lang="en-US" sz="2400" b="0" dirty="0" smtClean="0">
                          <a:solidFill>
                            <a:srgbClr val="0000FF"/>
                          </a:solidFill>
                          <a:hlinkClick r:id="rId5" action="ppaction://hlinksldjump"/>
                        </a:rPr>
                        <a:t>Surface Tension</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13.5</a:t>
                      </a:r>
                      <a:r>
                        <a:rPr lang="en-US" sz="2400" b="0" baseline="0" dirty="0" smtClean="0">
                          <a:solidFill>
                            <a:srgbClr val="C00000"/>
                          </a:solidFill>
                        </a:rPr>
                        <a:t> </a:t>
                      </a:r>
                      <a:r>
                        <a:rPr lang="en-US" sz="2400" b="0" baseline="0" dirty="0" smtClean="0">
                          <a:solidFill>
                            <a:srgbClr val="0000FF"/>
                          </a:solidFill>
                          <a:hlinkClick r:id="rId6" action="ppaction://hlinksldjump"/>
                        </a:rPr>
                        <a:t>Boiling Point</a:t>
                      </a:r>
                      <a:endParaRPr lang="en-US" sz="2400" b="0" dirty="0" smtClean="0"/>
                    </a:p>
                    <a:p>
                      <a:pPr>
                        <a:buNone/>
                      </a:pPr>
                      <a:endParaRPr lang="en-US" sz="800" b="0" dirty="0" smtClean="0"/>
                    </a:p>
                    <a:p>
                      <a:pPr marL="463550" indent="-463550">
                        <a:buNone/>
                      </a:pPr>
                      <a:r>
                        <a:rPr lang="en-US" sz="2400" b="0" dirty="0" smtClean="0">
                          <a:solidFill>
                            <a:srgbClr val="C00000"/>
                          </a:solidFill>
                        </a:rPr>
                        <a:t>13.6</a:t>
                      </a:r>
                      <a:r>
                        <a:rPr lang="en-US" sz="2400" b="0" baseline="0" dirty="0" smtClean="0">
                          <a:solidFill>
                            <a:srgbClr val="C00000"/>
                          </a:solidFill>
                        </a:rPr>
                        <a:t> </a:t>
                      </a:r>
                      <a:r>
                        <a:rPr lang="en-US" sz="2400" b="0" baseline="0" dirty="0" smtClean="0">
                          <a:solidFill>
                            <a:srgbClr val="0000FF"/>
                          </a:solidFill>
                          <a:hlinkClick r:id="rId7" action="ppaction://hlinksldjump"/>
                        </a:rPr>
                        <a:t>Freezing Point or </a:t>
                      </a:r>
                    </a:p>
                    <a:p>
                      <a:pPr marL="627063" indent="0">
                        <a:buNone/>
                      </a:pPr>
                      <a:r>
                        <a:rPr lang="en-US" sz="2400" b="0" baseline="0" dirty="0" smtClean="0">
                          <a:solidFill>
                            <a:srgbClr val="0000FF"/>
                          </a:solidFill>
                          <a:hlinkClick r:id="rId7" action="ppaction://hlinksldjump"/>
                        </a:rPr>
                        <a:t>Melting Point</a:t>
                      </a:r>
                      <a:endParaRPr lang="en-US" sz="2400" b="0" dirty="0" smtClean="0"/>
                    </a:p>
                    <a:p>
                      <a:pPr>
                        <a:buNone/>
                      </a:pPr>
                      <a:endParaRPr lang="en-US" sz="2400" b="0" dirty="0" smtClean="0"/>
                    </a:p>
                    <a:p>
                      <a:endParaRPr lang="en-US" sz="2400" b="0" dirty="0"/>
                    </a:p>
                  </a:txBody>
                  <a:tcPr>
                    <a:solidFill>
                      <a:schemeClr val="bg1"/>
                    </a:solidFill>
                  </a:tcPr>
                </a:tc>
                <a:tc>
                  <a:txBody>
                    <a:bodyPr/>
                    <a:lstStyle/>
                    <a:p>
                      <a:pPr marL="463550" indent="-463550">
                        <a:buNone/>
                      </a:pPr>
                      <a:r>
                        <a:rPr lang="en-US" sz="2400" b="0" dirty="0" smtClean="0">
                          <a:solidFill>
                            <a:srgbClr val="C00000"/>
                          </a:solidFill>
                        </a:rPr>
                        <a:t>13.7</a:t>
                      </a:r>
                      <a:r>
                        <a:rPr lang="en-US" sz="2400" b="0" baseline="0" dirty="0" smtClean="0">
                          <a:solidFill>
                            <a:srgbClr val="C00000"/>
                          </a:solidFill>
                        </a:rPr>
                        <a:t> </a:t>
                      </a:r>
                      <a:r>
                        <a:rPr lang="en-US" sz="2400" b="0" baseline="0" dirty="0" smtClean="0">
                          <a:solidFill>
                            <a:srgbClr val="0000FF"/>
                          </a:solidFill>
                          <a:hlinkClick r:id="rId8" action="ppaction://hlinksldjump"/>
                        </a:rPr>
                        <a:t>Changes of State</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13.8</a:t>
                      </a:r>
                      <a:r>
                        <a:rPr lang="en-US" sz="2400" b="0" baseline="0" dirty="0" smtClean="0">
                          <a:solidFill>
                            <a:srgbClr val="C00000"/>
                          </a:solidFill>
                        </a:rPr>
                        <a:t> </a:t>
                      </a:r>
                      <a:r>
                        <a:rPr lang="en-US" sz="2400" b="0" baseline="0" dirty="0" smtClean="0">
                          <a:solidFill>
                            <a:srgbClr val="0000FF"/>
                          </a:solidFill>
                          <a:hlinkClick r:id="rId9" action="ppaction://hlinksldjump"/>
                        </a:rPr>
                        <a:t>The Hydrogen Bond</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13.9</a:t>
                      </a:r>
                      <a:r>
                        <a:rPr lang="en-US" sz="2400" b="0" baseline="0" dirty="0" smtClean="0">
                          <a:solidFill>
                            <a:srgbClr val="C00000"/>
                          </a:solidFill>
                        </a:rPr>
                        <a:t> </a:t>
                      </a:r>
                      <a:r>
                        <a:rPr lang="en-US" sz="2400" b="0" baseline="0" dirty="0" smtClean="0">
                          <a:solidFill>
                            <a:srgbClr val="0000FF"/>
                          </a:solidFill>
                          <a:hlinkClick r:id="rId10" action="ppaction://hlinksldjump"/>
                        </a:rPr>
                        <a:t>Hydrates</a:t>
                      </a:r>
                      <a:endParaRPr lang="en-US" sz="2400" b="0" dirty="0" smtClean="0"/>
                    </a:p>
                    <a:p>
                      <a:pPr>
                        <a:buNone/>
                      </a:pPr>
                      <a:endParaRPr lang="en-US" sz="800" b="0" dirty="0" smtClean="0"/>
                    </a:p>
                    <a:p>
                      <a:pPr marL="463550" indent="-463550">
                        <a:buNone/>
                      </a:pPr>
                      <a:r>
                        <a:rPr lang="en-US" sz="2400" b="0" dirty="0" smtClean="0">
                          <a:solidFill>
                            <a:srgbClr val="C00000"/>
                          </a:solidFill>
                        </a:rPr>
                        <a:t>13.10</a:t>
                      </a:r>
                      <a:r>
                        <a:rPr lang="en-US" sz="2400" b="0" baseline="0" dirty="0" smtClean="0">
                          <a:solidFill>
                            <a:srgbClr val="C00000"/>
                          </a:solidFill>
                        </a:rPr>
                        <a:t> </a:t>
                      </a:r>
                      <a:r>
                        <a:rPr lang="en-US" sz="2400" b="0" baseline="0" dirty="0" smtClean="0">
                          <a:solidFill>
                            <a:srgbClr val="0000FF"/>
                          </a:solidFill>
                          <a:hlinkClick r:id="" action="ppaction://noaction"/>
                        </a:rPr>
                        <a:t>Water, a Unique Liquid</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13.11</a:t>
                      </a:r>
                      <a:r>
                        <a:rPr lang="en-US" sz="2400" b="0" baseline="0" dirty="0" smtClean="0">
                          <a:solidFill>
                            <a:srgbClr val="C00000"/>
                          </a:solidFill>
                        </a:rPr>
                        <a:t> </a:t>
                      </a:r>
                      <a:r>
                        <a:rPr lang="en-US" sz="2400" b="0" baseline="0" dirty="0" smtClean="0">
                          <a:solidFill>
                            <a:srgbClr val="0000FF"/>
                          </a:solidFill>
                          <a:hlinkClick r:id="rId11" action="ppaction://hlinksldjump"/>
                        </a:rPr>
                        <a:t>Water Purification</a:t>
                      </a:r>
                      <a:endParaRPr lang="en-US" sz="2400" b="0" dirty="0" smtClean="0"/>
                    </a:p>
                    <a:p>
                      <a:pPr marL="463550" indent="-463550">
                        <a:buNone/>
                      </a:pPr>
                      <a:endParaRPr lang="en-US" sz="2400" b="0" dirty="0" smtClean="0"/>
                    </a:p>
                    <a:p>
                      <a:pPr marL="463550" indent="-463550">
                        <a:buNone/>
                      </a:pPr>
                      <a:endParaRPr lang="en-US" sz="800" b="0" dirty="0" smtClean="0"/>
                    </a:p>
                    <a:p>
                      <a:endParaRPr lang="en-US" sz="2400" b="0" dirty="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Energy and Phase Changes</a:t>
            </a:r>
          </a:p>
        </p:txBody>
      </p:sp>
      <p:sp>
        <p:nvSpPr>
          <p:cNvPr id="3" name="Content Placeholder 2"/>
          <p:cNvSpPr>
            <a:spLocks noGrp="1"/>
          </p:cNvSpPr>
          <p:nvPr>
            <p:ph idx="1"/>
          </p:nvPr>
        </p:nvSpPr>
        <p:spPr/>
        <p:txBody>
          <a:bodyPr/>
          <a:lstStyle/>
          <a:p>
            <a:r>
              <a:rPr lang="en-US" smtClean="0"/>
              <a:t>The </a:t>
            </a:r>
            <a:r>
              <a:rPr lang="en-US" b="1" smtClean="0"/>
              <a:t>heat of fusion</a:t>
            </a:r>
            <a:r>
              <a:rPr lang="en-US" smtClean="0"/>
              <a:t> is the energy required to change one gram of a solid at its melting point to liquid.  </a:t>
            </a:r>
          </a:p>
          <a:p>
            <a:endParaRPr lang="en-US" sz="800" smtClean="0"/>
          </a:p>
          <a:p>
            <a:r>
              <a:rPr lang="en-US" smtClean="0"/>
              <a:t>The heat of fusion for water is 335 J/g.  Calculate the amount of heat needed to melt 25.0 g of ice at 0°C.</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2757488" y="4114800"/>
          <a:ext cx="3381375" cy="914400"/>
        </p:xfrm>
        <a:graphic>
          <a:graphicData uri="http://schemas.openxmlformats.org/presentationml/2006/ole">
            <p:oleObj spid="_x0000_s1026" name="Equation" r:id="rId3" imgW="1549080" imgH="419040" progId="">
              <p:embed/>
            </p:oleObj>
          </a:graphicData>
        </a:graphic>
      </p:graphicFrame>
      <p:sp>
        <p:nvSpPr>
          <p:cNvPr id="7" name="Rectangle 6"/>
          <p:cNvSpPr/>
          <p:nvPr/>
        </p:nvSpPr>
        <p:spPr>
          <a:xfrm>
            <a:off x="5029200" y="4267200"/>
            <a:ext cx="990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Energy and Phase Changes</a:t>
            </a:r>
          </a:p>
        </p:txBody>
      </p:sp>
      <p:sp>
        <p:nvSpPr>
          <p:cNvPr id="3" name="Content Placeholder 2"/>
          <p:cNvSpPr>
            <a:spLocks noGrp="1"/>
          </p:cNvSpPr>
          <p:nvPr>
            <p:ph idx="1"/>
          </p:nvPr>
        </p:nvSpPr>
        <p:spPr/>
        <p:txBody>
          <a:bodyPr/>
          <a:lstStyle/>
          <a:p>
            <a:r>
              <a:rPr lang="en-US" smtClean="0"/>
              <a:t>The </a:t>
            </a:r>
            <a:r>
              <a:rPr lang="en-US" b="1" smtClean="0"/>
              <a:t>heat of vaporization</a:t>
            </a:r>
            <a:r>
              <a:rPr lang="en-US" smtClean="0"/>
              <a:t> is the energy required to change one gram of a liquid to vapor at its normal boiling point.  </a:t>
            </a:r>
          </a:p>
          <a:p>
            <a:endParaRPr lang="en-US" sz="800" smtClean="0"/>
          </a:p>
          <a:p>
            <a:r>
              <a:rPr lang="en-US" smtClean="0"/>
              <a:t>The heat of vaporization for water is 2259 J/g.  Calculate the amount of heat needed to vaporize    25.0 g of water at 100°C.</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2646363" y="4800600"/>
          <a:ext cx="3795712" cy="914400"/>
        </p:xfrm>
        <a:graphic>
          <a:graphicData uri="http://schemas.openxmlformats.org/presentationml/2006/ole">
            <p:oleObj spid="_x0000_s2050" name="Equation" r:id="rId3" imgW="1739880" imgH="419040" progId="">
              <p:embed/>
            </p:oleObj>
          </a:graphicData>
        </a:graphic>
      </p:graphicFrame>
      <p:sp>
        <p:nvSpPr>
          <p:cNvPr id="7" name="Rectangle 6"/>
          <p:cNvSpPr/>
          <p:nvPr/>
        </p:nvSpPr>
        <p:spPr>
          <a:xfrm>
            <a:off x="5029200" y="4953000"/>
            <a:ext cx="1371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p:txBody>
          <a:bodyPr/>
          <a:lstStyle/>
          <a:p>
            <a:r>
              <a:rPr lang="en-US" smtClean="0"/>
              <a:t>Energy Calculations</a:t>
            </a:r>
          </a:p>
        </p:txBody>
      </p:sp>
      <p:sp>
        <p:nvSpPr>
          <p:cNvPr id="3080" name="Content Placeholder 2"/>
          <p:cNvSpPr>
            <a:spLocks noGrp="1"/>
          </p:cNvSpPr>
          <p:nvPr>
            <p:ph idx="1"/>
          </p:nvPr>
        </p:nvSpPr>
        <p:spPr/>
        <p:txBody>
          <a:bodyPr/>
          <a:lstStyle/>
          <a:p>
            <a:r>
              <a:rPr lang="en-US" sz="2400" smtClean="0"/>
              <a:t>Calculate the energy needed to convert 25.0 g ice at 0°C to steam at 100°C.</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331788" y="2514600"/>
            <a:ext cx="731837"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Plan</a:t>
            </a:r>
            <a:endParaRPr lang="en-US" sz="2400" dirty="0">
              <a:latin typeface="+mn-lt"/>
            </a:endParaRPr>
          </a:p>
        </p:txBody>
      </p:sp>
      <p:sp>
        <p:nvSpPr>
          <p:cNvPr id="7" name="TextBox 6"/>
          <p:cNvSpPr txBox="1"/>
          <p:nvPr/>
        </p:nvSpPr>
        <p:spPr>
          <a:xfrm>
            <a:off x="304800" y="3881438"/>
            <a:ext cx="1344613"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8" name="Text Box 18"/>
          <p:cNvSpPr txBox="1">
            <a:spLocks noChangeArrowheads="1"/>
          </p:cNvSpPr>
          <p:nvPr/>
        </p:nvSpPr>
        <p:spPr bwMode="auto">
          <a:xfrm>
            <a:off x="1066800" y="2438400"/>
            <a:ext cx="7086600" cy="1546225"/>
          </a:xfrm>
          <a:prstGeom prst="rect">
            <a:avLst/>
          </a:prstGeom>
          <a:noFill/>
          <a:ln w="9525">
            <a:noFill/>
            <a:miter lim="800000"/>
            <a:headEnd/>
            <a:tailEnd/>
          </a:ln>
          <a:effectLst/>
        </p:spPr>
        <p:txBody>
          <a:bodyPr lIns="68452" tIns="34226" rIns="68452" bIns="34226">
            <a:spAutoFit/>
          </a:bodyPr>
          <a:lstStyle/>
          <a:p>
            <a:pPr defTabSz="684213">
              <a:spcBef>
                <a:spcPct val="50000"/>
              </a:spcBef>
              <a:defRPr/>
            </a:pPr>
            <a:r>
              <a:rPr lang="en-US" sz="2400" dirty="0">
                <a:latin typeface="+mn-lt"/>
              </a:rPr>
              <a:t>1.  melt ice (mass x heat of fusion)</a:t>
            </a:r>
            <a:br>
              <a:rPr lang="en-US" sz="2400" dirty="0">
                <a:latin typeface="+mn-lt"/>
              </a:rPr>
            </a:br>
            <a:r>
              <a:rPr lang="en-US" sz="2400" dirty="0">
                <a:latin typeface="+mn-lt"/>
              </a:rPr>
              <a:t>2.  </a:t>
            </a:r>
            <a:r>
              <a:rPr lang="en-US" sz="2400" dirty="0">
                <a:latin typeface="+mn-lt"/>
                <a:sym typeface="Wingdings" pitchFamily="2" charset="2"/>
              </a:rPr>
              <a:t>warm water from 0° to 100°C </a:t>
            </a:r>
            <a:br>
              <a:rPr lang="en-US" sz="2400" dirty="0">
                <a:latin typeface="+mn-lt"/>
                <a:sym typeface="Wingdings" pitchFamily="2" charset="2"/>
              </a:rPr>
            </a:br>
            <a:r>
              <a:rPr lang="en-US" sz="2400" dirty="0">
                <a:latin typeface="+mn-lt"/>
                <a:sym typeface="Wingdings" pitchFamily="2" charset="2"/>
              </a:rPr>
              <a:t>3.  evaporate water (mass x heat of vaporization)</a:t>
            </a:r>
            <a:br>
              <a:rPr lang="en-US" sz="2400" dirty="0">
                <a:latin typeface="+mn-lt"/>
                <a:sym typeface="Wingdings" pitchFamily="2" charset="2"/>
              </a:rPr>
            </a:br>
            <a:r>
              <a:rPr lang="en-US" sz="2400" dirty="0">
                <a:latin typeface="+mn-lt"/>
                <a:sym typeface="Wingdings" pitchFamily="2" charset="2"/>
              </a:rPr>
              <a:t>4.  sum the energies</a:t>
            </a:r>
          </a:p>
        </p:txBody>
      </p:sp>
      <p:graphicFrame>
        <p:nvGraphicFramePr>
          <p:cNvPr id="38914" name="Object 2"/>
          <p:cNvGraphicFramePr>
            <a:graphicFrameLocks noChangeAspect="1"/>
          </p:cNvGraphicFramePr>
          <p:nvPr/>
        </p:nvGraphicFramePr>
        <p:xfrm>
          <a:off x="1184275" y="4103688"/>
          <a:ext cx="3956050" cy="773112"/>
        </p:xfrm>
        <a:graphic>
          <a:graphicData uri="http://schemas.openxmlformats.org/presentationml/2006/ole">
            <p:oleObj spid="_x0000_s3074" name="Equation" r:id="rId3" imgW="2145960" imgH="419040" progId="">
              <p:embed/>
            </p:oleObj>
          </a:graphicData>
        </a:graphic>
      </p:graphicFrame>
      <p:graphicFrame>
        <p:nvGraphicFramePr>
          <p:cNvPr id="10" name="Object 3"/>
          <p:cNvGraphicFramePr>
            <a:graphicFrameLocks noChangeAspect="1"/>
          </p:cNvGraphicFramePr>
          <p:nvPr/>
        </p:nvGraphicFramePr>
        <p:xfrm>
          <a:off x="1152525" y="4908550"/>
          <a:ext cx="5162550" cy="730250"/>
        </p:xfrm>
        <a:graphic>
          <a:graphicData uri="http://schemas.openxmlformats.org/presentationml/2006/ole">
            <p:oleObj spid="_x0000_s3075" name="Equation" r:id="rId4" imgW="2958840" imgH="419040" progId="">
              <p:embed/>
            </p:oleObj>
          </a:graphicData>
        </a:graphic>
      </p:graphicFrame>
      <p:graphicFrame>
        <p:nvGraphicFramePr>
          <p:cNvPr id="3076" name="Object 5"/>
          <p:cNvGraphicFramePr>
            <a:graphicFrameLocks noChangeAspect="1"/>
          </p:cNvGraphicFramePr>
          <p:nvPr/>
        </p:nvGraphicFramePr>
        <p:xfrm>
          <a:off x="5410200" y="2819400"/>
          <a:ext cx="3182938" cy="409575"/>
        </p:xfrm>
        <a:graphic>
          <a:graphicData uri="http://schemas.openxmlformats.org/presentationml/2006/ole">
            <p:oleObj spid="_x0000_s3076" name="Equation" r:id="rId5" imgW="1574640" imgH="203040" progId="">
              <p:embed/>
            </p:oleObj>
          </a:graphicData>
        </a:graphic>
      </p:graphicFrame>
      <p:graphicFrame>
        <p:nvGraphicFramePr>
          <p:cNvPr id="38918" name="Object 2"/>
          <p:cNvGraphicFramePr>
            <a:graphicFrameLocks noChangeAspect="1"/>
          </p:cNvGraphicFramePr>
          <p:nvPr/>
        </p:nvGraphicFramePr>
        <p:xfrm>
          <a:off x="1185863" y="5637213"/>
          <a:ext cx="5019675" cy="747712"/>
        </p:xfrm>
        <a:graphic>
          <a:graphicData uri="http://schemas.openxmlformats.org/presentationml/2006/ole">
            <p:oleObj spid="_x0000_s3077" name="Equation" r:id="rId6" imgW="2819160" imgH="419040" progId="">
              <p:embed/>
            </p:oleObj>
          </a:graphicData>
        </a:graphic>
      </p:graphicFrame>
      <p:graphicFrame>
        <p:nvGraphicFramePr>
          <p:cNvPr id="14" name="Object 7"/>
          <p:cNvGraphicFramePr>
            <a:graphicFrameLocks noChangeAspect="1"/>
          </p:cNvGraphicFramePr>
          <p:nvPr/>
        </p:nvGraphicFramePr>
        <p:xfrm>
          <a:off x="5334000" y="3886200"/>
          <a:ext cx="3705225" cy="846138"/>
        </p:xfrm>
        <a:graphic>
          <a:graphicData uri="http://schemas.openxmlformats.org/presentationml/2006/ole">
            <p:oleObj spid="_x0000_s3078" name="Equation" r:id="rId7" imgW="189216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quantity of heat must be removed from 2.0 g of liquid water at 0</a:t>
            </a:r>
            <a:r>
              <a:rPr lang="en-US" baseline="30000" dirty="0" smtClean="0"/>
              <a:t> °</a:t>
            </a:r>
            <a:r>
              <a:rPr lang="en-US" dirty="0" smtClean="0"/>
              <a:t>C to completely freeze the water?  The heat of fusion of ice is 335 J/g.</a:t>
            </a:r>
          </a:p>
          <a:p>
            <a:pPr marL="514350" indent="-514350">
              <a:buFont typeface="+mj-lt"/>
              <a:buAutoNum type="alphaLcPeriod"/>
              <a:defRPr/>
            </a:pPr>
            <a:r>
              <a:rPr lang="en-US" dirty="0" smtClean="0"/>
              <a:t>32 J</a:t>
            </a:r>
          </a:p>
          <a:p>
            <a:pPr marL="514350" indent="-514350">
              <a:buFont typeface="+mj-lt"/>
              <a:buAutoNum type="alphaLcPeriod"/>
              <a:defRPr/>
            </a:pPr>
            <a:r>
              <a:rPr lang="en-US" dirty="0" smtClean="0"/>
              <a:t>1.7 J</a:t>
            </a:r>
          </a:p>
          <a:p>
            <a:pPr marL="514350" indent="-514350">
              <a:buFont typeface="+mj-lt"/>
              <a:buAutoNum type="alphaLcPeriod"/>
              <a:defRPr/>
            </a:pPr>
            <a:r>
              <a:rPr lang="en-US" dirty="0" smtClean="0"/>
              <a:t>670 J</a:t>
            </a:r>
          </a:p>
          <a:p>
            <a:pPr marL="514350" indent="-514350">
              <a:buFont typeface="+mj-lt"/>
              <a:buAutoNum type="alphaLcPeriod"/>
              <a:defRPr/>
            </a:pPr>
            <a:r>
              <a:rPr lang="en-US" dirty="0" smtClean="0"/>
              <a:t>0.060 J</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liquid water at 100.</a:t>
            </a:r>
            <a:r>
              <a:rPr lang="en-US" baseline="30000" dirty="0" smtClean="0"/>
              <a:t> °</a:t>
            </a:r>
            <a:r>
              <a:rPr lang="en-US" dirty="0" smtClean="0"/>
              <a:t>C absorbs 113 kJ of heat energy.  How much of the water will be converted to steam?  The heat of vaporization of water is 2259 J/g.  </a:t>
            </a:r>
          </a:p>
          <a:p>
            <a:pPr marL="514350" indent="-514350">
              <a:buFont typeface="+mj-lt"/>
              <a:buAutoNum type="alphaLcPeriod"/>
              <a:defRPr/>
            </a:pPr>
            <a:r>
              <a:rPr lang="en-US" dirty="0" smtClean="0"/>
              <a:t>50.0 g</a:t>
            </a:r>
          </a:p>
          <a:p>
            <a:pPr marL="514350" indent="-514350">
              <a:buFont typeface="+mj-lt"/>
              <a:buAutoNum type="alphaLcPeriod"/>
              <a:defRPr/>
            </a:pPr>
            <a:r>
              <a:rPr lang="en-US" dirty="0" smtClean="0"/>
              <a:t>0.0200 g</a:t>
            </a:r>
          </a:p>
          <a:p>
            <a:pPr marL="514350" indent="-514350">
              <a:buFont typeface="+mj-lt"/>
              <a:buAutoNum type="alphaLcPeriod"/>
              <a:defRPr/>
            </a:pPr>
            <a:r>
              <a:rPr lang="en-US" dirty="0" smtClean="0"/>
              <a:t>255 g</a:t>
            </a:r>
          </a:p>
          <a:p>
            <a:pPr marL="514350" indent="-514350">
              <a:buFont typeface="+mj-lt"/>
              <a:buAutoNum type="alphaLcPeriod"/>
              <a:defRPr/>
            </a:pPr>
            <a:r>
              <a:rPr lang="en-US" dirty="0" smtClean="0"/>
              <a:t>113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water at 10.0</a:t>
            </a:r>
            <a:r>
              <a:rPr lang="en-US" baseline="30000" dirty="0" smtClean="0"/>
              <a:t> ° </a:t>
            </a:r>
            <a:r>
              <a:rPr lang="en-US" dirty="0" smtClean="0"/>
              <a:t>C absorbs 4410 J of heat energy.  The temperature of the sample increases to 72.0</a:t>
            </a:r>
            <a:r>
              <a:rPr lang="en-US" baseline="30000" dirty="0" smtClean="0"/>
              <a:t> °</a:t>
            </a:r>
            <a:r>
              <a:rPr lang="en-US" dirty="0" smtClean="0"/>
              <a:t>C.  What is the mass of the water?  The specific heat of liquid water is 4.184 J/</a:t>
            </a:r>
            <a:r>
              <a:rPr lang="en-US" dirty="0" err="1" smtClean="0"/>
              <a:t>g</a:t>
            </a:r>
            <a:r>
              <a:rPr lang="en-US" baseline="30000" dirty="0" err="1" smtClean="0"/>
              <a:t>°</a:t>
            </a:r>
            <a:r>
              <a:rPr lang="en-US" dirty="0" err="1" smtClean="0"/>
              <a:t>C</a:t>
            </a:r>
            <a:r>
              <a:rPr lang="en-US" dirty="0" smtClean="0"/>
              <a:t>.</a:t>
            </a:r>
          </a:p>
          <a:p>
            <a:pPr marL="514350" indent="-514350">
              <a:buFont typeface="+mj-lt"/>
              <a:buAutoNum type="alphaLcPeriod"/>
              <a:defRPr/>
            </a:pPr>
            <a:r>
              <a:rPr lang="en-US" dirty="0" smtClean="0"/>
              <a:t>14.7 g</a:t>
            </a:r>
          </a:p>
          <a:p>
            <a:pPr marL="514350" indent="-514350">
              <a:buFont typeface="+mj-lt"/>
              <a:buAutoNum type="alphaLcPeriod"/>
              <a:defRPr/>
            </a:pPr>
            <a:r>
              <a:rPr lang="en-US" dirty="0" smtClean="0"/>
              <a:t>17.0 g</a:t>
            </a:r>
          </a:p>
          <a:p>
            <a:pPr marL="514350" indent="-514350">
              <a:buFont typeface="+mj-lt"/>
              <a:buAutoNum type="alphaLcPeriod"/>
              <a:defRPr/>
            </a:pPr>
            <a:r>
              <a:rPr lang="en-US" dirty="0" smtClean="0"/>
              <a:t>256 g</a:t>
            </a:r>
          </a:p>
          <a:p>
            <a:pPr marL="514350" indent="-514350">
              <a:buFont typeface="+mj-lt"/>
              <a:buAutoNum type="alphaLcPeriod"/>
              <a:defRPr/>
            </a:pPr>
            <a:r>
              <a:rPr lang="en-US" dirty="0" smtClean="0"/>
              <a:t>297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Hydrogen Bond</a:t>
            </a:r>
          </a:p>
        </p:txBody>
      </p:sp>
      <p:sp>
        <p:nvSpPr>
          <p:cNvPr id="40963" name="Content Placeholder 2"/>
          <p:cNvSpPr>
            <a:spLocks noGrp="1"/>
          </p:cNvSpPr>
          <p:nvPr>
            <p:ph idx="1"/>
          </p:nvPr>
        </p:nvSpPr>
        <p:spPr>
          <a:xfrm>
            <a:off x="457200" y="3962400"/>
            <a:ext cx="8229600" cy="2163763"/>
          </a:xfrm>
        </p:spPr>
        <p:txBody>
          <a:bodyPr/>
          <a:lstStyle/>
          <a:p>
            <a:r>
              <a:rPr lang="en-US" smtClean="0"/>
              <a:t>Water has extremely high melting and boiling points as well as heats of fusion and vaporization.</a:t>
            </a:r>
          </a:p>
          <a:p>
            <a:r>
              <a:rPr lang="en-US" smtClean="0"/>
              <a:t>The liquid water molecules are strongly attracted to each other by </a:t>
            </a:r>
            <a:r>
              <a:rPr lang="en-US" b="1" smtClean="0"/>
              <a:t>hydrogen bonds</a:t>
            </a:r>
            <a:r>
              <a:rPr lang="en-US" smtClean="0"/>
              <a: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0967" name="Picture 7"/>
          <p:cNvPicPr>
            <a:picLocks noChangeAspect="1" noChangeArrowheads="1"/>
          </p:cNvPicPr>
          <p:nvPr/>
        </p:nvPicPr>
        <p:blipFill>
          <a:blip r:embed="rId2" cstate="print"/>
          <a:srcRect/>
          <a:stretch>
            <a:fillRect/>
          </a:stretch>
        </p:blipFill>
        <p:spPr bwMode="auto">
          <a:xfrm>
            <a:off x="0" y="1447800"/>
            <a:ext cx="9090828" cy="2480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The Hydrogen Bond</a:t>
            </a:r>
          </a:p>
        </p:txBody>
      </p:sp>
      <p:sp>
        <p:nvSpPr>
          <p:cNvPr id="41987" name="Content Placeholder 2"/>
          <p:cNvSpPr>
            <a:spLocks noGrp="1"/>
          </p:cNvSpPr>
          <p:nvPr>
            <p:ph idx="1"/>
          </p:nvPr>
        </p:nvSpPr>
        <p:spPr>
          <a:xfrm>
            <a:off x="457200" y="1600200"/>
            <a:ext cx="4724400" cy="1752600"/>
          </a:xfrm>
        </p:spPr>
        <p:txBody>
          <a:bodyPr/>
          <a:lstStyle/>
          <a:p>
            <a:r>
              <a:rPr lang="en-US" dirty="0" smtClean="0"/>
              <a:t>Hydrogen bonds are one type of </a:t>
            </a:r>
            <a:r>
              <a:rPr lang="en-US" b="1" dirty="0" smtClean="0"/>
              <a:t>intermolecular force </a:t>
            </a:r>
            <a:r>
              <a:rPr lang="en-US" dirty="0" smtClean="0"/>
              <a:t>of attraction between molecules.</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9" name="Content Placeholder 2"/>
          <p:cNvSpPr txBox="1">
            <a:spLocks/>
          </p:cNvSpPr>
          <p:nvPr/>
        </p:nvSpPr>
        <p:spPr bwMode="auto">
          <a:xfrm>
            <a:off x="457200" y="4572000"/>
            <a:ext cx="8305800" cy="990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800" b="1" dirty="0">
                <a:latin typeface="+mn-lt"/>
              </a:rPr>
              <a:t>Hydrogen bonds</a:t>
            </a:r>
            <a:r>
              <a:rPr lang="en-US" sz="2800" dirty="0">
                <a:latin typeface="+mn-lt"/>
              </a:rPr>
              <a:t> are much weaker than ionic or covalent bonds which are </a:t>
            </a:r>
            <a:r>
              <a:rPr lang="en-US" sz="2800" dirty="0" err="1">
                <a:latin typeface="+mn-lt"/>
              </a:rPr>
              <a:t>intramolecular</a:t>
            </a:r>
            <a:r>
              <a:rPr lang="en-US" sz="2800" dirty="0">
                <a:latin typeface="+mn-lt"/>
              </a:rPr>
              <a:t> forces.</a:t>
            </a:r>
          </a:p>
          <a:p>
            <a:pPr marL="342900" indent="-342900" eaLnBrk="0" hangingPunct="0">
              <a:spcBef>
                <a:spcPct val="20000"/>
              </a:spcBef>
              <a:buFont typeface="Arial" charset="0"/>
              <a:buNone/>
              <a:defRPr/>
            </a:pPr>
            <a:endParaRPr lang="en-US" sz="2800" dirty="0">
              <a:latin typeface="+mn-lt"/>
            </a:endParaRPr>
          </a:p>
          <a:p>
            <a:pPr marL="342900" indent="-342900" eaLnBrk="0" hangingPunct="0">
              <a:spcBef>
                <a:spcPct val="20000"/>
              </a:spcBef>
              <a:buFont typeface="Arial" charset="0"/>
              <a:buNone/>
              <a:defRPr/>
            </a:pPr>
            <a:endParaRPr lang="en-US" sz="2800" dirty="0">
              <a:latin typeface="+mn-lt"/>
            </a:endParaRPr>
          </a:p>
        </p:txBody>
      </p:sp>
      <p:pic>
        <p:nvPicPr>
          <p:cNvPr id="41993" name="Picture 9"/>
          <p:cNvPicPr>
            <a:picLocks noChangeAspect="1" noChangeArrowheads="1"/>
          </p:cNvPicPr>
          <p:nvPr/>
        </p:nvPicPr>
        <p:blipFill>
          <a:blip r:embed="rId3" cstate="print"/>
          <a:srcRect/>
          <a:stretch>
            <a:fillRect/>
          </a:stretch>
        </p:blipFill>
        <p:spPr bwMode="auto">
          <a:xfrm>
            <a:off x="4800600" y="1876425"/>
            <a:ext cx="42576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The Hydrogen Bond</a:t>
            </a:r>
          </a:p>
        </p:txBody>
      </p:sp>
      <p:sp>
        <p:nvSpPr>
          <p:cNvPr id="43011" name="Content Placeholder 2"/>
          <p:cNvSpPr>
            <a:spLocks noGrp="1"/>
          </p:cNvSpPr>
          <p:nvPr>
            <p:ph idx="1"/>
          </p:nvPr>
        </p:nvSpPr>
        <p:spPr/>
        <p:txBody>
          <a:bodyPr/>
          <a:lstStyle/>
          <a:p>
            <a:r>
              <a:rPr lang="en-US" smtClean="0"/>
              <a:t>Compounds that can form hydrogen bonds have hydrogen covalently bonded to F, O or 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3014" name="Group 55"/>
          <p:cNvGrpSpPr>
            <a:grpSpLocks/>
          </p:cNvGrpSpPr>
          <p:nvPr/>
        </p:nvGrpSpPr>
        <p:grpSpPr bwMode="auto">
          <a:xfrm>
            <a:off x="4953000" y="2819400"/>
            <a:ext cx="3886200" cy="1905000"/>
            <a:chOff x="4953000" y="2819400"/>
            <a:chExt cx="3886200" cy="1905000"/>
          </a:xfrm>
        </p:grpSpPr>
        <p:sp>
          <p:nvSpPr>
            <p:cNvPr id="43041" name="Text Box 34"/>
            <p:cNvSpPr txBox="1">
              <a:spLocks noChangeArrowheads="1"/>
            </p:cNvSpPr>
            <p:nvPr/>
          </p:nvSpPr>
          <p:spPr bwMode="auto">
            <a:xfrm>
              <a:off x="6172200" y="3352800"/>
              <a:ext cx="336550" cy="366713"/>
            </a:xfrm>
            <a:prstGeom prst="rect">
              <a:avLst/>
            </a:prstGeom>
            <a:noFill/>
            <a:ln w="9525">
              <a:noFill/>
              <a:miter lim="800000"/>
              <a:headEnd/>
              <a:tailEnd/>
            </a:ln>
          </p:spPr>
          <p:txBody>
            <a:bodyPr wrap="none">
              <a:spAutoFit/>
            </a:bodyPr>
            <a:lstStyle/>
            <a:p>
              <a:r>
                <a:rPr lang="en-US">
                  <a:latin typeface="Arial Black" pitchFamily="34" charset="0"/>
                </a:rPr>
                <a:t>..</a:t>
              </a:r>
            </a:p>
          </p:txBody>
        </p:sp>
        <p:sp>
          <p:nvSpPr>
            <p:cNvPr id="43042" name="Text Box 35"/>
            <p:cNvSpPr txBox="1">
              <a:spLocks noChangeArrowheads="1"/>
            </p:cNvSpPr>
            <p:nvPr/>
          </p:nvSpPr>
          <p:spPr bwMode="auto">
            <a:xfrm>
              <a:off x="6750050" y="2819400"/>
              <a:ext cx="336550" cy="366713"/>
            </a:xfrm>
            <a:prstGeom prst="rect">
              <a:avLst/>
            </a:prstGeom>
            <a:noFill/>
            <a:ln w="9525">
              <a:noFill/>
              <a:miter lim="800000"/>
              <a:headEnd/>
              <a:tailEnd/>
            </a:ln>
          </p:spPr>
          <p:txBody>
            <a:bodyPr wrap="none">
              <a:spAutoFit/>
            </a:bodyPr>
            <a:lstStyle/>
            <a:p>
              <a:r>
                <a:rPr lang="en-US">
                  <a:latin typeface="Arial Black" pitchFamily="34" charset="0"/>
                </a:rPr>
                <a:t>..</a:t>
              </a:r>
            </a:p>
          </p:txBody>
        </p:sp>
        <p:sp>
          <p:nvSpPr>
            <p:cNvPr id="43043" name="Text Box 36"/>
            <p:cNvSpPr txBox="1">
              <a:spLocks noChangeArrowheads="1"/>
            </p:cNvSpPr>
            <p:nvPr/>
          </p:nvSpPr>
          <p:spPr bwMode="auto">
            <a:xfrm>
              <a:off x="6172200" y="3810000"/>
              <a:ext cx="336550" cy="366713"/>
            </a:xfrm>
            <a:prstGeom prst="rect">
              <a:avLst/>
            </a:prstGeom>
            <a:noFill/>
            <a:ln w="9525">
              <a:noFill/>
              <a:miter lim="800000"/>
              <a:headEnd/>
              <a:tailEnd/>
            </a:ln>
          </p:spPr>
          <p:txBody>
            <a:bodyPr wrap="none">
              <a:spAutoFit/>
            </a:bodyPr>
            <a:lstStyle/>
            <a:p>
              <a:r>
                <a:rPr lang="en-US">
                  <a:latin typeface="Arial Black" pitchFamily="34" charset="0"/>
                </a:rPr>
                <a:t>..</a:t>
              </a:r>
            </a:p>
          </p:txBody>
        </p:sp>
        <p:sp>
          <p:nvSpPr>
            <p:cNvPr id="43044" name="Text Box 37"/>
            <p:cNvSpPr txBox="1">
              <a:spLocks noChangeArrowheads="1"/>
            </p:cNvSpPr>
            <p:nvPr/>
          </p:nvSpPr>
          <p:spPr bwMode="auto">
            <a:xfrm rot="-5400000">
              <a:off x="6492082" y="3109118"/>
              <a:ext cx="336550" cy="366713"/>
            </a:xfrm>
            <a:prstGeom prst="rect">
              <a:avLst/>
            </a:prstGeom>
            <a:noFill/>
            <a:ln w="9525">
              <a:noFill/>
              <a:miter lim="800000"/>
              <a:headEnd/>
              <a:tailEnd/>
            </a:ln>
          </p:spPr>
          <p:txBody>
            <a:bodyPr wrap="none">
              <a:spAutoFit/>
            </a:bodyPr>
            <a:lstStyle/>
            <a:p>
              <a:r>
                <a:rPr lang="en-US">
                  <a:latin typeface="Arial Black" pitchFamily="34" charset="0"/>
                </a:rPr>
                <a:t>..</a:t>
              </a:r>
            </a:p>
          </p:txBody>
        </p:sp>
        <p:grpSp>
          <p:nvGrpSpPr>
            <p:cNvPr id="43045" name="Group 103"/>
            <p:cNvGrpSpPr>
              <a:grpSpLocks/>
            </p:cNvGrpSpPr>
            <p:nvPr/>
          </p:nvGrpSpPr>
          <p:grpSpPr bwMode="auto">
            <a:xfrm>
              <a:off x="4953000" y="3048000"/>
              <a:ext cx="3886200" cy="1676400"/>
              <a:chOff x="2112" y="1056"/>
              <a:chExt cx="2448" cy="1056"/>
            </a:xfrm>
          </p:grpSpPr>
          <p:sp>
            <p:nvSpPr>
              <p:cNvPr id="43046" name="Rectangle 104"/>
              <p:cNvSpPr>
                <a:spLocks noChangeArrowheads="1"/>
              </p:cNvSpPr>
              <p:nvPr/>
            </p:nvSpPr>
            <p:spPr bwMode="auto">
              <a:xfrm>
                <a:off x="2496" y="1392"/>
                <a:ext cx="2064" cy="720"/>
              </a:xfrm>
              <a:prstGeom prst="rect">
                <a:avLst/>
              </a:prstGeom>
              <a:noFill/>
              <a:ln w="9525">
                <a:noFill/>
                <a:miter lim="800000"/>
                <a:headEnd/>
                <a:tailEnd/>
              </a:ln>
            </p:spPr>
            <p:txBody>
              <a:bodyPr/>
              <a:lstStyle/>
              <a:p>
                <a:pPr marL="342900" indent="-342900">
                  <a:spcBef>
                    <a:spcPct val="20000"/>
                  </a:spcBef>
                </a:pPr>
                <a:r>
                  <a:rPr lang="en-US" sz="2400" b="1"/>
                  <a:t>C – O – C – C</a:t>
                </a:r>
              </a:p>
            </p:txBody>
          </p:sp>
          <p:grpSp>
            <p:nvGrpSpPr>
              <p:cNvPr id="43047" name="Group 105"/>
              <p:cNvGrpSpPr>
                <a:grpSpLocks/>
              </p:cNvGrpSpPr>
              <p:nvPr/>
            </p:nvGrpSpPr>
            <p:grpSpPr bwMode="auto">
              <a:xfrm>
                <a:off x="3792" y="1392"/>
                <a:ext cx="432" cy="288"/>
                <a:chOff x="3792" y="1392"/>
                <a:chExt cx="432" cy="288"/>
              </a:xfrm>
            </p:grpSpPr>
            <p:sp>
              <p:nvSpPr>
                <p:cNvPr id="43066" name="Text Box 106"/>
                <p:cNvSpPr txBox="1">
                  <a:spLocks noChangeArrowheads="1"/>
                </p:cNvSpPr>
                <p:nvPr/>
              </p:nvSpPr>
              <p:spPr bwMode="auto">
                <a:xfrm>
                  <a:off x="3888" y="1392"/>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67" name="Line 107"/>
                <p:cNvSpPr>
                  <a:spLocks noChangeShapeType="1"/>
                </p:cNvSpPr>
                <p:nvPr/>
              </p:nvSpPr>
              <p:spPr bwMode="auto">
                <a:xfrm>
                  <a:off x="3792" y="1536"/>
                  <a:ext cx="144" cy="0"/>
                </a:xfrm>
                <a:prstGeom prst="line">
                  <a:avLst/>
                </a:prstGeom>
                <a:noFill/>
                <a:ln w="28575">
                  <a:solidFill>
                    <a:schemeClr val="tx1"/>
                  </a:solidFill>
                  <a:round/>
                  <a:headEnd/>
                  <a:tailEnd/>
                </a:ln>
              </p:spPr>
              <p:txBody>
                <a:bodyPr/>
                <a:lstStyle/>
                <a:p>
                  <a:endParaRPr lang="en-US"/>
                </a:p>
              </p:txBody>
            </p:sp>
          </p:grpSp>
          <p:grpSp>
            <p:nvGrpSpPr>
              <p:cNvPr id="43048" name="Group 108"/>
              <p:cNvGrpSpPr>
                <a:grpSpLocks/>
              </p:cNvGrpSpPr>
              <p:nvPr/>
            </p:nvGrpSpPr>
            <p:grpSpPr bwMode="auto">
              <a:xfrm>
                <a:off x="3552" y="1632"/>
                <a:ext cx="336" cy="384"/>
                <a:chOff x="1680" y="1248"/>
                <a:chExt cx="336" cy="384"/>
              </a:xfrm>
            </p:grpSpPr>
            <p:sp>
              <p:nvSpPr>
                <p:cNvPr id="43064" name="Text Box 109"/>
                <p:cNvSpPr txBox="1">
                  <a:spLocks noChangeArrowheads="1"/>
                </p:cNvSpPr>
                <p:nvPr/>
              </p:nvSpPr>
              <p:spPr bwMode="auto">
                <a:xfrm>
                  <a:off x="1680" y="1344"/>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65" name="Line 110"/>
                <p:cNvSpPr>
                  <a:spLocks noChangeShapeType="1"/>
                </p:cNvSpPr>
                <p:nvPr/>
              </p:nvSpPr>
              <p:spPr bwMode="auto">
                <a:xfrm>
                  <a:off x="1824" y="1248"/>
                  <a:ext cx="0" cy="144"/>
                </a:xfrm>
                <a:prstGeom prst="line">
                  <a:avLst/>
                </a:prstGeom>
                <a:noFill/>
                <a:ln w="28575">
                  <a:solidFill>
                    <a:schemeClr val="tx1"/>
                  </a:solidFill>
                  <a:round/>
                  <a:headEnd/>
                  <a:tailEnd/>
                </a:ln>
              </p:spPr>
              <p:txBody>
                <a:bodyPr/>
                <a:lstStyle/>
                <a:p>
                  <a:endParaRPr lang="en-US"/>
                </a:p>
              </p:txBody>
            </p:sp>
          </p:grpSp>
          <p:grpSp>
            <p:nvGrpSpPr>
              <p:cNvPr id="43049" name="Group 111"/>
              <p:cNvGrpSpPr>
                <a:grpSpLocks/>
              </p:cNvGrpSpPr>
              <p:nvPr/>
            </p:nvGrpSpPr>
            <p:grpSpPr bwMode="auto">
              <a:xfrm>
                <a:off x="2112" y="1392"/>
                <a:ext cx="384" cy="288"/>
                <a:chOff x="1248" y="2016"/>
                <a:chExt cx="384" cy="288"/>
              </a:xfrm>
            </p:grpSpPr>
            <p:sp>
              <p:nvSpPr>
                <p:cNvPr id="43062" name="Text Box 112"/>
                <p:cNvSpPr txBox="1">
                  <a:spLocks noChangeArrowheads="1"/>
                </p:cNvSpPr>
                <p:nvPr/>
              </p:nvSpPr>
              <p:spPr bwMode="auto">
                <a:xfrm>
                  <a:off x="1248" y="2016"/>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63" name="Line 113"/>
                <p:cNvSpPr>
                  <a:spLocks noChangeShapeType="1"/>
                </p:cNvSpPr>
                <p:nvPr/>
              </p:nvSpPr>
              <p:spPr bwMode="auto">
                <a:xfrm flipH="1">
                  <a:off x="1488" y="2160"/>
                  <a:ext cx="144" cy="0"/>
                </a:xfrm>
                <a:prstGeom prst="line">
                  <a:avLst/>
                </a:prstGeom>
                <a:noFill/>
                <a:ln w="28575">
                  <a:solidFill>
                    <a:schemeClr val="tx1"/>
                  </a:solidFill>
                  <a:round/>
                  <a:headEnd/>
                  <a:tailEnd/>
                </a:ln>
              </p:spPr>
              <p:txBody>
                <a:bodyPr/>
                <a:lstStyle/>
                <a:p>
                  <a:endParaRPr lang="en-US"/>
                </a:p>
              </p:txBody>
            </p:sp>
          </p:grpSp>
          <p:grpSp>
            <p:nvGrpSpPr>
              <p:cNvPr id="43050" name="Group 114"/>
              <p:cNvGrpSpPr>
                <a:grpSpLocks/>
              </p:cNvGrpSpPr>
              <p:nvPr/>
            </p:nvGrpSpPr>
            <p:grpSpPr bwMode="auto">
              <a:xfrm flipV="1">
                <a:off x="2448" y="1056"/>
                <a:ext cx="336" cy="384"/>
                <a:chOff x="1680" y="1248"/>
                <a:chExt cx="336" cy="384"/>
              </a:xfrm>
            </p:grpSpPr>
            <p:sp>
              <p:nvSpPr>
                <p:cNvPr id="43060" name="Text Box 115"/>
                <p:cNvSpPr txBox="1">
                  <a:spLocks noChangeArrowheads="1"/>
                </p:cNvSpPr>
                <p:nvPr/>
              </p:nvSpPr>
              <p:spPr bwMode="auto">
                <a:xfrm>
                  <a:off x="1680" y="1344"/>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61" name="Line 116"/>
                <p:cNvSpPr>
                  <a:spLocks noChangeShapeType="1"/>
                </p:cNvSpPr>
                <p:nvPr/>
              </p:nvSpPr>
              <p:spPr bwMode="auto">
                <a:xfrm>
                  <a:off x="1824" y="1248"/>
                  <a:ext cx="0" cy="144"/>
                </a:xfrm>
                <a:prstGeom prst="line">
                  <a:avLst/>
                </a:prstGeom>
                <a:noFill/>
                <a:ln w="28575">
                  <a:solidFill>
                    <a:schemeClr val="tx1"/>
                  </a:solidFill>
                  <a:round/>
                  <a:headEnd/>
                  <a:tailEnd/>
                </a:ln>
              </p:spPr>
              <p:txBody>
                <a:bodyPr/>
                <a:lstStyle/>
                <a:p>
                  <a:endParaRPr lang="en-US"/>
                </a:p>
              </p:txBody>
            </p:sp>
          </p:grpSp>
          <p:grpSp>
            <p:nvGrpSpPr>
              <p:cNvPr id="43051" name="Group 117"/>
              <p:cNvGrpSpPr>
                <a:grpSpLocks/>
              </p:cNvGrpSpPr>
              <p:nvPr/>
            </p:nvGrpSpPr>
            <p:grpSpPr bwMode="auto">
              <a:xfrm>
                <a:off x="2496" y="1632"/>
                <a:ext cx="336" cy="384"/>
                <a:chOff x="1680" y="1248"/>
                <a:chExt cx="336" cy="384"/>
              </a:xfrm>
            </p:grpSpPr>
            <p:sp>
              <p:nvSpPr>
                <p:cNvPr id="43058" name="Text Box 118"/>
                <p:cNvSpPr txBox="1">
                  <a:spLocks noChangeArrowheads="1"/>
                </p:cNvSpPr>
                <p:nvPr/>
              </p:nvSpPr>
              <p:spPr bwMode="auto">
                <a:xfrm>
                  <a:off x="1680" y="1344"/>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59" name="Line 119"/>
                <p:cNvSpPr>
                  <a:spLocks noChangeShapeType="1"/>
                </p:cNvSpPr>
                <p:nvPr/>
              </p:nvSpPr>
              <p:spPr bwMode="auto">
                <a:xfrm>
                  <a:off x="1824" y="1248"/>
                  <a:ext cx="0" cy="144"/>
                </a:xfrm>
                <a:prstGeom prst="line">
                  <a:avLst/>
                </a:prstGeom>
                <a:noFill/>
                <a:ln w="28575">
                  <a:solidFill>
                    <a:schemeClr val="tx1"/>
                  </a:solidFill>
                  <a:round/>
                  <a:headEnd/>
                  <a:tailEnd/>
                </a:ln>
              </p:spPr>
              <p:txBody>
                <a:bodyPr/>
                <a:lstStyle/>
                <a:p>
                  <a:endParaRPr lang="en-US"/>
                </a:p>
              </p:txBody>
            </p:sp>
          </p:grpSp>
          <p:grpSp>
            <p:nvGrpSpPr>
              <p:cNvPr id="43052" name="Group 120"/>
              <p:cNvGrpSpPr>
                <a:grpSpLocks/>
              </p:cNvGrpSpPr>
              <p:nvPr/>
            </p:nvGrpSpPr>
            <p:grpSpPr bwMode="auto">
              <a:xfrm flipV="1">
                <a:off x="3552" y="1056"/>
                <a:ext cx="336" cy="384"/>
                <a:chOff x="1680" y="1248"/>
                <a:chExt cx="336" cy="384"/>
              </a:xfrm>
            </p:grpSpPr>
            <p:sp>
              <p:nvSpPr>
                <p:cNvPr id="43056" name="Text Box 121"/>
                <p:cNvSpPr txBox="1">
                  <a:spLocks noChangeArrowheads="1"/>
                </p:cNvSpPr>
                <p:nvPr/>
              </p:nvSpPr>
              <p:spPr bwMode="auto">
                <a:xfrm>
                  <a:off x="1680" y="1344"/>
                  <a:ext cx="336" cy="288"/>
                </a:xfrm>
                <a:prstGeom prst="rect">
                  <a:avLst/>
                </a:prstGeom>
                <a:noFill/>
                <a:ln w="9525">
                  <a:noFill/>
                  <a:miter lim="800000"/>
                  <a:headEnd/>
                  <a:tailEnd/>
                </a:ln>
              </p:spPr>
              <p:txBody>
                <a:bodyPr>
                  <a:spAutoFit/>
                </a:bodyPr>
                <a:lstStyle/>
                <a:p>
                  <a:pPr algn="ctr">
                    <a:spcBef>
                      <a:spcPct val="50000"/>
                    </a:spcBef>
                  </a:pPr>
                  <a:r>
                    <a:rPr lang="en-US" sz="2400" b="1"/>
                    <a:t>H</a:t>
                  </a:r>
                </a:p>
              </p:txBody>
            </p:sp>
            <p:sp>
              <p:nvSpPr>
                <p:cNvPr id="43057" name="Line 122"/>
                <p:cNvSpPr>
                  <a:spLocks noChangeShapeType="1"/>
                </p:cNvSpPr>
                <p:nvPr/>
              </p:nvSpPr>
              <p:spPr bwMode="auto">
                <a:xfrm>
                  <a:off x="1824" y="1248"/>
                  <a:ext cx="0" cy="144"/>
                </a:xfrm>
                <a:prstGeom prst="line">
                  <a:avLst/>
                </a:prstGeom>
                <a:noFill/>
                <a:ln w="28575">
                  <a:solidFill>
                    <a:schemeClr val="tx1"/>
                  </a:solidFill>
                  <a:round/>
                  <a:headEnd/>
                  <a:tailEnd/>
                </a:ln>
              </p:spPr>
              <p:txBody>
                <a:bodyPr/>
                <a:lstStyle/>
                <a:p>
                  <a:endParaRPr lang="en-US"/>
                </a:p>
              </p:txBody>
            </p:sp>
          </p:grpSp>
          <p:grpSp>
            <p:nvGrpSpPr>
              <p:cNvPr id="43053" name="Group 123"/>
              <p:cNvGrpSpPr>
                <a:grpSpLocks/>
              </p:cNvGrpSpPr>
              <p:nvPr/>
            </p:nvGrpSpPr>
            <p:grpSpPr bwMode="auto">
              <a:xfrm>
                <a:off x="3168" y="1056"/>
                <a:ext cx="336" cy="384"/>
                <a:chOff x="3168" y="1056"/>
                <a:chExt cx="336" cy="384"/>
              </a:xfrm>
            </p:grpSpPr>
            <p:sp>
              <p:nvSpPr>
                <p:cNvPr id="43054" name="Text Box 124"/>
                <p:cNvSpPr txBox="1">
                  <a:spLocks noChangeArrowheads="1"/>
                </p:cNvSpPr>
                <p:nvPr/>
              </p:nvSpPr>
              <p:spPr bwMode="auto">
                <a:xfrm flipV="1">
                  <a:off x="3168" y="1056"/>
                  <a:ext cx="336" cy="288"/>
                </a:xfrm>
                <a:prstGeom prst="rect">
                  <a:avLst/>
                </a:prstGeom>
                <a:noFill/>
                <a:ln w="9525">
                  <a:noFill/>
                  <a:miter lim="800000"/>
                  <a:headEnd/>
                  <a:tailEnd/>
                </a:ln>
              </p:spPr>
              <p:txBody>
                <a:bodyPr>
                  <a:spAutoFit/>
                </a:bodyPr>
                <a:lstStyle/>
                <a:p>
                  <a:pPr algn="ctr">
                    <a:spcBef>
                      <a:spcPct val="50000"/>
                    </a:spcBef>
                  </a:pPr>
                  <a:r>
                    <a:rPr lang="en-US" sz="2400" b="1"/>
                    <a:t>O</a:t>
                  </a:r>
                </a:p>
              </p:txBody>
            </p:sp>
            <p:sp>
              <p:nvSpPr>
                <p:cNvPr id="43055" name="Line 125"/>
                <p:cNvSpPr>
                  <a:spLocks noChangeShapeType="1"/>
                </p:cNvSpPr>
                <p:nvPr/>
              </p:nvSpPr>
              <p:spPr bwMode="auto">
                <a:xfrm flipV="1">
                  <a:off x="3312" y="1296"/>
                  <a:ext cx="0" cy="144"/>
                </a:xfrm>
                <a:prstGeom prst="line">
                  <a:avLst/>
                </a:prstGeom>
                <a:noFill/>
                <a:ln w="76200" cmpd="dbl">
                  <a:solidFill>
                    <a:schemeClr val="tx1"/>
                  </a:solidFill>
                  <a:round/>
                  <a:headEnd/>
                  <a:tailEnd/>
                </a:ln>
              </p:spPr>
              <p:txBody>
                <a:bodyPr/>
                <a:lstStyle/>
                <a:p>
                  <a:endParaRPr lang="en-US"/>
                </a:p>
              </p:txBody>
            </p:sp>
          </p:grpSp>
        </p:grpSp>
      </p:grpSp>
      <p:grpSp>
        <p:nvGrpSpPr>
          <p:cNvPr id="43015" name="Group 79"/>
          <p:cNvGrpSpPr>
            <a:grpSpLocks/>
          </p:cNvGrpSpPr>
          <p:nvPr/>
        </p:nvGrpSpPr>
        <p:grpSpPr bwMode="auto">
          <a:xfrm>
            <a:off x="685800" y="3048000"/>
            <a:ext cx="3886200" cy="1676400"/>
            <a:chOff x="3352800" y="1676400"/>
            <a:chExt cx="3886200" cy="1676400"/>
          </a:xfrm>
        </p:grpSpPr>
        <p:sp>
          <p:nvSpPr>
            <p:cNvPr id="57" name="Rectangle 6"/>
            <p:cNvSpPr txBox="1">
              <a:spLocks noChangeArrowheads="1"/>
            </p:cNvSpPr>
            <p:nvPr/>
          </p:nvSpPr>
          <p:spPr bwMode="auto">
            <a:xfrm>
              <a:off x="3962400" y="2209800"/>
              <a:ext cx="3276600" cy="11430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400" b="1">
                  <a:latin typeface="+mj-lt"/>
                </a:rPr>
                <a:t>C – C – C – C – N – H</a:t>
              </a:r>
              <a:r>
                <a:rPr lang="en-US" sz="2400">
                  <a:latin typeface="+mj-lt"/>
                </a:rPr>
                <a:t> </a:t>
              </a:r>
            </a:p>
          </p:txBody>
        </p:sp>
        <p:sp>
          <p:nvSpPr>
            <p:cNvPr id="58" name="Text Box 8"/>
            <p:cNvSpPr txBox="1">
              <a:spLocks noChangeArrowheads="1"/>
            </p:cNvSpPr>
            <p:nvPr/>
          </p:nvSpPr>
          <p:spPr bwMode="auto">
            <a:xfrm>
              <a:off x="6172200" y="27432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59" name="Line 9"/>
            <p:cNvSpPr>
              <a:spLocks noChangeShapeType="1"/>
            </p:cNvSpPr>
            <p:nvPr/>
          </p:nvSpPr>
          <p:spPr bwMode="auto">
            <a:xfrm>
              <a:off x="6400800" y="25908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60" name="Text Box 11"/>
            <p:cNvSpPr txBox="1">
              <a:spLocks noChangeArrowheads="1"/>
            </p:cNvSpPr>
            <p:nvPr/>
          </p:nvSpPr>
          <p:spPr bwMode="auto">
            <a:xfrm>
              <a:off x="5638800" y="27432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61" name="Line 12"/>
            <p:cNvSpPr>
              <a:spLocks noChangeShapeType="1"/>
            </p:cNvSpPr>
            <p:nvPr/>
          </p:nvSpPr>
          <p:spPr bwMode="auto">
            <a:xfrm>
              <a:off x="5867400" y="25908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62" name="Text Box 14"/>
            <p:cNvSpPr txBox="1">
              <a:spLocks noChangeArrowheads="1"/>
            </p:cNvSpPr>
            <p:nvPr/>
          </p:nvSpPr>
          <p:spPr bwMode="auto">
            <a:xfrm>
              <a:off x="5029200" y="27432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63" name="Line 15"/>
            <p:cNvSpPr>
              <a:spLocks noChangeShapeType="1"/>
            </p:cNvSpPr>
            <p:nvPr/>
          </p:nvSpPr>
          <p:spPr bwMode="auto">
            <a:xfrm>
              <a:off x="5257800" y="25908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64" name="Text Box 17"/>
            <p:cNvSpPr txBox="1">
              <a:spLocks noChangeArrowheads="1"/>
            </p:cNvSpPr>
            <p:nvPr/>
          </p:nvSpPr>
          <p:spPr bwMode="auto">
            <a:xfrm>
              <a:off x="3352800" y="22098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65" name="Line 18"/>
            <p:cNvSpPr>
              <a:spLocks noChangeShapeType="1"/>
            </p:cNvSpPr>
            <p:nvPr/>
          </p:nvSpPr>
          <p:spPr bwMode="auto">
            <a:xfrm flipH="1">
              <a:off x="3733800" y="2438400"/>
              <a:ext cx="228600" cy="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66" name="Text Box 20"/>
            <p:cNvSpPr txBox="1">
              <a:spLocks noChangeArrowheads="1"/>
            </p:cNvSpPr>
            <p:nvPr/>
          </p:nvSpPr>
          <p:spPr bwMode="auto">
            <a:xfrm>
              <a:off x="4495800" y="27432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67" name="Line 21"/>
            <p:cNvSpPr>
              <a:spLocks noChangeShapeType="1"/>
            </p:cNvSpPr>
            <p:nvPr/>
          </p:nvSpPr>
          <p:spPr bwMode="auto">
            <a:xfrm>
              <a:off x="4724400" y="25908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68" name="Text Box 23"/>
            <p:cNvSpPr txBox="1">
              <a:spLocks noChangeArrowheads="1"/>
            </p:cNvSpPr>
            <p:nvPr/>
          </p:nvSpPr>
          <p:spPr bwMode="auto">
            <a:xfrm flipV="1">
              <a:off x="4495800" y="16764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69" name="Line 24"/>
            <p:cNvSpPr>
              <a:spLocks noChangeShapeType="1"/>
            </p:cNvSpPr>
            <p:nvPr/>
          </p:nvSpPr>
          <p:spPr bwMode="auto">
            <a:xfrm flipV="1">
              <a:off x="4724400" y="20574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70" name="Text Box 26"/>
            <p:cNvSpPr txBox="1">
              <a:spLocks noChangeArrowheads="1"/>
            </p:cNvSpPr>
            <p:nvPr/>
          </p:nvSpPr>
          <p:spPr bwMode="auto">
            <a:xfrm flipV="1">
              <a:off x="3886200" y="16764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71" name="Line 27"/>
            <p:cNvSpPr>
              <a:spLocks noChangeShapeType="1"/>
            </p:cNvSpPr>
            <p:nvPr/>
          </p:nvSpPr>
          <p:spPr bwMode="auto">
            <a:xfrm flipV="1">
              <a:off x="4114800" y="20574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72" name="Text Box 29"/>
            <p:cNvSpPr txBox="1">
              <a:spLocks noChangeArrowheads="1"/>
            </p:cNvSpPr>
            <p:nvPr/>
          </p:nvSpPr>
          <p:spPr bwMode="auto">
            <a:xfrm>
              <a:off x="3962400" y="27432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73" name="Line 30"/>
            <p:cNvSpPr>
              <a:spLocks noChangeShapeType="1"/>
            </p:cNvSpPr>
            <p:nvPr/>
          </p:nvSpPr>
          <p:spPr bwMode="auto">
            <a:xfrm>
              <a:off x="4191000" y="25908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sp>
          <p:nvSpPr>
            <p:cNvPr id="74" name="Text Box 32"/>
            <p:cNvSpPr txBox="1">
              <a:spLocks noChangeArrowheads="1"/>
            </p:cNvSpPr>
            <p:nvPr/>
          </p:nvSpPr>
          <p:spPr bwMode="auto">
            <a:xfrm flipV="1">
              <a:off x="5638800" y="1676400"/>
              <a:ext cx="533400" cy="457200"/>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75" name="Line 33"/>
            <p:cNvSpPr>
              <a:spLocks noChangeShapeType="1"/>
            </p:cNvSpPr>
            <p:nvPr/>
          </p:nvSpPr>
          <p:spPr bwMode="auto">
            <a:xfrm flipV="1">
              <a:off x="5867400" y="2057400"/>
              <a:ext cx="0" cy="228600"/>
            </a:xfrm>
            <a:prstGeom prst="line">
              <a:avLst/>
            </a:prstGeom>
            <a:noFill/>
            <a:ln w="28575">
              <a:solidFill>
                <a:schemeClr val="tx1"/>
              </a:solidFill>
              <a:round/>
              <a:headEnd/>
              <a:tailEnd/>
            </a:ln>
            <a:effectLst/>
          </p:spPr>
          <p:txBody>
            <a:bodyPr/>
            <a:lstStyle/>
            <a:p>
              <a:pPr>
                <a:defRPr/>
              </a:pPr>
              <a:endParaRPr lang="en-US" sz="2400">
                <a:latin typeface="+mj-lt"/>
              </a:endParaRPr>
            </a:p>
          </p:txBody>
        </p:sp>
        <p:grpSp>
          <p:nvGrpSpPr>
            <p:cNvPr id="43037" name="Group 39"/>
            <p:cNvGrpSpPr>
              <a:grpSpLocks/>
            </p:cNvGrpSpPr>
            <p:nvPr/>
          </p:nvGrpSpPr>
          <p:grpSpPr bwMode="auto">
            <a:xfrm>
              <a:off x="5029200" y="1676400"/>
              <a:ext cx="533400" cy="609600"/>
              <a:chOff x="3168" y="1056"/>
              <a:chExt cx="336" cy="384"/>
            </a:xfrm>
          </p:grpSpPr>
          <p:sp>
            <p:nvSpPr>
              <p:cNvPr id="77" name="Text Box 35"/>
              <p:cNvSpPr txBox="1">
                <a:spLocks noChangeArrowheads="1"/>
              </p:cNvSpPr>
              <p:nvPr/>
            </p:nvSpPr>
            <p:spPr bwMode="auto">
              <a:xfrm flipV="1">
                <a:off x="3168" y="1056"/>
                <a:ext cx="336" cy="288"/>
              </a:xfrm>
              <a:prstGeom prst="rect">
                <a:avLst/>
              </a:prstGeom>
              <a:noFill/>
              <a:ln w="9525">
                <a:noFill/>
                <a:miter lim="800000"/>
                <a:headEnd/>
                <a:tailEnd/>
              </a:ln>
              <a:effectLst/>
            </p:spPr>
            <p:txBody>
              <a:bodyPr>
                <a:spAutoFit/>
              </a:bodyPr>
              <a:lstStyle/>
              <a:p>
                <a:pPr algn="ctr">
                  <a:spcBef>
                    <a:spcPct val="50000"/>
                  </a:spcBef>
                  <a:defRPr/>
                </a:pPr>
                <a:r>
                  <a:rPr lang="en-US" sz="2400" b="1">
                    <a:latin typeface="+mj-lt"/>
                  </a:rPr>
                  <a:t>H</a:t>
                </a:r>
              </a:p>
            </p:txBody>
          </p:sp>
          <p:sp>
            <p:nvSpPr>
              <p:cNvPr id="78" name="Line 36"/>
              <p:cNvSpPr>
                <a:spLocks noChangeShapeType="1"/>
              </p:cNvSpPr>
              <p:nvPr/>
            </p:nvSpPr>
            <p:spPr bwMode="auto">
              <a:xfrm flipV="1">
                <a:off x="3312" y="1296"/>
                <a:ext cx="0" cy="144"/>
              </a:xfrm>
              <a:prstGeom prst="line">
                <a:avLst/>
              </a:prstGeom>
              <a:noFill/>
              <a:ln w="28575">
                <a:solidFill>
                  <a:schemeClr val="tx1"/>
                </a:solidFill>
                <a:round/>
                <a:headEnd/>
                <a:tailEnd/>
              </a:ln>
              <a:effectLst/>
            </p:spPr>
            <p:txBody>
              <a:bodyPr/>
              <a:lstStyle/>
              <a:p>
                <a:pPr>
                  <a:defRPr/>
                </a:pPr>
                <a:endParaRPr lang="en-US" sz="2400">
                  <a:latin typeface="+mj-lt"/>
                </a:endParaRPr>
              </a:p>
            </p:txBody>
          </p:sp>
        </p:grpSp>
        <p:sp>
          <p:nvSpPr>
            <p:cNvPr id="79" name="Text Box 41"/>
            <p:cNvSpPr txBox="1">
              <a:spLocks noChangeArrowheads="1"/>
            </p:cNvSpPr>
            <p:nvPr/>
          </p:nvSpPr>
          <p:spPr bwMode="auto">
            <a:xfrm>
              <a:off x="6172200" y="1828800"/>
              <a:ext cx="412750" cy="584200"/>
            </a:xfrm>
            <a:prstGeom prst="rect">
              <a:avLst/>
            </a:prstGeom>
            <a:noFill/>
            <a:ln w="9525">
              <a:noFill/>
              <a:miter lim="800000"/>
              <a:headEnd/>
              <a:tailEnd/>
            </a:ln>
            <a:effectLst/>
          </p:spPr>
          <p:txBody>
            <a:bodyPr wrap="none">
              <a:spAutoFit/>
            </a:bodyPr>
            <a:lstStyle/>
            <a:p>
              <a:pPr>
                <a:defRPr/>
              </a:pPr>
              <a:r>
                <a:rPr lang="en-US" sz="3200" dirty="0">
                  <a:latin typeface="+mj-lt"/>
                </a:rPr>
                <a:t>..</a:t>
              </a:r>
            </a:p>
          </p:txBody>
        </p:sp>
      </p:grpSp>
      <p:sp>
        <p:nvSpPr>
          <p:cNvPr id="81" name="TextBox 80"/>
          <p:cNvSpPr txBox="1"/>
          <p:nvPr/>
        </p:nvSpPr>
        <p:spPr>
          <a:xfrm>
            <a:off x="1143000" y="4800600"/>
            <a:ext cx="3105150" cy="523875"/>
          </a:xfrm>
          <a:prstGeom prst="rect">
            <a:avLst/>
          </a:prstGeom>
          <a:noFill/>
        </p:spPr>
        <p:txBody>
          <a:bodyPr wrap="none">
            <a:spAutoFit/>
          </a:bodyPr>
          <a:lstStyle/>
          <a:p>
            <a:pPr>
              <a:defRPr/>
            </a:pPr>
            <a:r>
              <a:rPr lang="en-US" sz="2800" dirty="0">
                <a:solidFill>
                  <a:schemeClr val="accent1"/>
                </a:solidFill>
                <a:latin typeface="+mn-lt"/>
              </a:rPr>
              <a:t>Can hydrogen bond.</a:t>
            </a:r>
          </a:p>
        </p:txBody>
      </p:sp>
      <p:sp>
        <p:nvSpPr>
          <p:cNvPr id="82" name="TextBox 81"/>
          <p:cNvSpPr txBox="1"/>
          <p:nvPr/>
        </p:nvSpPr>
        <p:spPr>
          <a:xfrm>
            <a:off x="4972050" y="4800600"/>
            <a:ext cx="3563938" cy="523875"/>
          </a:xfrm>
          <a:prstGeom prst="rect">
            <a:avLst/>
          </a:prstGeom>
          <a:noFill/>
        </p:spPr>
        <p:txBody>
          <a:bodyPr wrap="none">
            <a:spAutoFit/>
          </a:bodyPr>
          <a:lstStyle/>
          <a:p>
            <a:pPr>
              <a:defRPr/>
            </a:pPr>
            <a:r>
              <a:rPr lang="en-US" sz="2800" dirty="0">
                <a:solidFill>
                  <a:schemeClr val="accent1"/>
                </a:solidFill>
                <a:latin typeface="+mn-lt"/>
              </a:rPr>
              <a:t>Cannot hydrogen bond.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molecule has forms hydrogen bonds?</a:t>
            </a:r>
          </a:p>
          <a:p>
            <a:pPr marL="514350" indent="-514350">
              <a:buFont typeface="+mj-lt"/>
              <a:buAutoNum type="alphaLcPeriod"/>
              <a:defRPr/>
            </a:pPr>
            <a:r>
              <a:rPr lang="en-US" dirty="0" smtClean="0"/>
              <a:t>H</a:t>
            </a:r>
            <a:r>
              <a:rPr lang="en-US" baseline="-25000" dirty="0" smtClean="0"/>
              <a:t>2</a:t>
            </a:r>
            <a:r>
              <a:rPr lang="en-US" dirty="0" smtClean="0"/>
              <a:t>O </a:t>
            </a:r>
          </a:p>
          <a:p>
            <a:pPr marL="514350" indent="-514350">
              <a:buFont typeface="+mj-lt"/>
              <a:buAutoNum type="alphaLcPeriod"/>
              <a:defRPr/>
            </a:pPr>
            <a:r>
              <a:rPr lang="en-US" dirty="0" smtClean="0"/>
              <a:t>H</a:t>
            </a:r>
            <a:r>
              <a:rPr lang="en-US" baseline="-25000" dirty="0" smtClean="0"/>
              <a:t>2</a:t>
            </a:r>
            <a:r>
              <a:rPr lang="en-US" dirty="0" smtClean="0"/>
              <a:t>S</a:t>
            </a:r>
          </a:p>
          <a:p>
            <a:pPr marL="514350" indent="-514350">
              <a:buFont typeface="+mj-lt"/>
              <a:buAutoNum type="alphaLcPeriod"/>
              <a:defRPr/>
            </a:pPr>
            <a:r>
              <a:rPr lang="en-US" dirty="0" smtClean="0"/>
              <a:t>H</a:t>
            </a:r>
            <a:r>
              <a:rPr lang="en-US" baseline="-25000" dirty="0" smtClean="0"/>
              <a:t>2</a:t>
            </a:r>
            <a:r>
              <a:rPr lang="en-US" dirty="0" smtClean="0"/>
              <a:t>Se</a:t>
            </a:r>
          </a:p>
          <a:p>
            <a:pPr marL="514350" indent="-514350">
              <a:buFont typeface="+mj-lt"/>
              <a:buAutoNum type="alphaLcPeriod"/>
              <a:defRPr/>
            </a:pPr>
            <a:r>
              <a:rPr lang="en-US" dirty="0" smtClean="0"/>
              <a:t>H</a:t>
            </a:r>
            <a:r>
              <a:rPr lang="en-US" baseline="-25000" dirty="0" smtClean="0"/>
              <a:t>2</a:t>
            </a:r>
            <a:r>
              <a:rPr lang="en-US" dirty="0" smtClean="0"/>
              <a:t>Te</a:t>
            </a:r>
          </a:p>
          <a:p>
            <a:pPr marL="514350" indent="-514350">
              <a:buFont typeface="+mj-lt"/>
              <a:buAutoNum type="alphaLcPeriod"/>
              <a:defRPr/>
            </a:pPr>
            <a:r>
              <a:rPr lang="en-US" dirty="0" smtClean="0"/>
              <a:t>all of the above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What Is a Liquid?</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0486" name="Picture 3"/>
          <p:cNvPicPr>
            <a:picLocks noChangeAspect="1" noChangeArrowheads="1"/>
          </p:cNvPicPr>
          <p:nvPr/>
        </p:nvPicPr>
        <p:blipFill>
          <a:blip r:embed="rId2" cstate="print"/>
          <a:srcRect/>
          <a:stretch>
            <a:fillRect/>
          </a:stretch>
        </p:blipFill>
        <p:spPr bwMode="auto">
          <a:xfrm>
            <a:off x="152400" y="1600200"/>
            <a:ext cx="3756025" cy="3124200"/>
          </a:xfrm>
          <a:prstGeom prst="rect">
            <a:avLst/>
          </a:prstGeom>
          <a:noFill/>
          <a:ln w="9525">
            <a:noFill/>
            <a:miter lim="800000"/>
            <a:headEnd/>
            <a:tailEnd/>
          </a:ln>
        </p:spPr>
      </p:pic>
      <p:pic>
        <p:nvPicPr>
          <p:cNvPr id="20488" name="Picture 8"/>
          <p:cNvPicPr>
            <a:picLocks noChangeAspect="1" noChangeArrowheads="1"/>
          </p:cNvPicPr>
          <p:nvPr/>
        </p:nvPicPr>
        <p:blipFill>
          <a:blip r:embed="rId3" cstate="print"/>
          <a:srcRect/>
          <a:stretch>
            <a:fillRect/>
          </a:stretch>
        </p:blipFill>
        <p:spPr bwMode="auto">
          <a:xfrm>
            <a:off x="3886200" y="2209800"/>
            <a:ext cx="5195661"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Hydrogen bonds do not form between molecules of</a:t>
            </a:r>
          </a:p>
          <a:p>
            <a:pPr marL="514350" indent="-514350">
              <a:buFont typeface="+mj-lt"/>
              <a:buAutoNum type="alphaLcPeriod"/>
              <a:defRPr/>
            </a:pPr>
            <a:r>
              <a:rPr lang="en-US" dirty="0" smtClean="0"/>
              <a:t>HF</a:t>
            </a:r>
          </a:p>
          <a:p>
            <a:pPr marL="514350" indent="-514350">
              <a:buFont typeface="+mj-lt"/>
              <a:buAutoNum type="alphaLcPeriod"/>
              <a:defRPr/>
            </a:pPr>
            <a:r>
              <a:rPr lang="en-US" dirty="0" err="1" smtClean="0"/>
              <a:t>HCl</a:t>
            </a:r>
            <a:endParaRPr lang="en-US" dirty="0" smtClean="0"/>
          </a:p>
          <a:p>
            <a:pPr marL="514350" indent="-514350">
              <a:buFont typeface="+mj-lt"/>
              <a:buAutoNum type="alphaLcPeriod"/>
              <a:defRPr/>
            </a:pPr>
            <a:r>
              <a:rPr lang="en-US" dirty="0" smtClean="0"/>
              <a:t>H</a:t>
            </a:r>
            <a:r>
              <a:rPr lang="en-US" baseline="-25000" dirty="0" smtClean="0"/>
              <a:t>2</a:t>
            </a:r>
            <a:r>
              <a:rPr lang="en-US" dirty="0" smtClean="0"/>
              <a:t>O</a:t>
            </a:r>
          </a:p>
          <a:p>
            <a:pPr marL="514350" indent="-514350">
              <a:buFont typeface="+mj-lt"/>
              <a:buAutoNum type="alphaLcPeriod"/>
              <a:defRPr/>
            </a:pPr>
            <a:r>
              <a:rPr lang="en-US" dirty="0" smtClean="0"/>
              <a:t>NH</a:t>
            </a:r>
            <a:r>
              <a:rPr lang="en-US" baseline="-25000" dirty="0" smtClean="0"/>
              <a:t>3</a:t>
            </a:r>
            <a:endParaRPr lang="en-US" baseline="-25000"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high boiling point of water is due to</a:t>
            </a:r>
          </a:p>
          <a:p>
            <a:pPr marL="514350" indent="-514350">
              <a:buFont typeface="+mj-lt"/>
              <a:buAutoNum type="alphaLcPeriod"/>
              <a:defRPr/>
            </a:pPr>
            <a:r>
              <a:rPr lang="en-US" dirty="0" smtClean="0"/>
              <a:t>Polar covalent bonds</a:t>
            </a:r>
          </a:p>
          <a:p>
            <a:pPr marL="514350" indent="-514350">
              <a:buFont typeface="+mj-lt"/>
              <a:buAutoNum type="alphaLcPeriod"/>
              <a:defRPr/>
            </a:pPr>
            <a:r>
              <a:rPr lang="en-US" dirty="0" err="1" smtClean="0"/>
              <a:t>Nonpolar</a:t>
            </a:r>
            <a:r>
              <a:rPr lang="en-US" dirty="0" smtClean="0"/>
              <a:t> covalent bonds</a:t>
            </a:r>
          </a:p>
          <a:p>
            <a:pPr marL="514350" indent="-514350">
              <a:buFont typeface="+mj-lt"/>
              <a:buAutoNum type="alphaLcPeriod"/>
              <a:defRPr/>
            </a:pPr>
            <a:r>
              <a:rPr lang="en-US" dirty="0" smtClean="0"/>
              <a:t>Ionic bonds</a:t>
            </a:r>
          </a:p>
          <a:p>
            <a:pPr marL="514350" indent="-514350">
              <a:buFont typeface="+mj-lt"/>
              <a:buAutoNum type="alphaLcPeriod"/>
              <a:defRPr/>
            </a:pPr>
            <a:r>
              <a:rPr lang="en-US" dirty="0" smtClean="0"/>
              <a:t>Hydrogen bonds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Hydrates</a:t>
            </a:r>
          </a:p>
        </p:txBody>
      </p:sp>
      <p:sp>
        <p:nvSpPr>
          <p:cNvPr id="41987" name="Content Placeholder 2"/>
          <p:cNvSpPr>
            <a:spLocks noGrp="1"/>
          </p:cNvSpPr>
          <p:nvPr>
            <p:ph idx="1"/>
          </p:nvPr>
        </p:nvSpPr>
        <p:spPr/>
        <p:txBody>
          <a:bodyPr/>
          <a:lstStyle/>
          <a:p>
            <a:r>
              <a:rPr lang="en-US" b="1" smtClean="0"/>
              <a:t>Hydrates</a:t>
            </a:r>
            <a:r>
              <a:rPr lang="en-US" smtClean="0"/>
              <a:t> are solids that contain water molecules as part of their crystalline structure.</a:t>
            </a:r>
          </a:p>
          <a:p>
            <a:r>
              <a:rPr lang="en-US" smtClean="0"/>
              <a:t>The water molecules in the structure are known as the </a:t>
            </a:r>
            <a:r>
              <a:rPr lang="en-US" b="1" smtClean="0"/>
              <a:t>water of crystallization</a:t>
            </a:r>
            <a:r>
              <a:rPr lang="en-US" smtClean="0"/>
              <a:t> or the </a:t>
            </a:r>
            <a:r>
              <a:rPr lang="en-US" b="1" smtClean="0"/>
              <a:t>water of hydration</a:t>
            </a:r>
            <a:r>
              <a:rPr lang="en-US" smtClean="0"/>
              <a:t>.</a:t>
            </a:r>
          </a:p>
          <a:p>
            <a:pPr algn="ctr"/>
            <a:r>
              <a:rPr lang="en-US" smtClean="0">
                <a:solidFill>
                  <a:schemeClr val="accent1"/>
                </a:solidFill>
              </a:rPr>
              <a:t>CaCl</a:t>
            </a:r>
            <a:r>
              <a:rPr lang="en-US" baseline="-25000" smtClean="0">
                <a:solidFill>
                  <a:schemeClr val="accent1"/>
                </a:solidFill>
              </a:rPr>
              <a:t>2</a:t>
            </a:r>
            <a:r>
              <a:rPr lang="en-US" smtClean="0">
                <a:solidFill>
                  <a:schemeClr val="accent1"/>
                </a:solidFill>
              </a:rPr>
              <a:t>∙2H</a:t>
            </a:r>
            <a:r>
              <a:rPr lang="en-US" baseline="-25000" smtClean="0">
                <a:solidFill>
                  <a:schemeClr val="accent1"/>
                </a:solidFill>
              </a:rPr>
              <a:t>2</a:t>
            </a:r>
            <a:r>
              <a:rPr lang="en-US" smtClean="0">
                <a:solidFill>
                  <a:schemeClr val="accent1"/>
                </a:solidFill>
              </a:rPr>
              <a:t>O</a:t>
            </a:r>
          </a:p>
          <a:p>
            <a:r>
              <a:rPr lang="en-US" smtClean="0"/>
              <a:t>The formula lists the anhydrous (without water) formula of the compound followed by a dot and the numbers of water of hydration.</a:t>
            </a:r>
          </a:p>
          <a:p>
            <a:r>
              <a:rPr lang="en-US" smtClean="0"/>
              <a:t>The compound </a:t>
            </a:r>
            <a:r>
              <a:rPr lang="en-US" smtClean="0">
                <a:solidFill>
                  <a:schemeClr val="accent1"/>
                </a:solidFill>
              </a:rPr>
              <a:t>CaCl</a:t>
            </a:r>
            <a:r>
              <a:rPr lang="en-US" baseline="-25000" smtClean="0">
                <a:solidFill>
                  <a:schemeClr val="accent1"/>
                </a:solidFill>
              </a:rPr>
              <a:t>2</a:t>
            </a:r>
            <a:r>
              <a:rPr lang="en-US" smtClean="0">
                <a:solidFill>
                  <a:schemeClr val="accent1"/>
                </a:solidFill>
              </a:rPr>
              <a:t>∙2H</a:t>
            </a:r>
            <a:r>
              <a:rPr lang="en-US" baseline="-25000" smtClean="0">
                <a:solidFill>
                  <a:schemeClr val="accent1"/>
                </a:solidFill>
              </a:rPr>
              <a:t>2</a:t>
            </a:r>
            <a:r>
              <a:rPr lang="en-US" smtClean="0">
                <a:solidFill>
                  <a:schemeClr val="accent1"/>
                </a:solidFill>
              </a:rPr>
              <a:t>O </a:t>
            </a:r>
            <a:r>
              <a:rPr lang="en-US" smtClean="0"/>
              <a:t>has 2 waters of hydration.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Hydrates</a:t>
            </a:r>
          </a:p>
        </p:txBody>
      </p:sp>
      <p:sp>
        <p:nvSpPr>
          <p:cNvPr id="41987" name="Content Placeholder 2"/>
          <p:cNvSpPr>
            <a:spLocks noGrp="1"/>
          </p:cNvSpPr>
          <p:nvPr>
            <p:ph idx="1"/>
          </p:nvPr>
        </p:nvSpPr>
        <p:spPr/>
        <p:txBody>
          <a:bodyPr/>
          <a:lstStyle/>
          <a:p>
            <a:r>
              <a:rPr lang="en-US" smtClean="0"/>
              <a:t>The name of the hydrate states that it is a hydrate and the numbers of water molecules using the appropriate prefix.</a:t>
            </a:r>
          </a:p>
          <a:p>
            <a:r>
              <a:rPr lang="en-US" smtClean="0"/>
              <a:t>	</a:t>
            </a:r>
            <a:r>
              <a:rPr lang="en-US" smtClean="0">
                <a:solidFill>
                  <a:schemeClr val="tx2"/>
                </a:solidFill>
              </a:rPr>
              <a:t>CaCl</a:t>
            </a:r>
            <a:r>
              <a:rPr lang="en-US" baseline="-25000" smtClean="0">
                <a:solidFill>
                  <a:schemeClr val="tx2"/>
                </a:solidFill>
              </a:rPr>
              <a:t>2</a:t>
            </a:r>
            <a:r>
              <a:rPr lang="en-US" smtClean="0">
                <a:solidFill>
                  <a:schemeClr val="tx2"/>
                </a:solidFill>
              </a:rPr>
              <a:t>∙2H</a:t>
            </a:r>
            <a:r>
              <a:rPr lang="en-US" baseline="-25000" smtClean="0">
                <a:solidFill>
                  <a:schemeClr val="tx2"/>
                </a:solidFill>
              </a:rPr>
              <a:t>2</a:t>
            </a:r>
            <a:r>
              <a:rPr lang="en-US" smtClean="0">
                <a:solidFill>
                  <a:schemeClr val="tx2"/>
                </a:solidFill>
              </a:rPr>
              <a:t>O	calcium chloride dihydrate</a:t>
            </a:r>
          </a:p>
          <a:p>
            <a:r>
              <a:rPr lang="en-US" smtClean="0">
                <a:solidFill>
                  <a:schemeClr val="tx2"/>
                </a:solidFill>
              </a:rPr>
              <a:t>	FeCl</a:t>
            </a:r>
            <a:r>
              <a:rPr lang="en-US" baseline="-25000" smtClean="0">
                <a:solidFill>
                  <a:schemeClr val="tx2"/>
                </a:solidFill>
              </a:rPr>
              <a:t>3</a:t>
            </a:r>
            <a:r>
              <a:rPr lang="en-US" smtClean="0">
                <a:solidFill>
                  <a:schemeClr val="tx2"/>
                </a:solidFill>
              </a:rPr>
              <a:t>∙6H</a:t>
            </a:r>
            <a:r>
              <a:rPr lang="en-US" baseline="-25000" smtClean="0">
                <a:solidFill>
                  <a:schemeClr val="tx2"/>
                </a:solidFill>
              </a:rPr>
              <a:t>2</a:t>
            </a:r>
            <a:r>
              <a:rPr lang="en-US" smtClean="0">
                <a:solidFill>
                  <a:schemeClr val="tx2"/>
                </a:solidFill>
              </a:rPr>
              <a:t>O	iron(III) chloride hexahydrate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Copper(II) sulfate pentahydrate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9157" name="Picture 3"/>
          <p:cNvPicPr>
            <a:picLocks noChangeAspect="1" noChangeArrowheads="1"/>
          </p:cNvPicPr>
          <p:nvPr/>
        </p:nvPicPr>
        <p:blipFill>
          <a:blip r:embed="rId2" cstate="print"/>
          <a:srcRect/>
          <a:stretch>
            <a:fillRect/>
          </a:stretch>
        </p:blipFill>
        <p:spPr bwMode="auto">
          <a:xfrm>
            <a:off x="533400" y="2271713"/>
            <a:ext cx="2941638" cy="4129087"/>
          </a:xfrm>
          <a:prstGeom prst="rect">
            <a:avLst/>
          </a:prstGeom>
          <a:noFill/>
          <a:ln w="9525">
            <a:noFill/>
            <a:miter lim="800000"/>
            <a:headEnd/>
            <a:tailEnd/>
          </a:ln>
        </p:spPr>
      </p:pic>
      <p:pic>
        <p:nvPicPr>
          <p:cNvPr id="49158" name="Picture 5"/>
          <p:cNvPicPr>
            <a:picLocks noChangeAspect="1" noChangeArrowheads="1"/>
          </p:cNvPicPr>
          <p:nvPr/>
        </p:nvPicPr>
        <p:blipFill>
          <a:blip r:embed="rId3" cstate="print"/>
          <a:srcRect/>
          <a:stretch>
            <a:fillRect/>
          </a:stretch>
        </p:blipFill>
        <p:spPr bwMode="auto">
          <a:xfrm>
            <a:off x="3733800" y="4191000"/>
            <a:ext cx="4419600" cy="2133600"/>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5745163" y="1600200"/>
            <a:ext cx="3094037" cy="2806700"/>
          </a:xfrm>
          <a:prstGeom prst="rect">
            <a:avLst/>
          </a:prstGeom>
          <a:noFill/>
          <a:ln w="9525">
            <a:noFill/>
            <a:miter lim="800000"/>
            <a:headEnd/>
            <a:tailEnd/>
          </a:ln>
        </p:spPr>
      </p:pic>
      <p:sp>
        <p:nvSpPr>
          <p:cNvPr id="10" name="Rectangle 9"/>
          <p:cNvSpPr/>
          <p:nvPr/>
        </p:nvSpPr>
        <p:spPr>
          <a:xfrm>
            <a:off x="304800" y="1676400"/>
            <a:ext cx="5554663" cy="523875"/>
          </a:xfrm>
          <a:prstGeom prst="rect">
            <a:avLst/>
          </a:prstGeom>
        </p:spPr>
        <p:txBody>
          <a:bodyPr wrap="none">
            <a:spAutoFit/>
          </a:bodyPr>
          <a:lstStyle/>
          <a:p>
            <a:pPr>
              <a:defRPr/>
            </a:pPr>
            <a:r>
              <a:rPr lang="en-US" sz="2800" dirty="0">
                <a:latin typeface="+mn-lt"/>
              </a:rPr>
              <a:t>CuSO</a:t>
            </a:r>
            <a:r>
              <a:rPr lang="en-US" sz="2800" baseline="-25000" dirty="0">
                <a:latin typeface="+mn-lt"/>
              </a:rPr>
              <a:t>4(s)</a:t>
            </a:r>
            <a:r>
              <a:rPr lang="en-US" sz="2800" dirty="0">
                <a:latin typeface="+mn-lt"/>
              </a:rPr>
              <a:t> +5H</a:t>
            </a:r>
            <a:r>
              <a:rPr lang="en-US" sz="2800" baseline="-25000" dirty="0">
                <a:latin typeface="+mn-lt"/>
              </a:rPr>
              <a:t>2</a:t>
            </a:r>
            <a:r>
              <a:rPr lang="en-US" sz="2800" dirty="0">
                <a:latin typeface="+mn-lt"/>
              </a:rPr>
              <a:t>O</a:t>
            </a:r>
            <a:r>
              <a:rPr lang="en-US" sz="2800" baseline="-25000" dirty="0">
                <a:latin typeface="+mn-lt"/>
              </a:rPr>
              <a:t>(l)</a:t>
            </a:r>
            <a:r>
              <a:rPr lang="en-US" sz="2800" dirty="0">
                <a:latin typeface="+mn-lt"/>
              </a:rPr>
              <a:t> </a:t>
            </a:r>
            <a:r>
              <a:rPr lang="en-US" sz="2800" dirty="0">
                <a:latin typeface="+mn-lt"/>
                <a:sym typeface="Wingdings" pitchFamily="2" charset="2"/>
              </a:rPr>
              <a:t> </a:t>
            </a:r>
            <a:r>
              <a:rPr lang="en-US" sz="2800" dirty="0">
                <a:latin typeface="+mn-lt"/>
              </a:rPr>
              <a:t>CuSO</a:t>
            </a:r>
            <a:r>
              <a:rPr lang="en-US" sz="2800" baseline="-25000" dirty="0">
                <a:latin typeface="+mn-lt"/>
              </a:rPr>
              <a:t>4</a:t>
            </a:r>
            <a:r>
              <a:rPr lang="en-US" sz="2800" dirty="0">
                <a:latin typeface="+mn-lt"/>
              </a:rPr>
              <a:t>∙5H</a:t>
            </a:r>
            <a:r>
              <a:rPr lang="en-US" sz="2800" baseline="-25000" dirty="0">
                <a:latin typeface="+mn-lt"/>
              </a:rPr>
              <a:t>2</a:t>
            </a:r>
            <a:r>
              <a:rPr lang="en-US" sz="2800" dirty="0">
                <a:latin typeface="+mn-lt"/>
              </a:rPr>
              <a:t>O</a:t>
            </a:r>
            <a:r>
              <a:rPr lang="en-US" sz="2800" baseline="-25000" dirty="0">
                <a:latin typeface="+mn-lt"/>
              </a:rPr>
              <a:t>(s)</a:t>
            </a:r>
            <a:r>
              <a:rPr lang="en-US" sz="2800" dirty="0">
                <a:latin typeface="+mn-lt"/>
                <a:sym typeface="Wingdings" pitchFamily="2" charset="2"/>
              </a:rPr>
              <a:t> </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smtClean="0"/>
              <a:t>Decomposition of Hydrates</a:t>
            </a:r>
          </a:p>
        </p:txBody>
      </p:sp>
      <p:sp>
        <p:nvSpPr>
          <p:cNvPr id="3" name="Content Placeholder 2"/>
          <p:cNvSpPr>
            <a:spLocks noGrp="1"/>
          </p:cNvSpPr>
          <p:nvPr>
            <p:ph idx="1"/>
          </p:nvPr>
        </p:nvSpPr>
        <p:spPr/>
        <p:txBody>
          <a:bodyPr/>
          <a:lstStyle/>
          <a:p>
            <a:r>
              <a:rPr lang="en-US" smtClean="0"/>
              <a:t>Heating the hydrate will remove the water of hydration.</a:t>
            </a:r>
          </a:p>
          <a:p>
            <a:endParaRPr lang="en-US" smtClean="0"/>
          </a:p>
          <a:p>
            <a:endParaRPr lang="en-US" smtClean="0"/>
          </a:p>
          <a:p>
            <a:r>
              <a:rPr lang="en-US" smtClean="0"/>
              <a:t>Mass percent of water in CuSO</a:t>
            </a:r>
            <a:r>
              <a:rPr lang="en-US" baseline="-25000" smtClean="0"/>
              <a:t>4</a:t>
            </a:r>
            <a:r>
              <a:rPr lang="en-US" smtClean="0"/>
              <a:t>∙5H</a:t>
            </a:r>
            <a:r>
              <a:rPr lang="en-US" baseline="-25000" smtClean="0"/>
              <a:t>2</a:t>
            </a:r>
            <a:r>
              <a:rPr lang="en-US" smtClean="0"/>
              <a:t>O:</a:t>
            </a:r>
          </a:p>
          <a:p>
            <a:r>
              <a:rPr lang="en-US" smtClean="0"/>
              <a:t>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104" name="Group 8"/>
          <p:cNvGrpSpPr>
            <a:grpSpLocks/>
          </p:cNvGrpSpPr>
          <p:nvPr/>
        </p:nvGrpSpPr>
        <p:grpSpPr bwMode="auto">
          <a:xfrm>
            <a:off x="3124200" y="2133600"/>
            <a:ext cx="914400" cy="369888"/>
            <a:chOff x="3124200" y="2133600"/>
            <a:chExt cx="914400" cy="369332"/>
          </a:xfrm>
        </p:grpSpPr>
        <p:cxnSp>
          <p:nvCxnSpPr>
            <p:cNvPr id="7" name="Straight Arrow Connector 6"/>
            <p:cNvCxnSpPr/>
            <p:nvPr/>
          </p:nvCxnSpPr>
          <p:spPr>
            <a:xfrm>
              <a:off x="3124200" y="2437942"/>
              <a:ext cx="914400" cy="15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TextBox 7"/>
            <p:cNvSpPr txBox="1">
              <a:spLocks noChangeArrowheads="1"/>
            </p:cNvSpPr>
            <p:nvPr/>
          </p:nvSpPr>
          <p:spPr bwMode="auto">
            <a:xfrm>
              <a:off x="3200400" y="2133600"/>
              <a:ext cx="829073" cy="369332"/>
            </a:xfrm>
            <a:prstGeom prst="rect">
              <a:avLst/>
            </a:prstGeom>
            <a:noFill/>
            <a:ln w="9525">
              <a:noFill/>
              <a:miter lim="800000"/>
              <a:headEnd/>
              <a:tailEnd/>
            </a:ln>
          </p:spPr>
          <p:txBody>
            <a:bodyPr wrap="none">
              <a:spAutoFit/>
            </a:bodyPr>
            <a:lstStyle/>
            <a:p>
              <a:r>
                <a:rPr lang="en-US"/>
                <a:t>250°C</a:t>
              </a:r>
            </a:p>
          </p:txBody>
        </p:sp>
      </p:grpSp>
      <p:sp>
        <p:nvSpPr>
          <p:cNvPr id="10" name="TextBox 9"/>
          <p:cNvSpPr txBox="1"/>
          <p:nvPr/>
        </p:nvSpPr>
        <p:spPr>
          <a:xfrm>
            <a:off x="609600" y="2133600"/>
            <a:ext cx="6843713" cy="954088"/>
          </a:xfrm>
          <a:prstGeom prst="rect">
            <a:avLst/>
          </a:prstGeom>
          <a:noFill/>
        </p:spPr>
        <p:txBody>
          <a:bodyPr wrap="none">
            <a:spAutoFit/>
          </a:bodyPr>
          <a:lstStyle/>
          <a:p>
            <a:pPr>
              <a:defRPr/>
            </a:pPr>
            <a:r>
              <a:rPr lang="en-US" sz="2800" dirty="0">
                <a:latin typeface="+mn-lt"/>
              </a:rPr>
              <a:t>CuSO</a:t>
            </a:r>
            <a:r>
              <a:rPr lang="en-US" sz="2800" baseline="-25000" dirty="0">
                <a:latin typeface="+mn-lt"/>
              </a:rPr>
              <a:t>4</a:t>
            </a:r>
            <a:r>
              <a:rPr lang="en-US" sz="2800" dirty="0">
                <a:latin typeface="+mn-lt"/>
              </a:rPr>
              <a:t>∙5H</a:t>
            </a:r>
            <a:r>
              <a:rPr lang="en-US" sz="2800" baseline="-25000" dirty="0">
                <a:latin typeface="+mn-lt"/>
              </a:rPr>
              <a:t>2</a:t>
            </a:r>
            <a:r>
              <a:rPr lang="en-US" sz="2800" dirty="0">
                <a:latin typeface="+mn-lt"/>
              </a:rPr>
              <a:t>O</a:t>
            </a:r>
            <a:r>
              <a:rPr lang="en-US" sz="2800" baseline="-25000" dirty="0">
                <a:latin typeface="+mn-lt"/>
              </a:rPr>
              <a:t>(s)</a:t>
            </a:r>
            <a:r>
              <a:rPr lang="en-US" sz="2800" dirty="0">
                <a:latin typeface="+mn-lt"/>
              </a:rPr>
              <a:t> 	       	CuSO</a:t>
            </a:r>
            <a:r>
              <a:rPr lang="en-US" sz="2800" baseline="-25000" dirty="0">
                <a:latin typeface="+mn-lt"/>
              </a:rPr>
              <a:t>4(s)</a:t>
            </a:r>
            <a:r>
              <a:rPr lang="en-US" sz="2800" dirty="0">
                <a:latin typeface="+mn-lt"/>
              </a:rPr>
              <a:t> + 5H</a:t>
            </a:r>
            <a:r>
              <a:rPr lang="en-US" sz="2800" baseline="-25000" dirty="0">
                <a:latin typeface="+mn-lt"/>
              </a:rPr>
              <a:t>2</a:t>
            </a:r>
            <a:r>
              <a:rPr lang="en-US" sz="2800" dirty="0">
                <a:latin typeface="+mn-lt"/>
              </a:rPr>
              <a:t>O</a:t>
            </a:r>
            <a:r>
              <a:rPr lang="en-US" sz="2800" baseline="-25000" dirty="0">
                <a:latin typeface="+mn-lt"/>
              </a:rPr>
              <a:t>(g)</a:t>
            </a:r>
            <a:r>
              <a:rPr lang="en-US" sz="2800" dirty="0">
                <a:latin typeface="+mn-lt"/>
              </a:rPr>
              <a:t> </a:t>
            </a:r>
          </a:p>
          <a:p>
            <a:pPr>
              <a:defRPr/>
            </a:pPr>
            <a:endParaRPr lang="en-US" sz="2800" dirty="0">
              <a:latin typeface="+mn-lt"/>
            </a:endParaRPr>
          </a:p>
        </p:txBody>
      </p:sp>
      <p:graphicFrame>
        <p:nvGraphicFramePr>
          <p:cNvPr id="11" name="Object 2"/>
          <p:cNvGraphicFramePr>
            <a:graphicFrameLocks noChangeAspect="1"/>
          </p:cNvGraphicFramePr>
          <p:nvPr/>
        </p:nvGraphicFramePr>
        <p:xfrm>
          <a:off x="2286000" y="3657600"/>
          <a:ext cx="4648200" cy="971550"/>
        </p:xfrm>
        <a:graphic>
          <a:graphicData uri="http://schemas.openxmlformats.org/presentationml/2006/ole">
            <p:oleObj spid="_x0000_s4098" name="Equation" r:id="rId3" imgW="2006280" imgH="419040" progId="">
              <p:embed/>
            </p:oleObj>
          </a:graphicData>
        </a:graphic>
      </p:graphicFrame>
      <p:graphicFrame>
        <p:nvGraphicFramePr>
          <p:cNvPr id="65539" name="Object 3"/>
          <p:cNvGraphicFramePr>
            <a:graphicFrameLocks noChangeAspect="1"/>
          </p:cNvGraphicFramePr>
          <p:nvPr/>
        </p:nvGraphicFramePr>
        <p:xfrm>
          <a:off x="1370013" y="4692650"/>
          <a:ext cx="6859587" cy="958850"/>
        </p:xfrm>
        <a:graphic>
          <a:graphicData uri="http://schemas.openxmlformats.org/presentationml/2006/ole">
            <p:oleObj spid="_x0000_s4099" name="Equation" r:id="rId4" imgW="308592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mass of water is found in one mole of barium hydroxide </a:t>
            </a:r>
            <a:r>
              <a:rPr lang="en-US" dirty="0" err="1" smtClean="0"/>
              <a:t>octahydrate</a:t>
            </a:r>
            <a:r>
              <a:rPr lang="en-US" dirty="0" smtClean="0"/>
              <a:t>?</a:t>
            </a:r>
          </a:p>
          <a:p>
            <a:pPr marL="514350" indent="-514350">
              <a:buFont typeface="+mj-lt"/>
              <a:buAutoNum type="alphaLcPeriod"/>
              <a:defRPr/>
            </a:pPr>
            <a:r>
              <a:rPr lang="en-US" dirty="0" smtClean="0"/>
              <a:t>126.14 g  </a:t>
            </a:r>
          </a:p>
          <a:p>
            <a:pPr marL="514350" indent="-514350">
              <a:buFont typeface="+mj-lt"/>
              <a:buAutoNum type="alphaLcPeriod"/>
              <a:defRPr/>
            </a:pPr>
            <a:r>
              <a:rPr lang="en-US" dirty="0" smtClean="0"/>
              <a:t>144.16 g</a:t>
            </a:r>
          </a:p>
          <a:p>
            <a:pPr marL="514350" indent="-514350">
              <a:buFont typeface="+mj-lt"/>
              <a:buAutoNum type="alphaLcPeriod"/>
              <a:defRPr/>
            </a:pPr>
            <a:r>
              <a:rPr lang="en-US" dirty="0" smtClean="0"/>
              <a:t>162.18 g</a:t>
            </a:r>
          </a:p>
          <a:p>
            <a:pPr marL="514350" indent="-514350">
              <a:buFont typeface="+mj-lt"/>
              <a:buAutoNum type="alphaLcPeriod"/>
              <a:defRPr/>
            </a:pPr>
            <a:r>
              <a:rPr lang="en-US" dirty="0" smtClean="0"/>
              <a:t>108.12 g</a:t>
            </a:r>
          </a:p>
          <a:p>
            <a:pPr marL="514350" indent="-514350">
              <a:buFont typeface="+mj-lt"/>
              <a:buAutoNum type="alphaLcPeriod"/>
              <a:defRPr/>
            </a:pPr>
            <a:r>
              <a:rPr lang="en-US" dirty="0" smtClean="0"/>
              <a:t>18.02 g</a:t>
            </a:r>
          </a:p>
          <a:p>
            <a:pPr marL="514350" indent="-514350">
              <a:buFont typeface="Arial" charset="0"/>
              <a:buNone/>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is the percent water in CoCl</a:t>
            </a:r>
            <a:r>
              <a:rPr lang="en-US" baseline="-25000" dirty="0" smtClean="0"/>
              <a:t>3</a:t>
            </a:r>
            <a:r>
              <a:rPr lang="en-US" dirty="0" smtClean="0">
                <a:sym typeface="Symbol"/>
              </a:rPr>
              <a:t>6</a:t>
            </a:r>
            <a:r>
              <a:rPr lang="en-US" dirty="0" smtClean="0"/>
              <a:t>H</a:t>
            </a:r>
            <a:r>
              <a:rPr lang="en-US" baseline="-25000" dirty="0" smtClean="0"/>
              <a:t>2</a:t>
            </a:r>
            <a:r>
              <a:rPr lang="en-US" dirty="0" smtClean="0"/>
              <a:t>O?</a:t>
            </a:r>
          </a:p>
          <a:p>
            <a:pPr marL="514350" indent="-514350">
              <a:buFont typeface="+mj-lt"/>
              <a:buAutoNum type="alphaLcPeriod"/>
              <a:defRPr/>
            </a:pPr>
            <a:r>
              <a:rPr lang="en-US" dirty="0" smtClean="0"/>
              <a:t>38.9 %</a:t>
            </a:r>
          </a:p>
          <a:p>
            <a:pPr marL="514350" indent="-514350">
              <a:buFont typeface="+mj-lt"/>
              <a:buAutoNum type="alphaLcPeriod"/>
              <a:defRPr/>
            </a:pPr>
            <a:r>
              <a:rPr lang="en-US" dirty="0" smtClean="0"/>
              <a:t>14.5%</a:t>
            </a:r>
          </a:p>
          <a:p>
            <a:pPr marL="514350" indent="-514350">
              <a:buFont typeface="+mj-lt"/>
              <a:buAutoNum type="alphaLcPeriod"/>
              <a:defRPr/>
            </a:pPr>
            <a:r>
              <a:rPr lang="en-US" dirty="0" smtClean="0"/>
              <a:t>65.4 %</a:t>
            </a:r>
          </a:p>
          <a:p>
            <a:pPr marL="514350" indent="-514350">
              <a:buFont typeface="+mj-lt"/>
              <a:buAutoNum type="alphaLcPeriod"/>
              <a:defRPr/>
            </a:pPr>
            <a:r>
              <a:rPr lang="en-US" dirty="0" smtClean="0"/>
              <a:t>39.5 %</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Object 2"/>
          <p:cNvGraphicFramePr>
            <a:graphicFrameLocks noChangeAspect="1"/>
          </p:cNvGraphicFramePr>
          <p:nvPr/>
        </p:nvGraphicFramePr>
        <p:xfrm>
          <a:off x="2820988" y="2667000"/>
          <a:ext cx="5153025" cy="914400"/>
        </p:xfrm>
        <a:graphic>
          <a:graphicData uri="http://schemas.openxmlformats.org/presentationml/2006/ole">
            <p:oleObj spid="_x0000_s5122" name="Equation" r:id="rId3" imgW="2361960" imgH="419040" progId="">
              <p:embed/>
            </p:oleObj>
          </a:graphicData>
        </a:graphic>
      </p:graphicFrame>
      <p:graphicFrame>
        <p:nvGraphicFramePr>
          <p:cNvPr id="67587" name="Object 3"/>
          <p:cNvGraphicFramePr>
            <a:graphicFrameLocks noChangeAspect="1"/>
          </p:cNvGraphicFramePr>
          <p:nvPr/>
        </p:nvGraphicFramePr>
        <p:xfrm>
          <a:off x="3540125" y="3886200"/>
          <a:ext cx="3573463" cy="914400"/>
        </p:xfrm>
        <a:graphic>
          <a:graphicData uri="http://schemas.openxmlformats.org/presentationml/2006/ole">
            <p:oleObj spid="_x0000_s5123" name="Equation" r:id="rId4" imgW="163800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Properties of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1205" name="Content Placeholder 5"/>
          <p:cNvSpPr>
            <a:spLocks noGrp="1"/>
          </p:cNvSpPr>
          <p:nvPr>
            <p:ph idx="1"/>
          </p:nvPr>
        </p:nvSpPr>
        <p:spPr/>
        <p:txBody>
          <a:bodyPr/>
          <a:lstStyle/>
          <a:p>
            <a:pPr>
              <a:tabLst>
                <a:tab pos="3206750" algn="l"/>
              </a:tabLst>
            </a:pPr>
            <a:r>
              <a:rPr lang="en-US" smtClean="0"/>
              <a:t>Water’s unique physical properties are the result of its bent geometric shape and its ability to form strong hydrogen bonds with adjacent water molecules.</a:t>
            </a:r>
          </a:p>
          <a:p>
            <a:pPr>
              <a:tabLst>
                <a:tab pos="3206750" algn="l"/>
              </a:tabLst>
            </a:pPr>
            <a:endParaRPr lang="en-US" baseline="-25000" smtClean="0"/>
          </a:p>
        </p:txBody>
      </p:sp>
      <p:graphicFrame>
        <p:nvGraphicFramePr>
          <p:cNvPr id="7" name="Table 6"/>
          <p:cNvGraphicFramePr>
            <a:graphicFrameLocks noGrp="1"/>
          </p:cNvGraphicFramePr>
          <p:nvPr/>
        </p:nvGraphicFramePr>
        <p:xfrm>
          <a:off x="533400" y="3048000"/>
          <a:ext cx="8153400" cy="3204602"/>
        </p:xfrm>
        <a:graphic>
          <a:graphicData uri="http://schemas.openxmlformats.org/drawingml/2006/table">
            <a:tbl>
              <a:tblPr firstRow="1" bandRow="1">
                <a:tableStyleId>{5C22544A-7EE6-4342-B048-85BDC9FD1C3A}</a:tableStyleId>
              </a:tblPr>
              <a:tblGrid>
                <a:gridCol w="2587137"/>
                <a:gridCol w="3204063"/>
                <a:gridCol w="2362200"/>
              </a:tblGrid>
              <a:tr h="552842">
                <a:tc>
                  <a:txBody>
                    <a:bodyPr/>
                    <a:lstStyle/>
                    <a:p>
                      <a:pPr algn="ctr"/>
                      <a:r>
                        <a:rPr lang="en-US" sz="2000" dirty="0" smtClean="0"/>
                        <a:t>solid</a:t>
                      </a:r>
                      <a:endParaRPr lang="en-US" sz="2000" dirty="0"/>
                    </a:p>
                  </a:txBody>
                  <a:tcPr/>
                </a:tc>
                <a:tc>
                  <a:txBody>
                    <a:bodyPr/>
                    <a:lstStyle/>
                    <a:p>
                      <a:pPr algn="ctr"/>
                      <a:r>
                        <a:rPr lang="en-US" sz="2000" dirty="0" smtClean="0"/>
                        <a:t>liquid</a:t>
                      </a:r>
                      <a:endParaRPr lang="en-US" sz="2000" dirty="0"/>
                    </a:p>
                  </a:txBody>
                  <a:tcPr/>
                </a:tc>
                <a:tc>
                  <a:txBody>
                    <a:bodyPr/>
                    <a:lstStyle/>
                    <a:p>
                      <a:pPr algn="ctr"/>
                      <a:r>
                        <a:rPr lang="en-US" sz="2000" dirty="0" smtClean="0"/>
                        <a:t>gas</a:t>
                      </a:r>
                      <a:endParaRPr lang="en-US" sz="2000" dirty="0"/>
                    </a:p>
                  </a:txBody>
                  <a:tcPr/>
                </a:tc>
              </a:tr>
              <a:tr h="2040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specific heat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2.05 J/</a:t>
                      </a:r>
                      <a:r>
                        <a:rPr lang="en-US" sz="2400" baseline="0" dirty="0" err="1" smtClean="0"/>
                        <a:t>g°C</a:t>
                      </a: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density 0.917 g/</a:t>
                      </a:r>
                      <a:r>
                        <a:rPr lang="en-US" sz="2400" baseline="0" dirty="0" err="1" smtClean="0"/>
                        <a:t>mL</a:t>
                      </a:r>
                      <a:endParaRPr lang="en-US" sz="2400" dirty="0" smtClean="0"/>
                    </a:p>
                    <a:p>
                      <a:r>
                        <a:rPr lang="en-US" sz="2400" dirty="0" smtClean="0"/>
                        <a:t>melting</a:t>
                      </a:r>
                      <a:r>
                        <a:rPr lang="en-US" sz="2400" baseline="0" dirty="0" smtClean="0"/>
                        <a:t> point 0°C</a:t>
                      </a:r>
                    </a:p>
                    <a:p>
                      <a:r>
                        <a:rPr lang="en-US" sz="2400" baseline="0" dirty="0" smtClean="0"/>
                        <a:t>heat of fusion </a:t>
                      </a:r>
                    </a:p>
                    <a:p>
                      <a:r>
                        <a:rPr lang="en-US" sz="2400" baseline="0" dirty="0" smtClean="0"/>
                        <a:t>        335 J/g</a:t>
                      </a:r>
                    </a:p>
                    <a:p>
                      <a:endParaRPr lang="en-US" sz="2400" dirty="0"/>
                    </a:p>
                  </a:txBody>
                  <a:tcPr/>
                </a:tc>
                <a:tc>
                  <a:txBody>
                    <a:bodyPr/>
                    <a:lstStyle/>
                    <a:p>
                      <a:r>
                        <a:rPr lang="en-US" sz="2400" dirty="0" smtClean="0"/>
                        <a:t>specific</a:t>
                      </a:r>
                      <a:r>
                        <a:rPr lang="en-US" sz="2400" baseline="0" dirty="0" smtClean="0"/>
                        <a:t> heat </a:t>
                      </a:r>
                    </a:p>
                    <a:p>
                      <a:r>
                        <a:rPr lang="en-US" sz="2400" baseline="0" dirty="0" smtClean="0"/>
                        <a:t>        4.18 J/</a:t>
                      </a:r>
                      <a:r>
                        <a:rPr lang="en-US" sz="2400" baseline="0" dirty="0" err="1" smtClean="0"/>
                        <a:t>g°C</a:t>
                      </a: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density 1.00 g/</a:t>
                      </a:r>
                      <a:r>
                        <a:rPr lang="en-US" sz="2400" baseline="0" dirty="0" err="1" smtClean="0"/>
                        <a:t>mL</a:t>
                      </a:r>
                      <a:r>
                        <a:rPr lang="en-US" sz="2400" baseline="0" dirty="0" smtClean="0"/>
                        <a:t> (4°C)</a:t>
                      </a:r>
                      <a:endParaRPr lang="en-US" sz="2400" dirty="0" smtClean="0"/>
                    </a:p>
                    <a:p>
                      <a:r>
                        <a:rPr lang="en-US" sz="2400" dirty="0" smtClean="0"/>
                        <a:t>boiling point 100°C</a:t>
                      </a:r>
                    </a:p>
                    <a:p>
                      <a:r>
                        <a:rPr lang="en-US" sz="2400" dirty="0" smtClean="0"/>
                        <a:t>heat</a:t>
                      </a:r>
                      <a:r>
                        <a:rPr lang="en-US" sz="2400" baseline="0" dirty="0" smtClean="0"/>
                        <a:t> of vaporization </a:t>
                      </a:r>
                    </a:p>
                    <a:p>
                      <a:r>
                        <a:rPr lang="en-US" sz="2400" baseline="0" dirty="0" smtClean="0"/>
                        <a:t>       2259 J/g</a:t>
                      </a:r>
                      <a:endParaRPr lang="en-US" sz="2400" dirty="0" smtClean="0"/>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specific heat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2.08</a:t>
                      </a:r>
                      <a:r>
                        <a:rPr lang="en-US" sz="2400" baseline="0" dirty="0" smtClean="0"/>
                        <a:t>J/</a:t>
                      </a:r>
                      <a:r>
                        <a:rPr lang="en-US" sz="2400" baseline="0" dirty="0" err="1" smtClean="0"/>
                        <a:t>g°C</a:t>
                      </a:r>
                      <a:endParaRPr lang="en-US" sz="2400" dirty="0" smtClean="0"/>
                    </a:p>
                    <a:p>
                      <a:r>
                        <a:rPr lang="en-US" sz="2400" dirty="0" smtClean="0"/>
                        <a:t>density depends</a:t>
                      </a:r>
                    </a:p>
                    <a:p>
                      <a:r>
                        <a:rPr lang="en-US" sz="2400" dirty="0" smtClean="0"/>
                        <a:t>     on T</a:t>
                      </a:r>
                      <a:endParaRPr lang="en-US" sz="2400" dirty="0"/>
                    </a:p>
                  </a:txBody>
                  <a:tcPr/>
                </a:tc>
              </a:tr>
            </a:tbl>
          </a:graphicData>
        </a:graphic>
      </p:graphicFrame>
      <p:sp>
        <p:nvSpPr>
          <p:cNvPr id="8" name="Rectangle 7"/>
          <p:cNvSpPr/>
          <p:nvPr/>
        </p:nvSpPr>
        <p:spPr>
          <a:xfrm>
            <a:off x="533400" y="4800600"/>
            <a:ext cx="5791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33400" y="4419600"/>
            <a:ext cx="8153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33400" y="5181600"/>
            <a:ext cx="5791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2230" name="Picture 6"/>
          <p:cNvPicPr>
            <a:picLocks noChangeAspect="1" noChangeArrowheads="1"/>
          </p:cNvPicPr>
          <p:nvPr/>
        </p:nvPicPr>
        <p:blipFill>
          <a:blip r:embed="rId2" cstate="print"/>
          <a:srcRect/>
          <a:stretch>
            <a:fillRect/>
          </a:stretch>
        </p:blipFill>
        <p:spPr bwMode="auto">
          <a:xfrm>
            <a:off x="164516" y="1676400"/>
            <a:ext cx="8903284"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Evaporation</a:t>
            </a:r>
          </a:p>
        </p:txBody>
      </p:sp>
      <p:sp>
        <p:nvSpPr>
          <p:cNvPr id="21507" name="Content Placeholder 2"/>
          <p:cNvSpPr>
            <a:spLocks noGrp="1"/>
          </p:cNvSpPr>
          <p:nvPr>
            <p:ph idx="1"/>
          </p:nvPr>
        </p:nvSpPr>
        <p:spPr>
          <a:xfrm>
            <a:off x="457200" y="1600200"/>
            <a:ext cx="8305800" cy="4525963"/>
          </a:xfrm>
        </p:spPr>
        <p:txBody>
          <a:bodyPr/>
          <a:lstStyle/>
          <a:p>
            <a:r>
              <a:rPr lang="en-US" b="1" smtClean="0"/>
              <a:t>Evaporation</a:t>
            </a:r>
            <a:r>
              <a:rPr lang="en-US" smtClean="0"/>
              <a:t> or </a:t>
            </a:r>
            <a:r>
              <a:rPr lang="en-US" b="1" smtClean="0"/>
              <a:t>vaporization</a:t>
            </a:r>
            <a:r>
              <a:rPr lang="en-US" smtClean="0"/>
              <a:t> is the escape of molecules from the liquid state to the gas or vapor state.</a:t>
            </a:r>
          </a:p>
          <a:p>
            <a:pPr algn="ctr"/>
            <a:r>
              <a:rPr lang="en-US" smtClean="0"/>
              <a:t>liquid </a:t>
            </a:r>
            <a:r>
              <a:rPr lang="en-US" smtClean="0">
                <a:sym typeface="Wingdings" pitchFamily="2" charset="2"/>
              </a:rPr>
              <a:t> vapor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1511" name="Picture 3"/>
          <p:cNvPicPr>
            <a:picLocks noChangeAspect="1" noChangeArrowheads="1"/>
          </p:cNvPicPr>
          <p:nvPr/>
        </p:nvPicPr>
        <p:blipFill>
          <a:blip r:embed="rId2" cstate="print"/>
          <a:srcRect/>
          <a:stretch>
            <a:fillRect/>
          </a:stretch>
        </p:blipFill>
        <p:spPr bwMode="auto">
          <a:xfrm>
            <a:off x="457200" y="3657600"/>
            <a:ext cx="4292600" cy="1638300"/>
          </a:xfrm>
          <a:prstGeom prst="rect">
            <a:avLst/>
          </a:prstGeom>
          <a:noFill/>
          <a:ln w="9525">
            <a:noFill/>
            <a:miter lim="800000"/>
            <a:headEnd/>
            <a:tailEnd/>
          </a:ln>
        </p:spPr>
      </p:pic>
      <p:pic>
        <p:nvPicPr>
          <p:cNvPr id="21514" name="Picture 10"/>
          <p:cNvPicPr>
            <a:picLocks noChangeAspect="1" noChangeArrowheads="1"/>
          </p:cNvPicPr>
          <p:nvPr/>
        </p:nvPicPr>
        <p:blipFill>
          <a:blip r:embed="rId3" cstate="print"/>
          <a:srcRect/>
          <a:stretch>
            <a:fillRect/>
          </a:stretch>
        </p:blipFill>
        <p:spPr bwMode="auto">
          <a:xfrm>
            <a:off x="5886450" y="2743200"/>
            <a:ext cx="3105150" cy="3669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Formation of Water</a:t>
            </a:r>
          </a:p>
        </p:txBody>
      </p:sp>
      <p:sp>
        <p:nvSpPr>
          <p:cNvPr id="3" name="Content Placeholder 2"/>
          <p:cNvSpPr>
            <a:spLocks noGrp="1"/>
          </p:cNvSpPr>
          <p:nvPr>
            <p:ph idx="1"/>
          </p:nvPr>
        </p:nvSpPr>
        <p:spPr/>
        <p:txBody>
          <a:bodyPr/>
          <a:lstStyle/>
          <a:p>
            <a:r>
              <a:rPr lang="en-US" b="1" smtClean="0"/>
              <a:t>Combination Reaction</a:t>
            </a:r>
          </a:p>
          <a:p>
            <a:r>
              <a:rPr lang="en-US" smtClean="0"/>
              <a:t>H</a:t>
            </a:r>
            <a:r>
              <a:rPr lang="en-US" baseline="-25000" smtClean="0"/>
              <a:t>2(g)</a:t>
            </a:r>
            <a:r>
              <a:rPr lang="en-US" smtClean="0"/>
              <a:t> + O</a:t>
            </a:r>
            <a:r>
              <a:rPr lang="en-US" baseline="-25000" smtClean="0"/>
              <a:t>2(g)</a:t>
            </a:r>
            <a:r>
              <a:rPr lang="en-US" smtClean="0"/>
              <a:t> </a:t>
            </a:r>
            <a:r>
              <a:rPr lang="en-US" smtClean="0">
                <a:sym typeface="Wingdings" pitchFamily="2" charset="2"/>
              </a:rPr>
              <a:t> 2H</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(g) </a:t>
            </a:r>
            <a:r>
              <a:rPr lang="en-US" smtClean="0"/>
              <a:t>+ 484 kJ</a:t>
            </a:r>
          </a:p>
          <a:p>
            <a:endParaRPr lang="en-US" sz="1800" baseline="-25000" smtClean="0"/>
          </a:p>
          <a:p>
            <a:r>
              <a:rPr lang="en-US" b="1" smtClean="0"/>
              <a:t>Double Replacement Reactions</a:t>
            </a:r>
          </a:p>
          <a:p>
            <a:r>
              <a:rPr lang="en-US" smtClean="0"/>
              <a:t>NaOH</a:t>
            </a:r>
            <a:r>
              <a:rPr lang="en-US" baseline="-25000" smtClean="0"/>
              <a:t>(aq)</a:t>
            </a:r>
            <a:r>
              <a:rPr lang="en-US" smtClean="0"/>
              <a:t> + HCl</a:t>
            </a:r>
            <a:r>
              <a:rPr lang="en-US" baseline="-25000" smtClean="0"/>
              <a:t>(aq) </a:t>
            </a:r>
            <a:r>
              <a:rPr lang="en-US" smtClean="0">
                <a:sym typeface="Wingdings" pitchFamily="2" charset="2"/>
              </a:rPr>
              <a:t> NaCl</a:t>
            </a:r>
            <a:r>
              <a:rPr lang="en-US" baseline="-25000" smtClean="0">
                <a:sym typeface="Wingdings" pitchFamily="2" charset="2"/>
              </a:rPr>
              <a:t>(aq) </a:t>
            </a:r>
            <a:r>
              <a:rPr lang="en-US" smtClean="0"/>
              <a:t>+ H</a:t>
            </a:r>
            <a:r>
              <a:rPr lang="en-US" baseline="-25000" smtClean="0"/>
              <a:t>2</a:t>
            </a:r>
            <a:r>
              <a:rPr lang="en-US" smtClean="0"/>
              <a:t>O</a:t>
            </a:r>
            <a:r>
              <a:rPr lang="en-US" baseline="-25000" smtClean="0"/>
              <a:t>(l) </a:t>
            </a:r>
            <a:r>
              <a:rPr lang="en-US" smtClean="0"/>
              <a:t>+ 56 kJ</a:t>
            </a:r>
            <a:endParaRPr lang="en-US" baseline="-25000" smtClean="0"/>
          </a:p>
          <a:p>
            <a:endParaRPr lang="en-US" sz="1400" baseline="-25000" smtClean="0"/>
          </a:p>
          <a:p>
            <a:r>
              <a:rPr lang="en-US" b="1" smtClean="0"/>
              <a:t>Combustion Reactions</a:t>
            </a:r>
          </a:p>
          <a:p>
            <a:r>
              <a:rPr lang="en-US" smtClean="0"/>
              <a:t>CH</a:t>
            </a:r>
            <a:r>
              <a:rPr lang="en-US" baseline="-25000" smtClean="0"/>
              <a:t>4(g)</a:t>
            </a:r>
            <a:r>
              <a:rPr lang="en-US" smtClean="0"/>
              <a:t> + 2O</a:t>
            </a:r>
            <a:r>
              <a:rPr lang="en-US" baseline="-25000" smtClean="0"/>
              <a:t>2(g) </a:t>
            </a:r>
            <a:r>
              <a:rPr lang="en-US" smtClean="0">
                <a:sym typeface="Wingdings" pitchFamily="2" charset="2"/>
              </a:rPr>
              <a:t> C</a:t>
            </a:r>
            <a:r>
              <a:rPr lang="en-US" smtClean="0"/>
              <a:t>O</a:t>
            </a:r>
            <a:r>
              <a:rPr lang="en-US" baseline="-25000" smtClean="0"/>
              <a:t>2(g)</a:t>
            </a:r>
            <a:r>
              <a:rPr lang="en-US" baseline="-25000" smtClean="0">
                <a:sym typeface="Wingdings" pitchFamily="2" charset="2"/>
              </a:rPr>
              <a:t> </a:t>
            </a:r>
            <a:r>
              <a:rPr lang="en-US" smtClean="0"/>
              <a:t>+ H</a:t>
            </a:r>
            <a:r>
              <a:rPr lang="en-US" baseline="-25000" smtClean="0"/>
              <a:t>2</a:t>
            </a:r>
            <a:r>
              <a:rPr lang="en-US" smtClean="0"/>
              <a:t>O</a:t>
            </a:r>
            <a:r>
              <a:rPr lang="en-US" baseline="-25000" smtClean="0"/>
              <a:t>(l) </a:t>
            </a:r>
            <a:r>
              <a:rPr lang="en-US" smtClean="0"/>
              <a:t>+ 803 kJ</a:t>
            </a:r>
            <a:endParaRPr lang="en-US" baseline="-2500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are the products of the reaction of aqueous calcium hydroxide with hydrochloric acid?</a:t>
            </a:r>
          </a:p>
          <a:p>
            <a:pPr marL="514350" indent="-514350">
              <a:buFont typeface="+mj-lt"/>
              <a:buAutoNum type="alphaLcPeriod"/>
              <a:defRPr/>
            </a:pPr>
            <a:r>
              <a:rPr lang="en-US" dirty="0" err="1" smtClean="0"/>
              <a:t>CaCl</a:t>
            </a:r>
            <a:r>
              <a:rPr lang="en-US" dirty="0" smtClean="0"/>
              <a:t> and H</a:t>
            </a:r>
            <a:r>
              <a:rPr lang="en-US" baseline="-25000" dirty="0" smtClean="0"/>
              <a:t>2</a:t>
            </a:r>
            <a:r>
              <a:rPr lang="en-US" dirty="0" smtClean="0"/>
              <a:t>O</a:t>
            </a:r>
          </a:p>
          <a:p>
            <a:pPr marL="514350" indent="-514350">
              <a:buFont typeface="+mj-lt"/>
              <a:buAutoNum type="alphaLcPeriod"/>
              <a:defRPr/>
            </a:pPr>
            <a:r>
              <a:rPr lang="en-US" dirty="0" smtClean="0"/>
              <a:t>CaCl</a:t>
            </a:r>
            <a:r>
              <a:rPr lang="en-US" baseline="-25000" dirty="0" smtClean="0"/>
              <a:t>2 </a:t>
            </a:r>
            <a:r>
              <a:rPr lang="en-US" dirty="0" smtClean="0"/>
              <a:t>and H</a:t>
            </a:r>
            <a:r>
              <a:rPr lang="en-US" baseline="-25000" dirty="0" smtClean="0"/>
              <a:t>2</a:t>
            </a:r>
            <a:endParaRPr lang="en-US" dirty="0" smtClean="0"/>
          </a:p>
          <a:p>
            <a:pPr marL="514350" indent="-514350">
              <a:buFont typeface="+mj-lt"/>
              <a:buAutoNum type="alphaLcPeriod"/>
              <a:defRPr/>
            </a:pPr>
            <a:r>
              <a:rPr lang="en-US" dirty="0" smtClean="0"/>
              <a:t>CaCl</a:t>
            </a:r>
            <a:r>
              <a:rPr lang="en-US" baseline="-25000" dirty="0" smtClean="0"/>
              <a:t>2 </a:t>
            </a:r>
            <a:r>
              <a:rPr lang="en-US" dirty="0" smtClean="0"/>
              <a:t>and H</a:t>
            </a:r>
            <a:r>
              <a:rPr lang="en-US" baseline="-25000" dirty="0" smtClean="0"/>
              <a:t>2</a:t>
            </a:r>
            <a:r>
              <a:rPr lang="en-US" dirty="0" smtClean="0"/>
              <a:t>O</a:t>
            </a:r>
          </a:p>
          <a:p>
            <a:pPr>
              <a:buFont typeface="Arial" charset="0"/>
              <a:buNone/>
              <a:defRPr/>
            </a:pPr>
            <a:endParaRPr lang="en-US" dirty="0" smtClean="0"/>
          </a:p>
          <a:p>
            <a:pPr algn="ctr">
              <a:buFont typeface="Arial" charset="0"/>
              <a:buNone/>
              <a:defRPr/>
            </a:pPr>
            <a:r>
              <a:rPr lang="en-US" dirty="0" smtClean="0">
                <a:solidFill>
                  <a:schemeClr val="tx2"/>
                </a:solidFill>
              </a:rPr>
              <a:t>Ca(OH)</a:t>
            </a:r>
            <a:r>
              <a:rPr lang="en-US" baseline="-25000" dirty="0" smtClean="0">
                <a:solidFill>
                  <a:schemeClr val="tx2"/>
                </a:solidFill>
              </a:rPr>
              <a:t>2(</a:t>
            </a:r>
            <a:r>
              <a:rPr lang="en-US" baseline="-25000" dirty="0" err="1" smtClean="0">
                <a:solidFill>
                  <a:schemeClr val="tx2"/>
                </a:solidFill>
              </a:rPr>
              <a:t>aq</a:t>
            </a:r>
            <a:r>
              <a:rPr lang="en-US" baseline="-25000" dirty="0" smtClean="0">
                <a:solidFill>
                  <a:schemeClr val="tx2"/>
                </a:solidFill>
              </a:rPr>
              <a:t>)</a:t>
            </a:r>
            <a:r>
              <a:rPr lang="en-US" dirty="0" smtClean="0">
                <a:solidFill>
                  <a:schemeClr val="tx2"/>
                </a:solidFill>
              </a:rPr>
              <a:t> + 2HCl</a:t>
            </a:r>
            <a:r>
              <a:rPr lang="en-US" baseline="-25000" dirty="0" smtClean="0">
                <a:solidFill>
                  <a:schemeClr val="tx2"/>
                </a:solidFill>
              </a:rPr>
              <a:t>(</a:t>
            </a:r>
            <a:r>
              <a:rPr lang="en-US" baseline="-25000" dirty="0" err="1" smtClean="0">
                <a:solidFill>
                  <a:schemeClr val="tx2"/>
                </a:solidFill>
              </a:rPr>
              <a:t>aq</a:t>
            </a:r>
            <a:r>
              <a:rPr lang="en-US" baseline="-25000" dirty="0" smtClean="0">
                <a:solidFill>
                  <a:schemeClr val="tx2"/>
                </a:solidFill>
              </a:rPr>
              <a:t>) </a:t>
            </a:r>
            <a:r>
              <a:rPr lang="en-US" dirty="0" smtClean="0">
                <a:solidFill>
                  <a:schemeClr val="tx2"/>
                </a:solidFill>
                <a:sym typeface="Wingdings" pitchFamily="2" charset="2"/>
              </a:rPr>
              <a:t> CaCl</a:t>
            </a:r>
            <a:r>
              <a:rPr lang="en-US" baseline="-25000" dirty="0" smtClean="0">
                <a:solidFill>
                  <a:schemeClr val="tx2"/>
                </a:solidFill>
                <a:sym typeface="Wingdings" pitchFamily="2" charset="2"/>
              </a:rPr>
              <a:t>2(</a:t>
            </a:r>
            <a:r>
              <a:rPr lang="en-US" baseline="-25000" dirty="0" err="1" smtClean="0">
                <a:solidFill>
                  <a:schemeClr val="tx2"/>
                </a:solidFill>
                <a:sym typeface="Wingdings" pitchFamily="2" charset="2"/>
              </a:rPr>
              <a:t>aq</a:t>
            </a:r>
            <a:r>
              <a:rPr lang="en-US" baseline="-25000" dirty="0" smtClean="0">
                <a:solidFill>
                  <a:schemeClr val="tx2"/>
                </a:solidFill>
                <a:sym typeface="Wingdings" pitchFamily="2" charset="2"/>
              </a:rPr>
              <a:t>) </a:t>
            </a:r>
            <a:r>
              <a:rPr lang="en-US" dirty="0" smtClean="0">
                <a:solidFill>
                  <a:schemeClr val="tx2"/>
                </a:solidFill>
              </a:rPr>
              <a:t>+ 2H</a:t>
            </a:r>
            <a:r>
              <a:rPr lang="en-US" baseline="-25000" dirty="0" smtClean="0">
                <a:solidFill>
                  <a:schemeClr val="tx2"/>
                </a:solidFill>
              </a:rPr>
              <a:t>2</a:t>
            </a:r>
            <a:r>
              <a:rPr lang="en-US" dirty="0" smtClean="0">
                <a:solidFill>
                  <a:schemeClr val="tx2"/>
                </a:solidFill>
              </a:rPr>
              <a:t>O</a:t>
            </a:r>
            <a:r>
              <a:rPr lang="en-US" baseline="-25000" dirty="0" smtClean="0">
                <a:solidFill>
                  <a:schemeClr val="tx2"/>
                </a:solidFill>
              </a:rPr>
              <a:t>(l)</a:t>
            </a:r>
            <a:endParaRPr lang="en-US" dirty="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Reactions with Metals</a:t>
            </a:r>
          </a:p>
        </p:txBody>
      </p:sp>
      <p:sp>
        <p:nvSpPr>
          <p:cNvPr id="3" name="Content Placeholder 2"/>
          <p:cNvSpPr>
            <a:spLocks noGrp="1"/>
          </p:cNvSpPr>
          <p:nvPr>
            <p:ph idx="1"/>
          </p:nvPr>
        </p:nvSpPr>
        <p:spPr>
          <a:xfrm>
            <a:off x="457200" y="1600200"/>
            <a:ext cx="8229600" cy="4724400"/>
          </a:xfrm>
        </p:spPr>
        <p:txBody>
          <a:bodyPr/>
          <a:lstStyle/>
          <a:p>
            <a:r>
              <a:rPr lang="en-US" b="1" smtClean="0"/>
              <a:t>React with cold water: </a:t>
            </a:r>
            <a:r>
              <a:rPr lang="en-US" smtClean="0"/>
              <a:t>Na, K, Ca</a:t>
            </a:r>
          </a:p>
          <a:p>
            <a:r>
              <a:rPr lang="en-US" smtClean="0"/>
              <a:t>2Na</a:t>
            </a:r>
            <a:r>
              <a:rPr lang="en-US" baseline="-25000" smtClean="0"/>
              <a:t>(s)</a:t>
            </a:r>
            <a:r>
              <a:rPr lang="en-US" smtClean="0"/>
              <a:t> + 2H</a:t>
            </a:r>
            <a:r>
              <a:rPr lang="en-US" baseline="-25000" smtClean="0"/>
              <a:t>2</a:t>
            </a:r>
            <a:r>
              <a:rPr lang="en-US" smtClean="0"/>
              <a:t>O</a:t>
            </a:r>
            <a:r>
              <a:rPr lang="en-US" baseline="-25000" smtClean="0"/>
              <a:t>(l)</a:t>
            </a:r>
            <a:r>
              <a:rPr lang="en-US" smtClean="0"/>
              <a:t> </a:t>
            </a:r>
            <a:r>
              <a:rPr lang="en-US" smtClean="0">
                <a:sym typeface="Wingdings" pitchFamily="2" charset="2"/>
              </a:rPr>
              <a:t> 2NaOH</a:t>
            </a:r>
            <a:r>
              <a:rPr lang="en-US" baseline="-25000" smtClean="0">
                <a:sym typeface="Wingdings" pitchFamily="2" charset="2"/>
              </a:rPr>
              <a:t>(aq)</a:t>
            </a:r>
            <a:r>
              <a:rPr lang="en-US" smtClean="0">
                <a:sym typeface="Wingdings" pitchFamily="2" charset="2"/>
              </a:rPr>
              <a:t> + H</a:t>
            </a:r>
            <a:r>
              <a:rPr lang="en-US" baseline="-25000" smtClean="0">
                <a:sym typeface="Wingdings" pitchFamily="2" charset="2"/>
              </a:rPr>
              <a:t>2(g)</a:t>
            </a:r>
          </a:p>
          <a:p>
            <a:r>
              <a:rPr lang="en-US" smtClean="0"/>
              <a:t>Ca</a:t>
            </a:r>
            <a:r>
              <a:rPr lang="en-US" baseline="-25000" smtClean="0"/>
              <a:t>(s)</a:t>
            </a:r>
            <a:r>
              <a:rPr lang="en-US" smtClean="0"/>
              <a:t> + 2H</a:t>
            </a:r>
            <a:r>
              <a:rPr lang="en-US" baseline="-25000" smtClean="0"/>
              <a:t>2</a:t>
            </a:r>
            <a:r>
              <a:rPr lang="en-US" smtClean="0"/>
              <a:t>O</a:t>
            </a:r>
            <a:r>
              <a:rPr lang="en-US" baseline="-25000" smtClean="0"/>
              <a:t>(l)</a:t>
            </a:r>
            <a:r>
              <a:rPr lang="en-US" smtClean="0"/>
              <a:t> </a:t>
            </a:r>
            <a:r>
              <a:rPr lang="en-US" smtClean="0">
                <a:sym typeface="Wingdings" pitchFamily="2" charset="2"/>
              </a:rPr>
              <a:t> Ca(OH)</a:t>
            </a:r>
            <a:r>
              <a:rPr lang="en-US" baseline="-25000" smtClean="0">
                <a:sym typeface="Wingdings" pitchFamily="2" charset="2"/>
              </a:rPr>
              <a:t>2(aq)</a:t>
            </a:r>
            <a:r>
              <a:rPr lang="en-US" smtClean="0">
                <a:sym typeface="Wingdings" pitchFamily="2" charset="2"/>
              </a:rPr>
              <a:t> + H</a:t>
            </a:r>
            <a:r>
              <a:rPr lang="en-US" baseline="-25000" smtClean="0">
                <a:sym typeface="Wingdings" pitchFamily="2" charset="2"/>
              </a:rPr>
              <a:t>2(g)</a:t>
            </a:r>
            <a:endParaRPr lang="en-US" baseline="-25000" smtClean="0"/>
          </a:p>
          <a:p>
            <a:endParaRPr lang="en-US" sz="800" b="1" smtClean="0"/>
          </a:p>
          <a:p>
            <a:r>
              <a:rPr lang="en-US" b="1" smtClean="0"/>
              <a:t>React with boiling water: </a:t>
            </a:r>
            <a:r>
              <a:rPr lang="en-US" smtClean="0"/>
              <a:t>Mg</a:t>
            </a:r>
          </a:p>
          <a:p>
            <a:r>
              <a:rPr lang="en-US" smtClean="0"/>
              <a:t>Mg</a:t>
            </a:r>
            <a:r>
              <a:rPr lang="en-US" baseline="-25000" smtClean="0"/>
              <a:t>(s)</a:t>
            </a:r>
            <a:r>
              <a:rPr lang="en-US" smtClean="0"/>
              <a:t> + H</a:t>
            </a:r>
            <a:r>
              <a:rPr lang="en-US" baseline="-25000" smtClean="0"/>
              <a:t>2</a:t>
            </a:r>
            <a:r>
              <a:rPr lang="en-US" smtClean="0"/>
              <a:t>O</a:t>
            </a:r>
            <a:r>
              <a:rPr lang="en-US" baseline="-25000" smtClean="0"/>
              <a:t>(l)</a:t>
            </a:r>
            <a:r>
              <a:rPr lang="en-US" smtClean="0"/>
              <a:t> </a:t>
            </a:r>
            <a:r>
              <a:rPr lang="en-US" smtClean="0">
                <a:sym typeface="Wingdings" pitchFamily="2" charset="2"/>
              </a:rPr>
              <a:t> MgO</a:t>
            </a:r>
            <a:r>
              <a:rPr lang="en-US" baseline="-25000" smtClean="0">
                <a:sym typeface="Wingdings" pitchFamily="2" charset="2"/>
              </a:rPr>
              <a:t>(s)</a:t>
            </a:r>
            <a:r>
              <a:rPr lang="en-US" smtClean="0">
                <a:sym typeface="Wingdings" pitchFamily="2" charset="2"/>
              </a:rPr>
              <a:t> + H</a:t>
            </a:r>
            <a:r>
              <a:rPr lang="en-US" baseline="-25000" smtClean="0">
                <a:sym typeface="Wingdings" pitchFamily="2" charset="2"/>
              </a:rPr>
              <a:t>2(g)</a:t>
            </a:r>
            <a:endParaRPr lang="en-US" baseline="-25000" smtClean="0"/>
          </a:p>
          <a:p>
            <a:endParaRPr lang="en-US" sz="800" b="1" smtClean="0"/>
          </a:p>
          <a:p>
            <a:r>
              <a:rPr lang="en-US" b="1" smtClean="0"/>
              <a:t>React with steam:</a:t>
            </a:r>
            <a:r>
              <a:rPr lang="en-US" smtClean="0"/>
              <a:t> Zn, Al, Fe</a:t>
            </a:r>
          </a:p>
          <a:p>
            <a:r>
              <a:rPr lang="en-US" smtClean="0"/>
              <a:t> Zn</a:t>
            </a:r>
            <a:r>
              <a:rPr lang="en-US" baseline="-25000" smtClean="0"/>
              <a:t>(s)</a:t>
            </a:r>
            <a:r>
              <a:rPr lang="en-US" smtClean="0"/>
              <a:t> + H</a:t>
            </a:r>
            <a:r>
              <a:rPr lang="en-US" baseline="-25000" smtClean="0"/>
              <a:t>2</a:t>
            </a:r>
            <a:r>
              <a:rPr lang="en-US" smtClean="0"/>
              <a:t>O</a:t>
            </a:r>
            <a:r>
              <a:rPr lang="en-US" baseline="-25000" smtClean="0"/>
              <a:t>(l)</a:t>
            </a:r>
            <a:r>
              <a:rPr lang="en-US" smtClean="0"/>
              <a:t> </a:t>
            </a:r>
            <a:r>
              <a:rPr lang="en-US" smtClean="0">
                <a:sym typeface="Wingdings" pitchFamily="2" charset="2"/>
              </a:rPr>
              <a:t> ZnO</a:t>
            </a:r>
            <a:r>
              <a:rPr lang="en-US" baseline="-25000" smtClean="0">
                <a:sym typeface="Wingdings" pitchFamily="2" charset="2"/>
              </a:rPr>
              <a:t>(s)</a:t>
            </a:r>
            <a:r>
              <a:rPr lang="en-US" smtClean="0">
                <a:sym typeface="Wingdings" pitchFamily="2" charset="2"/>
              </a:rPr>
              <a:t> + H</a:t>
            </a:r>
            <a:r>
              <a:rPr lang="en-US" baseline="-25000" smtClean="0">
                <a:sym typeface="Wingdings" pitchFamily="2" charset="2"/>
              </a:rPr>
              <a:t>2(g)</a:t>
            </a:r>
            <a:endParaRPr lang="en-US" baseline="-25000" smtClean="0"/>
          </a:p>
          <a:p>
            <a:endParaRPr lang="en-US" sz="800" b="1" smtClean="0"/>
          </a:p>
          <a:p>
            <a:r>
              <a:rPr lang="en-US" b="1" smtClean="0"/>
              <a:t>Don’t React at all:</a:t>
            </a:r>
            <a:r>
              <a:rPr lang="en-US" smtClean="0"/>
              <a:t>  Ag, Au, Cu</a:t>
            </a:r>
            <a:endParaRPr lang="en-US" baseline="-2500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5302" name="TextBox 5"/>
          <p:cNvSpPr txBox="1">
            <a:spLocks noChangeArrowheads="1"/>
          </p:cNvSpPr>
          <p:nvPr/>
        </p:nvSpPr>
        <p:spPr bwMode="auto">
          <a:xfrm>
            <a:off x="6096000" y="1676400"/>
            <a:ext cx="3008313" cy="461963"/>
          </a:xfrm>
          <a:prstGeom prst="rect">
            <a:avLst/>
          </a:prstGeom>
          <a:noFill/>
          <a:ln w="9525">
            <a:noFill/>
            <a:miter lim="800000"/>
            <a:headEnd/>
            <a:tailEnd/>
          </a:ln>
        </p:spPr>
        <p:txBody>
          <a:bodyPr wrap="none">
            <a:spAutoFit/>
          </a:bodyPr>
          <a:lstStyle/>
          <a:p>
            <a:r>
              <a:rPr lang="en-US" sz="2400">
                <a:solidFill>
                  <a:schemeClr val="tx2"/>
                </a:solidFill>
              </a:rPr>
              <a:t>most reactive metals</a:t>
            </a:r>
          </a:p>
        </p:txBody>
      </p:sp>
      <p:sp>
        <p:nvSpPr>
          <p:cNvPr id="55303" name="TextBox 6"/>
          <p:cNvSpPr txBox="1">
            <a:spLocks noChangeArrowheads="1"/>
          </p:cNvSpPr>
          <p:nvPr/>
        </p:nvSpPr>
        <p:spPr bwMode="auto">
          <a:xfrm>
            <a:off x="6096000" y="5557838"/>
            <a:ext cx="2990850" cy="461962"/>
          </a:xfrm>
          <a:prstGeom prst="rect">
            <a:avLst/>
          </a:prstGeom>
          <a:noFill/>
          <a:ln w="9525">
            <a:noFill/>
            <a:miter lim="800000"/>
            <a:headEnd/>
            <a:tailEnd/>
          </a:ln>
        </p:spPr>
        <p:txBody>
          <a:bodyPr wrap="none">
            <a:spAutoFit/>
          </a:bodyPr>
          <a:lstStyle/>
          <a:p>
            <a:r>
              <a:rPr lang="en-US" sz="2400">
                <a:solidFill>
                  <a:schemeClr val="tx2"/>
                </a:solidFill>
              </a:rPr>
              <a:t>least reactive metals</a:t>
            </a:r>
          </a:p>
        </p:txBody>
      </p:sp>
      <p:grpSp>
        <p:nvGrpSpPr>
          <p:cNvPr id="55304" name="Group 11"/>
          <p:cNvGrpSpPr>
            <a:grpSpLocks/>
          </p:cNvGrpSpPr>
          <p:nvPr/>
        </p:nvGrpSpPr>
        <p:grpSpPr bwMode="auto">
          <a:xfrm>
            <a:off x="7315200" y="2209800"/>
            <a:ext cx="762000" cy="3200400"/>
            <a:chOff x="7315200" y="2209800"/>
            <a:chExt cx="762000" cy="3200400"/>
          </a:xfrm>
        </p:grpSpPr>
        <p:sp>
          <p:nvSpPr>
            <p:cNvPr id="10" name="Down Arrow 9"/>
            <p:cNvSpPr/>
            <p:nvPr/>
          </p:nvSpPr>
          <p:spPr>
            <a:xfrm flipV="1">
              <a:off x="7315200" y="2209800"/>
              <a:ext cx="762000" cy="320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6" name="TextBox 10"/>
            <p:cNvSpPr txBox="1">
              <a:spLocks noChangeArrowheads="1"/>
            </p:cNvSpPr>
            <p:nvPr/>
          </p:nvSpPr>
          <p:spPr bwMode="auto">
            <a:xfrm rot="-5400000">
              <a:off x="6808778" y="3527824"/>
              <a:ext cx="1774845" cy="369332"/>
            </a:xfrm>
            <a:prstGeom prst="rect">
              <a:avLst/>
            </a:prstGeom>
            <a:noFill/>
            <a:ln w="9525">
              <a:noFill/>
              <a:miter lim="800000"/>
              <a:headEnd/>
              <a:tailEnd/>
            </a:ln>
          </p:spPr>
          <p:txBody>
            <a:bodyPr wrap="none">
              <a:spAutoFit/>
            </a:bodyPr>
            <a:lstStyle/>
            <a:p>
              <a:r>
                <a:rPr lang="en-US" b="1">
                  <a:solidFill>
                    <a:schemeClr val="bg1"/>
                  </a:solidFill>
                </a:rPr>
                <a:t>Activity Series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Reactions of Water with Metal Oxides</a:t>
            </a:r>
            <a:endParaRPr lang="en-US" dirty="0"/>
          </a:p>
        </p:txBody>
      </p:sp>
      <p:sp>
        <p:nvSpPr>
          <p:cNvPr id="3" name="Content Placeholder 2"/>
          <p:cNvSpPr>
            <a:spLocks noGrp="1"/>
          </p:cNvSpPr>
          <p:nvPr>
            <p:ph idx="1"/>
          </p:nvPr>
        </p:nvSpPr>
        <p:spPr/>
        <p:txBody>
          <a:bodyPr/>
          <a:lstStyle/>
          <a:p>
            <a:r>
              <a:rPr lang="en-US" smtClean="0"/>
              <a:t>Metal oxides are </a:t>
            </a:r>
            <a:r>
              <a:rPr lang="en-US" b="1" smtClean="0"/>
              <a:t>basic anhydrides.</a:t>
            </a:r>
            <a:r>
              <a:rPr lang="en-US" smtClean="0"/>
              <a:t>  </a:t>
            </a:r>
          </a:p>
          <a:p>
            <a:r>
              <a:rPr lang="en-US" smtClean="0"/>
              <a:t>Water soluble metal oxides react with water to form metal hydroxides.</a:t>
            </a:r>
          </a:p>
          <a:p>
            <a:r>
              <a:rPr lang="en-US" smtClean="0"/>
              <a:t>	Na</a:t>
            </a:r>
            <a:r>
              <a:rPr lang="en-US" baseline="-25000" smtClean="0"/>
              <a:t>2</a:t>
            </a:r>
            <a:r>
              <a:rPr lang="en-US" smtClean="0"/>
              <a:t>O</a:t>
            </a:r>
            <a:r>
              <a:rPr lang="en-US" baseline="-25000" smtClean="0"/>
              <a:t>(s)</a:t>
            </a:r>
            <a:r>
              <a:rPr lang="en-US" smtClean="0"/>
              <a:t> + H</a:t>
            </a:r>
            <a:r>
              <a:rPr lang="en-US" baseline="-25000" smtClean="0"/>
              <a:t>2</a:t>
            </a:r>
            <a:r>
              <a:rPr lang="en-US" smtClean="0"/>
              <a:t>O</a:t>
            </a:r>
            <a:r>
              <a:rPr lang="en-US" baseline="-25000" smtClean="0"/>
              <a:t>(l)</a:t>
            </a:r>
            <a:r>
              <a:rPr lang="en-US" smtClean="0"/>
              <a:t> </a:t>
            </a:r>
            <a:r>
              <a:rPr lang="en-US" smtClean="0">
                <a:sym typeface="Wingdings" pitchFamily="2" charset="2"/>
              </a:rPr>
              <a:t> 2NaOH</a:t>
            </a:r>
            <a:r>
              <a:rPr lang="en-US" baseline="-25000" smtClean="0">
                <a:sym typeface="Wingdings" pitchFamily="2" charset="2"/>
              </a:rPr>
              <a:t>(aq)</a:t>
            </a:r>
          </a:p>
          <a:p>
            <a:r>
              <a:rPr lang="en-US" baseline="-25000" smtClean="0">
                <a:sym typeface="Wingdings" pitchFamily="2" charset="2"/>
              </a:rPr>
              <a:t>	</a:t>
            </a:r>
            <a:r>
              <a:rPr lang="en-US" smtClean="0"/>
              <a:t> CaO</a:t>
            </a:r>
            <a:r>
              <a:rPr lang="en-US" baseline="-25000" smtClean="0"/>
              <a:t>(s)</a:t>
            </a:r>
            <a:r>
              <a:rPr lang="en-US" smtClean="0"/>
              <a:t> + H</a:t>
            </a:r>
            <a:r>
              <a:rPr lang="en-US" baseline="-25000" smtClean="0"/>
              <a:t>2</a:t>
            </a:r>
            <a:r>
              <a:rPr lang="en-US" smtClean="0"/>
              <a:t>O</a:t>
            </a:r>
            <a:r>
              <a:rPr lang="en-US" baseline="-25000" smtClean="0"/>
              <a:t>(l)</a:t>
            </a:r>
            <a:r>
              <a:rPr lang="en-US" smtClean="0"/>
              <a:t> </a:t>
            </a:r>
            <a:r>
              <a:rPr lang="en-US" smtClean="0">
                <a:sym typeface="Wingdings" pitchFamily="2" charset="2"/>
              </a:rPr>
              <a:t> Ca(OH)</a:t>
            </a:r>
            <a:r>
              <a:rPr lang="en-US" baseline="-25000" smtClean="0">
                <a:sym typeface="Wingdings" pitchFamily="2" charset="2"/>
              </a:rPr>
              <a:t>2(aq)</a:t>
            </a:r>
            <a:r>
              <a:rPr lang="en-US" smtClean="0">
                <a:sym typeface="Wingdings" pitchFamily="2" charset="2"/>
              </a:rPr>
              <a:t> </a:t>
            </a:r>
          </a:p>
          <a:p>
            <a:endParaRPr lang="en-US" sz="800" smtClean="0"/>
          </a:p>
          <a:p>
            <a:r>
              <a:rPr lang="en-US" smtClean="0"/>
              <a:t>Many metal oxides are not water soluble, so they don’t form basic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Reactions of Water with Nonmetal Oxides</a:t>
            </a:r>
            <a:endParaRPr lang="en-US" dirty="0"/>
          </a:p>
        </p:txBody>
      </p:sp>
      <p:sp>
        <p:nvSpPr>
          <p:cNvPr id="3" name="Content Placeholder 2"/>
          <p:cNvSpPr>
            <a:spLocks noGrp="1"/>
          </p:cNvSpPr>
          <p:nvPr>
            <p:ph idx="1"/>
          </p:nvPr>
        </p:nvSpPr>
        <p:spPr/>
        <p:txBody>
          <a:bodyPr/>
          <a:lstStyle/>
          <a:p>
            <a:pPr>
              <a:buFont typeface="Arial" charset="0"/>
              <a:buNone/>
              <a:defRPr/>
            </a:pPr>
            <a:r>
              <a:rPr lang="en-US" dirty="0" smtClean="0"/>
              <a:t>Nonmetal oxides are </a:t>
            </a:r>
            <a:r>
              <a:rPr lang="en-US" b="1" dirty="0" smtClean="0"/>
              <a:t>acid anhydrides</a:t>
            </a:r>
            <a:r>
              <a:rPr lang="en-US" dirty="0" smtClean="0"/>
              <a:t>.  They react with water to form acidic solutions.</a:t>
            </a:r>
          </a:p>
          <a:p>
            <a:pPr>
              <a:buFont typeface="Arial" charset="0"/>
              <a:buNone/>
              <a:defRPr/>
            </a:pPr>
            <a:endParaRPr lang="en-US" sz="800" dirty="0" smtClean="0"/>
          </a:p>
          <a:p>
            <a:pPr indent="-1588">
              <a:lnSpc>
                <a:spcPct val="150000"/>
              </a:lnSpc>
              <a:buFont typeface="Arial" charset="0"/>
              <a:buNone/>
              <a:defRPr/>
            </a:pPr>
            <a:r>
              <a:rPr lang="en-US" dirty="0" smtClean="0"/>
              <a:t>CO</a:t>
            </a:r>
            <a:r>
              <a:rPr lang="en-US" baseline="-25000" dirty="0" smtClean="0"/>
              <a:t>2(g) </a:t>
            </a:r>
            <a:r>
              <a:rPr lang="en-US" dirty="0" smtClean="0"/>
              <a:t>+ H</a:t>
            </a:r>
            <a:r>
              <a:rPr lang="en-US" baseline="-25000" dirty="0" smtClean="0"/>
              <a:t>2</a:t>
            </a:r>
            <a:r>
              <a:rPr lang="en-US" dirty="0" smtClean="0"/>
              <a:t>O</a:t>
            </a:r>
            <a:r>
              <a:rPr lang="en-US" baseline="-25000" dirty="0" smtClean="0"/>
              <a:t>(l)</a:t>
            </a:r>
            <a:r>
              <a:rPr lang="en-US" dirty="0" smtClean="0"/>
              <a:t> </a:t>
            </a:r>
            <a:r>
              <a:rPr lang="en-US" dirty="0" smtClean="0">
                <a:sym typeface="Wingdings" pitchFamily="2" charset="2"/>
              </a:rPr>
              <a:t> H</a:t>
            </a:r>
            <a:r>
              <a:rPr lang="en-US" baseline="-25000" dirty="0" smtClean="0">
                <a:sym typeface="Wingdings" pitchFamily="2" charset="2"/>
              </a:rPr>
              <a:t>2</a:t>
            </a:r>
            <a:r>
              <a:rPr lang="en-US" dirty="0" smtClean="0"/>
              <a:t>CO</a:t>
            </a:r>
            <a:r>
              <a:rPr lang="en-US" baseline="-25000" dirty="0" smtClean="0"/>
              <a:t>3(</a:t>
            </a:r>
            <a:r>
              <a:rPr lang="en-US" baseline="-25000" dirty="0" err="1" smtClean="0"/>
              <a:t>aq</a:t>
            </a:r>
            <a:r>
              <a:rPr lang="en-US" baseline="-25000" dirty="0" smtClean="0"/>
              <a:t>) 	 </a:t>
            </a:r>
            <a:r>
              <a:rPr lang="en-US" dirty="0" smtClean="0"/>
              <a:t>Carbonic acid</a:t>
            </a:r>
            <a:endParaRPr lang="en-US" baseline="-25000" dirty="0" smtClean="0"/>
          </a:p>
          <a:p>
            <a:pPr indent="-1588">
              <a:lnSpc>
                <a:spcPct val="150000"/>
              </a:lnSpc>
              <a:buFont typeface="Arial" charset="0"/>
              <a:buNone/>
              <a:defRPr/>
            </a:pPr>
            <a:r>
              <a:rPr lang="en-US" dirty="0" smtClean="0"/>
              <a:t>SO</a:t>
            </a:r>
            <a:r>
              <a:rPr lang="en-US" baseline="-25000" dirty="0" smtClean="0"/>
              <a:t>2(g) </a:t>
            </a:r>
            <a:r>
              <a:rPr lang="en-US" dirty="0" smtClean="0"/>
              <a:t>+ H</a:t>
            </a:r>
            <a:r>
              <a:rPr lang="en-US" baseline="-25000" dirty="0" smtClean="0"/>
              <a:t>2</a:t>
            </a:r>
            <a:r>
              <a:rPr lang="en-US" dirty="0" smtClean="0"/>
              <a:t>O</a:t>
            </a:r>
            <a:r>
              <a:rPr lang="en-US" baseline="-25000" dirty="0" smtClean="0"/>
              <a:t>(l)</a:t>
            </a:r>
            <a:r>
              <a:rPr lang="en-US" dirty="0" smtClean="0"/>
              <a:t> </a:t>
            </a:r>
            <a:r>
              <a:rPr lang="en-US" dirty="0" smtClean="0">
                <a:sym typeface="Wingdings" pitchFamily="2" charset="2"/>
              </a:rPr>
              <a:t> H</a:t>
            </a:r>
            <a:r>
              <a:rPr lang="en-US" baseline="-25000" dirty="0" smtClean="0">
                <a:sym typeface="Wingdings" pitchFamily="2" charset="2"/>
              </a:rPr>
              <a:t>2</a:t>
            </a:r>
            <a:r>
              <a:rPr lang="en-US" dirty="0" smtClean="0">
                <a:sym typeface="Wingdings" pitchFamily="2" charset="2"/>
              </a:rPr>
              <a:t>S</a:t>
            </a:r>
            <a:r>
              <a:rPr lang="en-US" dirty="0" smtClean="0"/>
              <a:t>O</a:t>
            </a:r>
            <a:r>
              <a:rPr lang="en-US" baseline="-25000" dirty="0" smtClean="0"/>
              <a:t>3(</a:t>
            </a:r>
            <a:r>
              <a:rPr lang="en-US" baseline="-25000" dirty="0" err="1" smtClean="0"/>
              <a:t>aq</a:t>
            </a:r>
            <a:r>
              <a:rPr lang="en-US" baseline="-25000" dirty="0" smtClean="0"/>
              <a:t>) 	 </a:t>
            </a:r>
            <a:r>
              <a:rPr lang="en-US" dirty="0" smtClean="0"/>
              <a:t>Sulfurous acid</a:t>
            </a:r>
          </a:p>
          <a:p>
            <a:pPr indent="-1588">
              <a:lnSpc>
                <a:spcPct val="150000"/>
              </a:lnSpc>
              <a:buFont typeface="Arial" charset="0"/>
              <a:buNone/>
              <a:defRPr/>
            </a:pPr>
            <a:r>
              <a:rPr lang="en-US" dirty="0" smtClean="0"/>
              <a:t>SO</a:t>
            </a:r>
            <a:r>
              <a:rPr lang="en-US" baseline="-25000" dirty="0" smtClean="0"/>
              <a:t>3(g) </a:t>
            </a:r>
            <a:r>
              <a:rPr lang="en-US" dirty="0" smtClean="0"/>
              <a:t>+ H</a:t>
            </a:r>
            <a:r>
              <a:rPr lang="en-US" baseline="-25000" dirty="0" smtClean="0"/>
              <a:t>2</a:t>
            </a:r>
            <a:r>
              <a:rPr lang="en-US" dirty="0" smtClean="0"/>
              <a:t>O</a:t>
            </a:r>
            <a:r>
              <a:rPr lang="en-US" baseline="-25000" dirty="0" smtClean="0"/>
              <a:t>(l)</a:t>
            </a:r>
            <a:r>
              <a:rPr lang="en-US" dirty="0" smtClean="0"/>
              <a:t> </a:t>
            </a:r>
            <a:r>
              <a:rPr lang="en-US" dirty="0" smtClean="0">
                <a:sym typeface="Wingdings" pitchFamily="2" charset="2"/>
              </a:rPr>
              <a:t> H</a:t>
            </a:r>
            <a:r>
              <a:rPr lang="en-US" baseline="-25000" dirty="0" smtClean="0">
                <a:sym typeface="Wingdings" pitchFamily="2" charset="2"/>
              </a:rPr>
              <a:t>2</a:t>
            </a:r>
            <a:r>
              <a:rPr lang="en-US" dirty="0" smtClean="0">
                <a:sym typeface="Wingdings" pitchFamily="2" charset="2"/>
              </a:rPr>
              <a:t>S</a:t>
            </a:r>
            <a:r>
              <a:rPr lang="en-US" dirty="0" smtClean="0"/>
              <a:t>O</a:t>
            </a:r>
            <a:r>
              <a:rPr lang="en-US" baseline="-25000" dirty="0" smtClean="0"/>
              <a:t>4(</a:t>
            </a:r>
            <a:r>
              <a:rPr lang="en-US" baseline="-25000" dirty="0" err="1" smtClean="0"/>
              <a:t>aq</a:t>
            </a:r>
            <a:r>
              <a:rPr lang="en-US" baseline="-25000" dirty="0" smtClean="0"/>
              <a:t>) 	 </a:t>
            </a:r>
            <a:r>
              <a:rPr lang="en-US" dirty="0" smtClean="0"/>
              <a:t>Sulfuric acid</a:t>
            </a:r>
          </a:p>
          <a:p>
            <a:pPr indent="-1588">
              <a:lnSpc>
                <a:spcPct val="150000"/>
              </a:lnSpc>
              <a:buFont typeface="Arial" charset="0"/>
              <a:buNone/>
              <a:defRPr/>
            </a:pPr>
            <a:r>
              <a:rPr lang="en-US" dirty="0" smtClean="0"/>
              <a:t>N</a:t>
            </a:r>
            <a:r>
              <a:rPr lang="en-US" baseline="-25000" dirty="0" smtClean="0"/>
              <a:t>2</a:t>
            </a:r>
            <a:r>
              <a:rPr lang="en-US" dirty="0" smtClean="0"/>
              <a:t>O</a:t>
            </a:r>
            <a:r>
              <a:rPr lang="en-US" baseline="-25000" dirty="0" smtClean="0"/>
              <a:t>5(g)</a:t>
            </a:r>
            <a:r>
              <a:rPr lang="en-US" dirty="0" smtClean="0"/>
              <a:t> + H</a:t>
            </a:r>
            <a:r>
              <a:rPr lang="en-US" baseline="-25000" dirty="0" smtClean="0"/>
              <a:t>2</a:t>
            </a:r>
            <a:r>
              <a:rPr lang="en-US" dirty="0" smtClean="0"/>
              <a:t>O</a:t>
            </a:r>
            <a:r>
              <a:rPr lang="en-US" baseline="-25000" dirty="0" smtClean="0"/>
              <a:t>(l)</a:t>
            </a:r>
            <a:r>
              <a:rPr lang="en-US" dirty="0" smtClean="0"/>
              <a:t> </a:t>
            </a:r>
            <a:r>
              <a:rPr lang="en-US" dirty="0" smtClean="0">
                <a:sym typeface="Wingdings" pitchFamily="2" charset="2"/>
              </a:rPr>
              <a:t> 2HN</a:t>
            </a:r>
            <a:r>
              <a:rPr lang="en-US" dirty="0" smtClean="0"/>
              <a:t>O</a:t>
            </a:r>
            <a:r>
              <a:rPr lang="en-US" baseline="-25000" dirty="0" smtClean="0"/>
              <a:t>3(</a:t>
            </a:r>
            <a:r>
              <a:rPr lang="en-US" baseline="-25000" dirty="0" err="1" smtClean="0"/>
              <a:t>aq</a:t>
            </a:r>
            <a:r>
              <a:rPr lang="en-US" baseline="-25000" dirty="0" smtClean="0"/>
              <a:t>) </a:t>
            </a:r>
            <a:r>
              <a:rPr lang="en-US" dirty="0" smtClean="0"/>
              <a:t>Nitric acid</a:t>
            </a:r>
            <a:endParaRPr lang="en-US" baseline="-25000"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is an acidic anhydride?</a:t>
            </a:r>
          </a:p>
          <a:p>
            <a:pPr marL="514350" indent="-514350">
              <a:buFont typeface="+mj-lt"/>
              <a:buAutoNum type="alphaLcPeriod"/>
              <a:defRPr/>
            </a:pPr>
            <a:r>
              <a:rPr lang="en-US" dirty="0" smtClean="0"/>
              <a:t>Magnesium oxide</a:t>
            </a:r>
          </a:p>
          <a:p>
            <a:pPr marL="514350" indent="-514350">
              <a:buFont typeface="+mj-lt"/>
              <a:buAutoNum type="alphaLcPeriod"/>
              <a:defRPr/>
            </a:pPr>
            <a:r>
              <a:rPr lang="en-US" dirty="0" err="1" smtClean="0"/>
              <a:t>Dinitrogen</a:t>
            </a:r>
            <a:r>
              <a:rPr lang="en-US" dirty="0" smtClean="0"/>
              <a:t> trioxide</a:t>
            </a:r>
          </a:p>
          <a:p>
            <a:pPr marL="514350" indent="-514350">
              <a:buFont typeface="+mj-lt"/>
              <a:buAutoNum type="alphaLcPeriod"/>
              <a:defRPr/>
            </a:pPr>
            <a:r>
              <a:rPr lang="en-US" dirty="0" smtClean="0"/>
              <a:t>Lithium oxide</a:t>
            </a:r>
          </a:p>
          <a:p>
            <a:pPr marL="514350" indent="-514350">
              <a:buFont typeface="+mj-lt"/>
              <a:buAutoNum type="alphaLcPeriod"/>
              <a:defRPr/>
            </a:pPr>
            <a:r>
              <a:rPr lang="en-US" dirty="0" smtClean="0"/>
              <a:t>Sodium oxide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are the products of the reaction of potassium metal with water?</a:t>
            </a:r>
          </a:p>
          <a:p>
            <a:pPr marL="514350" indent="-514350">
              <a:buFont typeface="+mj-lt"/>
              <a:buAutoNum type="alphaLcPeriod"/>
              <a:defRPr/>
            </a:pPr>
            <a:r>
              <a:rPr lang="en-US" dirty="0" smtClean="0"/>
              <a:t>K</a:t>
            </a:r>
            <a:r>
              <a:rPr lang="en-US" baseline="-25000" dirty="0" smtClean="0"/>
              <a:t>2</a:t>
            </a:r>
            <a:r>
              <a:rPr lang="en-US" dirty="0" smtClean="0"/>
              <a:t>O and H</a:t>
            </a:r>
            <a:r>
              <a:rPr lang="en-US" baseline="-25000" dirty="0" smtClean="0"/>
              <a:t>2</a:t>
            </a:r>
            <a:endParaRPr lang="en-US" dirty="0" smtClean="0"/>
          </a:p>
          <a:p>
            <a:pPr marL="514350" indent="-514350">
              <a:buFont typeface="+mj-lt"/>
              <a:buAutoNum type="alphaLcPeriod"/>
              <a:defRPr/>
            </a:pPr>
            <a:r>
              <a:rPr lang="en-US" dirty="0" smtClean="0"/>
              <a:t>KO and H</a:t>
            </a:r>
            <a:r>
              <a:rPr lang="en-US" baseline="-25000" dirty="0" smtClean="0"/>
              <a:t>2</a:t>
            </a:r>
            <a:endParaRPr lang="en-US" dirty="0" smtClean="0"/>
          </a:p>
          <a:p>
            <a:pPr marL="514350" indent="-514350">
              <a:buFont typeface="+mj-lt"/>
              <a:buAutoNum type="alphaLcPeriod"/>
              <a:defRPr/>
            </a:pPr>
            <a:r>
              <a:rPr lang="en-US" dirty="0" smtClean="0"/>
              <a:t>KOH and H</a:t>
            </a:r>
            <a:r>
              <a:rPr lang="en-US" baseline="-25000" dirty="0" smtClean="0"/>
              <a:t>2</a:t>
            </a:r>
            <a:endParaRPr lang="en-US" baseline="-25000"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Fresh Water Purification</a:t>
            </a:r>
          </a:p>
        </p:txBody>
      </p:sp>
      <p:sp>
        <p:nvSpPr>
          <p:cNvPr id="60419" name="Content Placeholder 2"/>
          <p:cNvSpPr>
            <a:spLocks noGrp="1"/>
          </p:cNvSpPr>
          <p:nvPr>
            <p:ph idx="1"/>
          </p:nvPr>
        </p:nvSpPr>
        <p:spPr/>
        <p:txBody>
          <a:bodyPr/>
          <a:lstStyle/>
          <a:p>
            <a:pPr marL="514350" indent="-514350"/>
            <a:r>
              <a:rPr lang="en-US" smtClean="0"/>
              <a:t>Purifying fresh water for drinking</a:t>
            </a:r>
          </a:p>
          <a:p>
            <a:pPr marL="514350" indent="-514350">
              <a:buFont typeface="Arial" pitchFamily="34" charset="0"/>
              <a:buAutoNum type="arabicPeriod"/>
            </a:pPr>
            <a:r>
              <a:rPr lang="en-US" b="1" smtClean="0"/>
              <a:t>Screening</a:t>
            </a:r>
            <a:r>
              <a:rPr lang="en-US" smtClean="0"/>
              <a:t> – Removal of large items (fish, trash).</a:t>
            </a:r>
          </a:p>
          <a:p>
            <a:pPr marL="514350" indent="-514350">
              <a:buFont typeface="Arial" pitchFamily="34" charset="0"/>
              <a:buAutoNum type="arabicPeriod"/>
            </a:pPr>
            <a:r>
              <a:rPr lang="en-US" b="1" smtClean="0"/>
              <a:t>Flocculation and sedimentation </a:t>
            </a:r>
            <a:r>
              <a:rPr lang="en-US" smtClean="0"/>
              <a:t>– Addition of chemicals (lime and alum) to form a jelly like precipitate of Al(OH)3 that traps most of the suspended sediment and carries it to the bottom.</a:t>
            </a:r>
          </a:p>
          <a:p>
            <a:pPr marL="514350" indent="-514350">
              <a:buFont typeface="Arial" pitchFamily="34" charset="0"/>
              <a:buAutoNum type="arabicPeriod"/>
            </a:pPr>
            <a:r>
              <a:rPr lang="en-US" b="1" smtClean="0"/>
              <a:t>Sand Filtration </a:t>
            </a:r>
            <a:r>
              <a:rPr lang="en-US" smtClean="0"/>
              <a:t>– Water is drawn off the top and passed through fine sand filters that remove remaining sediment and bacteria.</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965200" y="3200400"/>
            <a:ext cx="7261225" cy="3200400"/>
          </a:xfrm>
          <a:prstGeom prst="rect">
            <a:avLst/>
          </a:prstGeom>
          <a:noFill/>
          <a:ln w="9525">
            <a:noFill/>
            <a:miter lim="800000"/>
            <a:headEnd/>
            <a:tailEnd/>
          </a:ln>
        </p:spPr>
      </p:pic>
      <p:sp>
        <p:nvSpPr>
          <p:cNvPr id="61443" name="Title 1"/>
          <p:cNvSpPr>
            <a:spLocks noGrp="1"/>
          </p:cNvSpPr>
          <p:nvPr>
            <p:ph type="title"/>
          </p:nvPr>
        </p:nvSpPr>
        <p:spPr/>
        <p:txBody>
          <a:bodyPr/>
          <a:lstStyle/>
          <a:p>
            <a:r>
              <a:rPr lang="en-US" smtClean="0"/>
              <a:t>Fresh Water Purification</a:t>
            </a:r>
          </a:p>
        </p:txBody>
      </p:sp>
      <p:sp>
        <p:nvSpPr>
          <p:cNvPr id="3" name="Content Placeholder 2"/>
          <p:cNvSpPr>
            <a:spLocks noGrp="1"/>
          </p:cNvSpPr>
          <p:nvPr>
            <p:ph idx="1"/>
          </p:nvPr>
        </p:nvSpPr>
        <p:spPr/>
        <p:txBody>
          <a:bodyPr/>
          <a:lstStyle/>
          <a:p>
            <a:pPr>
              <a:buFont typeface="Arial" charset="0"/>
              <a:buNone/>
              <a:defRPr/>
            </a:pPr>
            <a:r>
              <a:rPr lang="en-US" dirty="0" smtClean="0"/>
              <a:t>Purifying fresh water for drinking (continued)</a:t>
            </a:r>
          </a:p>
          <a:p>
            <a:pPr marL="514350" indent="-514350">
              <a:buFont typeface="+mj-lt"/>
              <a:buAutoNum type="arabicPeriod" startAt="4"/>
              <a:defRPr/>
            </a:pPr>
            <a:r>
              <a:rPr lang="en-US" b="1" dirty="0" smtClean="0"/>
              <a:t>Aeration</a:t>
            </a:r>
            <a:r>
              <a:rPr lang="en-US" dirty="0" smtClean="0"/>
              <a:t> – Aeration removes objectionable odors.</a:t>
            </a:r>
          </a:p>
          <a:p>
            <a:pPr marL="514350" indent="-514350">
              <a:buFont typeface="+mj-lt"/>
              <a:buAutoNum type="arabicPeriod" startAt="4"/>
              <a:defRPr/>
            </a:pPr>
            <a:r>
              <a:rPr lang="en-US" b="1" dirty="0" smtClean="0"/>
              <a:t>Disinfection</a:t>
            </a:r>
            <a:r>
              <a:rPr lang="en-US" dirty="0" smtClean="0"/>
              <a:t> – Chlorine gas or ozone are used to kill the bacteria that remain in the water.</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1447" name="Picture 3"/>
          <p:cNvPicPr>
            <a:picLocks noChangeAspect="1" noChangeArrowheads="1"/>
          </p:cNvPicPr>
          <p:nvPr/>
        </p:nvPicPr>
        <p:blipFill>
          <a:blip r:embed="rId3" cstate="print"/>
          <a:srcRect/>
          <a:stretch>
            <a:fillRect/>
          </a:stretch>
        </p:blipFill>
        <p:spPr bwMode="auto">
          <a:xfrm>
            <a:off x="6527800" y="5626100"/>
            <a:ext cx="1930400" cy="77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Sublimation</a:t>
            </a:r>
          </a:p>
        </p:txBody>
      </p:sp>
      <p:sp>
        <p:nvSpPr>
          <p:cNvPr id="3" name="Content Placeholder 2"/>
          <p:cNvSpPr>
            <a:spLocks noGrp="1"/>
          </p:cNvSpPr>
          <p:nvPr>
            <p:ph idx="1"/>
          </p:nvPr>
        </p:nvSpPr>
        <p:spPr/>
        <p:txBody>
          <a:bodyPr/>
          <a:lstStyle/>
          <a:p>
            <a:pPr>
              <a:buFont typeface="Arial" charset="0"/>
              <a:buNone/>
              <a:defRPr/>
            </a:pPr>
            <a:r>
              <a:rPr lang="en-US" b="1" dirty="0" smtClean="0"/>
              <a:t>Sublimation</a:t>
            </a:r>
            <a:r>
              <a:rPr lang="en-US" dirty="0" smtClean="0"/>
              <a:t> is the phase change from the solid state to the gas or vapor state without going through the liquid state.</a:t>
            </a:r>
          </a:p>
          <a:p>
            <a:pPr indent="461963">
              <a:buFont typeface="Arial" charset="0"/>
              <a:buNone/>
              <a:defRPr/>
            </a:pPr>
            <a:r>
              <a:rPr lang="en-US" dirty="0" smtClean="0"/>
              <a:t>solid </a:t>
            </a:r>
            <a:r>
              <a:rPr lang="en-US" dirty="0" smtClean="0">
                <a:sym typeface="Wingdings" pitchFamily="2" charset="2"/>
              </a:rPr>
              <a:t> vapor</a:t>
            </a:r>
          </a:p>
          <a:p>
            <a:pPr indent="461963">
              <a:buFont typeface="Arial" charset="0"/>
              <a:buNone/>
              <a:defRPr/>
            </a:pPr>
            <a:r>
              <a:rPr lang="en-US" b="1" dirty="0" smtClean="0"/>
              <a:t>CO</a:t>
            </a:r>
            <a:r>
              <a:rPr lang="en-US" b="1" baseline="-25000" dirty="0" smtClean="0"/>
              <a:t>2(s)</a:t>
            </a:r>
            <a:r>
              <a:rPr lang="en-US" b="1" dirty="0" smtClean="0"/>
              <a:t> </a:t>
            </a:r>
            <a:r>
              <a:rPr lang="en-US" b="1" dirty="0" smtClean="0">
                <a:sym typeface="Wingdings" pitchFamily="2" charset="2"/>
              </a:rPr>
              <a:t> CO</a:t>
            </a:r>
            <a:r>
              <a:rPr lang="en-US" b="1" baseline="-25000" dirty="0" smtClean="0">
                <a:sym typeface="Wingdings" pitchFamily="2" charset="2"/>
              </a:rPr>
              <a:t>2(g)</a:t>
            </a:r>
            <a:endParaRPr lang="en-US" b="1" baseline="-25000" dirty="0" smtClean="0"/>
          </a:p>
          <a:p>
            <a:pPr indent="461963">
              <a:buFont typeface="Arial" charset="0"/>
              <a:buNone/>
              <a:defRPr/>
            </a:pPr>
            <a:r>
              <a:rPr lang="en-US" b="1" dirty="0" smtClean="0"/>
              <a:t>I</a:t>
            </a:r>
            <a:r>
              <a:rPr lang="en-US" b="1" baseline="-25000" dirty="0" smtClean="0"/>
              <a:t>2(s)</a:t>
            </a:r>
            <a:r>
              <a:rPr lang="en-US" b="1" dirty="0" smtClean="0"/>
              <a:t> </a:t>
            </a:r>
            <a:r>
              <a:rPr lang="en-US" b="1" dirty="0" smtClean="0">
                <a:sym typeface="Wingdings" pitchFamily="2" charset="2"/>
              </a:rPr>
              <a:t> I</a:t>
            </a:r>
            <a:r>
              <a:rPr lang="en-US" b="1" baseline="-25000" dirty="0" smtClean="0">
                <a:sym typeface="Wingdings" pitchFamily="2" charset="2"/>
              </a:rPr>
              <a:t>2(g)</a:t>
            </a:r>
            <a:endParaRPr lang="en-US" b="1" baseline="-25000"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2534" name="Picture 2"/>
          <p:cNvPicPr>
            <a:picLocks noChangeAspect="1" noChangeArrowheads="1"/>
          </p:cNvPicPr>
          <p:nvPr/>
        </p:nvPicPr>
        <p:blipFill>
          <a:blip r:embed="rId2" cstate="print"/>
          <a:srcRect/>
          <a:stretch>
            <a:fillRect/>
          </a:stretch>
        </p:blipFill>
        <p:spPr bwMode="auto">
          <a:xfrm>
            <a:off x="5638800" y="2895600"/>
            <a:ext cx="2514600" cy="1863725"/>
          </a:xfrm>
          <a:prstGeom prst="rect">
            <a:avLst/>
          </a:prstGeom>
          <a:noFill/>
          <a:ln w="9525">
            <a:noFill/>
            <a:miter lim="800000"/>
            <a:headEnd/>
            <a:tailEnd/>
          </a:ln>
        </p:spPr>
      </p:pic>
      <p:sp>
        <p:nvSpPr>
          <p:cNvPr id="22535" name="TextBox 4"/>
          <p:cNvSpPr txBox="1">
            <a:spLocks noChangeArrowheads="1"/>
          </p:cNvSpPr>
          <p:nvPr/>
        </p:nvSpPr>
        <p:spPr bwMode="auto">
          <a:xfrm>
            <a:off x="5953125" y="5029200"/>
            <a:ext cx="1660525" cy="369888"/>
          </a:xfrm>
          <a:prstGeom prst="rect">
            <a:avLst/>
          </a:prstGeom>
          <a:noFill/>
          <a:ln w="9525">
            <a:noFill/>
            <a:miter lim="800000"/>
            <a:headEnd/>
            <a:tailEnd/>
          </a:ln>
        </p:spPr>
        <p:txBody>
          <a:bodyPr wrap="none">
            <a:spAutoFit/>
          </a:bodyPr>
          <a:lstStyle/>
          <a:p>
            <a:r>
              <a:rPr lang="en-US"/>
              <a:t>Iodine crystals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Vapor Pressure</a:t>
            </a:r>
          </a:p>
        </p:txBody>
      </p:sp>
      <p:sp>
        <p:nvSpPr>
          <p:cNvPr id="3" name="Content Placeholder 2"/>
          <p:cNvSpPr>
            <a:spLocks noGrp="1"/>
          </p:cNvSpPr>
          <p:nvPr>
            <p:ph idx="1"/>
          </p:nvPr>
        </p:nvSpPr>
        <p:spPr>
          <a:xfrm>
            <a:off x="457200" y="1600200"/>
            <a:ext cx="3810000" cy="4525963"/>
          </a:xfrm>
        </p:spPr>
        <p:txBody>
          <a:bodyPr/>
          <a:lstStyle/>
          <a:p>
            <a:r>
              <a:rPr lang="en-US" dirty="0" smtClean="0"/>
              <a:t>In a closed container, an equilibrium develops where there are as many molecules evaporating as there are condensing.</a:t>
            </a:r>
          </a:p>
          <a:p>
            <a:r>
              <a:rPr lang="en-US" dirty="0" smtClean="0">
                <a:sym typeface="Wingdings" pitchFamily="2" charset="2"/>
              </a:rPr>
              <a:t>Vapor pressure is the pressure exerted by a vapor in equilibrium with its liquid.</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3560" name="Group 16"/>
          <p:cNvGrpSpPr>
            <a:grpSpLocks/>
          </p:cNvGrpSpPr>
          <p:nvPr/>
        </p:nvGrpSpPr>
        <p:grpSpPr bwMode="auto">
          <a:xfrm>
            <a:off x="4343400" y="4810125"/>
            <a:ext cx="4221163" cy="1133475"/>
            <a:chOff x="4666777" y="4810780"/>
            <a:chExt cx="4221027" cy="1132820"/>
          </a:xfrm>
        </p:grpSpPr>
        <p:sp>
          <p:nvSpPr>
            <p:cNvPr id="12" name="Rectangle 11"/>
            <p:cNvSpPr/>
            <p:nvPr/>
          </p:nvSpPr>
          <p:spPr>
            <a:xfrm>
              <a:off x="4666777" y="5105884"/>
              <a:ext cx="4221027" cy="521986"/>
            </a:xfrm>
            <a:prstGeom prst="rect">
              <a:avLst/>
            </a:prstGeom>
          </p:spPr>
          <p:txBody>
            <a:bodyPr wrap="none">
              <a:spAutoFit/>
            </a:bodyPr>
            <a:lstStyle/>
            <a:p>
              <a:pPr>
                <a:defRPr/>
              </a:pPr>
              <a:r>
                <a:rPr lang="en-US" sz="2800" dirty="0">
                  <a:latin typeface="+mn-lt"/>
                </a:rPr>
                <a:t>liquid			     vapor</a:t>
              </a:r>
            </a:p>
          </p:txBody>
        </p:sp>
        <p:grpSp>
          <p:nvGrpSpPr>
            <p:cNvPr id="23562" name="Group 9"/>
            <p:cNvGrpSpPr>
              <a:grpSpLocks/>
            </p:cNvGrpSpPr>
            <p:nvPr/>
          </p:nvGrpSpPr>
          <p:grpSpPr bwMode="auto">
            <a:xfrm>
              <a:off x="5657376" y="5334000"/>
              <a:ext cx="2115023" cy="153988"/>
              <a:chOff x="1524000" y="3733800"/>
              <a:chExt cx="1676400" cy="153988"/>
            </a:xfrm>
          </p:grpSpPr>
          <p:cxnSp>
            <p:nvCxnSpPr>
              <p:cNvPr id="15" name="Straight Arrow Connector 14"/>
              <p:cNvCxnSpPr/>
              <p:nvPr/>
            </p:nvCxnSpPr>
            <p:spPr>
              <a:xfrm>
                <a:off x="1523975" y="3734152"/>
                <a:ext cx="1675971"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23975" y="3886464"/>
                <a:ext cx="1675971"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871651" y="4810780"/>
              <a:ext cx="1877951" cy="523572"/>
            </a:xfrm>
            <a:prstGeom prst="rect">
              <a:avLst/>
            </a:prstGeom>
            <a:noFill/>
          </p:spPr>
          <p:txBody>
            <a:bodyPr wrap="none">
              <a:spAutoFit/>
            </a:bodyPr>
            <a:lstStyle/>
            <a:p>
              <a:pPr>
                <a:defRPr/>
              </a:pPr>
              <a:r>
                <a:rPr lang="en-US" sz="2800" dirty="0">
                  <a:solidFill>
                    <a:schemeClr val="tx2"/>
                  </a:solidFill>
                  <a:latin typeface="+mn-lt"/>
                </a:rPr>
                <a:t>evaporation</a:t>
              </a:r>
            </a:p>
          </p:txBody>
        </p:sp>
        <p:sp>
          <p:nvSpPr>
            <p:cNvPr id="14" name="TextBox 13"/>
            <p:cNvSpPr txBox="1"/>
            <p:nvPr/>
          </p:nvSpPr>
          <p:spPr>
            <a:xfrm>
              <a:off x="5771641" y="5420028"/>
              <a:ext cx="2076383" cy="523572"/>
            </a:xfrm>
            <a:prstGeom prst="rect">
              <a:avLst/>
            </a:prstGeom>
            <a:noFill/>
          </p:spPr>
          <p:txBody>
            <a:bodyPr wrap="none">
              <a:spAutoFit/>
            </a:bodyPr>
            <a:lstStyle/>
            <a:p>
              <a:pPr>
                <a:defRPr/>
              </a:pPr>
              <a:r>
                <a:rPr lang="en-US" sz="2800" dirty="0">
                  <a:solidFill>
                    <a:schemeClr val="tx2"/>
                  </a:solidFill>
                  <a:latin typeface="+mn-lt"/>
                </a:rPr>
                <a:t>condensation</a:t>
              </a:r>
            </a:p>
          </p:txBody>
        </p:sp>
      </p:grpSp>
      <p:pic>
        <p:nvPicPr>
          <p:cNvPr id="23567" name="Picture 15"/>
          <p:cNvPicPr>
            <a:picLocks noChangeAspect="1" noChangeArrowheads="1"/>
          </p:cNvPicPr>
          <p:nvPr/>
        </p:nvPicPr>
        <p:blipFill>
          <a:blip r:embed="rId3" cstate="print"/>
          <a:srcRect/>
          <a:stretch>
            <a:fillRect/>
          </a:stretch>
        </p:blipFill>
        <p:spPr bwMode="auto">
          <a:xfrm>
            <a:off x="4114800" y="1958500"/>
            <a:ext cx="4865675" cy="284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Vapor Pressure</a:t>
            </a:r>
          </a:p>
        </p:txBody>
      </p:sp>
      <p:sp>
        <p:nvSpPr>
          <p:cNvPr id="3" name="Content Placeholder 2"/>
          <p:cNvSpPr>
            <a:spLocks noGrp="1"/>
          </p:cNvSpPr>
          <p:nvPr>
            <p:ph idx="1"/>
          </p:nvPr>
        </p:nvSpPr>
        <p:spPr/>
        <p:txBody>
          <a:bodyPr/>
          <a:lstStyle/>
          <a:p>
            <a:r>
              <a:rPr lang="en-US" smtClean="0"/>
              <a:t>Is independent of the quantity of the liquid or its surface area</a:t>
            </a:r>
          </a:p>
          <a:p>
            <a:r>
              <a:rPr lang="en-US" smtClean="0"/>
              <a:t>Increases with increasing temperature.</a:t>
            </a:r>
          </a:p>
          <a:p>
            <a:r>
              <a:rPr lang="en-US" smtClean="0"/>
              <a:t>Depends on the strength of the attraction between molecules in the liquid state.</a:t>
            </a:r>
          </a:p>
          <a:p>
            <a:r>
              <a:rPr lang="en-US" b="1" smtClean="0"/>
              <a:t>Volatile</a:t>
            </a:r>
            <a:r>
              <a:rPr lang="en-US" smtClean="0"/>
              <a:t> liquids have very weak attractive forces and so evaporate rapidly at room temperature.  Volatile liquids have high vapor pressures at 25°C.</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Vapor Pressure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5607" name="Picture 7"/>
          <p:cNvPicPr>
            <a:picLocks noChangeAspect="1" noChangeArrowheads="1"/>
          </p:cNvPicPr>
          <p:nvPr/>
        </p:nvPicPr>
        <p:blipFill>
          <a:blip r:embed="rId3" cstate="print"/>
          <a:srcRect/>
          <a:stretch>
            <a:fillRect/>
          </a:stretch>
        </p:blipFill>
        <p:spPr bwMode="auto">
          <a:xfrm>
            <a:off x="609600" y="1675371"/>
            <a:ext cx="8001000" cy="464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vapor pressure of diethyl ether was 318 mm Hg while the vapor pressure of ethyl alcohol was 44 mm Hg.  Which substance has stronger attractive forces between molecules?</a:t>
            </a:r>
          </a:p>
          <a:p>
            <a:pPr marL="514350" indent="-514350">
              <a:buFont typeface="+mj-lt"/>
              <a:buAutoNum type="alphaLcPeriod"/>
              <a:defRPr/>
            </a:pPr>
            <a:r>
              <a:rPr lang="en-US" dirty="0" smtClean="0"/>
              <a:t>diethyl ether</a:t>
            </a:r>
          </a:p>
          <a:p>
            <a:pPr marL="514350" indent="-514350">
              <a:buFont typeface="+mj-lt"/>
              <a:buAutoNum type="alphaLcPeriod"/>
              <a:defRPr/>
            </a:pPr>
            <a:r>
              <a:rPr lang="en-US" dirty="0" smtClean="0"/>
              <a:t>ethyl alcohol</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On-screen Show (4:3)</PresentationFormat>
  <Paragraphs>378</Paragraphs>
  <Slides>48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Equation</vt:lpstr>
      <vt:lpstr>Chapter 13</vt:lpstr>
      <vt:lpstr>Chapter Outline</vt:lpstr>
      <vt:lpstr>What Is a Liquid?</vt:lpstr>
      <vt:lpstr>Evaporation</vt:lpstr>
      <vt:lpstr>Sublimation</vt:lpstr>
      <vt:lpstr>Vapor Pressure</vt:lpstr>
      <vt:lpstr>Vapor Pressure</vt:lpstr>
      <vt:lpstr>Vapor Pressure</vt:lpstr>
      <vt:lpstr>Your Turn!</vt:lpstr>
      <vt:lpstr>Your Turn!</vt:lpstr>
      <vt:lpstr>Your Turn!</vt:lpstr>
      <vt:lpstr>Surface Tension</vt:lpstr>
      <vt:lpstr>Capillary Action</vt:lpstr>
      <vt:lpstr>Your Turn!</vt:lpstr>
      <vt:lpstr>Boiling Point</vt:lpstr>
      <vt:lpstr>Boiling Point</vt:lpstr>
      <vt:lpstr>Your Turn!</vt:lpstr>
      <vt:lpstr>Freezing Point</vt:lpstr>
      <vt:lpstr>Changes of State</vt:lpstr>
      <vt:lpstr>Energy and Phase Changes</vt:lpstr>
      <vt:lpstr>Energy and Phase Changes</vt:lpstr>
      <vt:lpstr>Energy Calculations</vt:lpstr>
      <vt:lpstr>Your Turn!</vt:lpstr>
      <vt:lpstr>Your Turn!</vt:lpstr>
      <vt:lpstr>Your Turn!</vt:lpstr>
      <vt:lpstr>The Hydrogen Bond</vt:lpstr>
      <vt:lpstr>The Hydrogen Bond</vt:lpstr>
      <vt:lpstr>The Hydrogen Bond</vt:lpstr>
      <vt:lpstr>Your Turn!</vt:lpstr>
      <vt:lpstr>Your Turn!</vt:lpstr>
      <vt:lpstr>Your Turn!</vt:lpstr>
      <vt:lpstr>Hydrates</vt:lpstr>
      <vt:lpstr>Hydrates</vt:lpstr>
      <vt:lpstr>Copper(II) sulfate pentahydrate</vt:lpstr>
      <vt:lpstr>Decomposition of Hydrates</vt:lpstr>
      <vt:lpstr>Your Turn!</vt:lpstr>
      <vt:lpstr>Your Turn!</vt:lpstr>
      <vt:lpstr>Physical Properties of Water</vt:lpstr>
      <vt:lpstr>Water</vt:lpstr>
      <vt:lpstr>Formation of Water</vt:lpstr>
      <vt:lpstr>Your Turn!</vt:lpstr>
      <vt:lpstr>Reactions with Metals</vt:lpstr>
      <vt:lpstr>Reactions of Water with Metal Oxides</vt:lpstr>
      <vt:lpstr>Reactions of Water with Nonmetal Oxides</vt:lpstr>
      <vt:lpstr>Your Turn!</vt:lpstr>
      <vt:lpstr>Your Turn!</vt:lpstr>
      <vt:lpstr>Fresh Water Purification</vt:lpstr>
      <vt:lpstr>Fresh Water Purification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Properties of Liquids</dc:subject>
  <dc:creator>Karen Sanchez</dc:creator>
  <cp:lastModifiedBy>Shuckaduck</cp:lastModifiedBy>
  <cp:revision>103</cp:revision>
  <dcterms:created xsi:type="dcterms:W3CDTF">2009-04-24T10:50:53Z</dcterms:created>
  <dcterms:modified xsi:type="dcterms:W3CDTF">2012-11-05T20:54:51Z</dcterms:modified>
</cp:coreProperties>
</file>