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313" r:id="rId3"/>
    <p:sldId id="315" r:id="rId4"/>
    <p:sldId id="326" r:id="rId5"/>
    <p:sldId id="327" r:id="rId6"/>
    <p:sldId id="329" r:id="rId7"/>
    <p:sldId id="328" r:id="rId8"/>
    <p:sldId id="330" r:id="rId9"/>
    <p:sldId id="345" r:id="rId10"/>
    <p:sldId id="339" r:id="rId11"/>
    <p:sldId id="316" r:id="rId12"/>
    <p:sldId id="331" r:id="rId13"/>
    <p:sldId id="317" r:id="rId14"/>
    <p:sldId id="340" r:id="rId15"/>
    <p:sldId id="341" r:id="rId16"/>
    <p:sldId id="332" r:id="rId17"/>
    <p:sldId id="333" r:id="rId18"/>
    <p:sldId id="334" r:id="rId19"/>
    <p:sldId id="335" r:id="rId20"/>
    <p:sldId id="342" r:id="rId21"/>
    <p:sldId id="336" r:id="rId22"/>
    <p:sldId id="337" r:id="rId23"/>
    <p:sldId id="343" r:id="rId24"/>
    <p:sldId id="318" r:id="rId25"/>
    <p:sldId id="338" r:id="rId26"/>
    <p:sldId id="344" r:id="rId27"/>
    <p:sldId id="319" r:id="rId28"/>
    <p:sldId id="346" r:id="rId29"/>
    <p:sldId id="347" r:id="rId30"/>
    <p:sldId id="320" r:id="rId31"/>
    <p:sldId id="349" r:id="rId32"/>
    <p:sldId id="348" r:id="rId33"/>
    <p:sldId id="350" r:id="rId34"/>
    <p:sldId id="351" r:id="rId35"/>
    <p:sldId id="359" r:id="rId36"/>
    <p:sldId id="352" r:id="rId37"/>
    <p:sldId id="353" r:id="rId38"/>
    <p:sldId id="360" r:id="rId39"/>
    <p:sldId id="321" r:id="rId40"/>
    <p:sldId id="354" r:id="rId41"/>
    <p:sldId id="355" r:id="rId42"/>
    <p:sldId id="356" r:id="rId43"/>
    <p:sldId id="322" r:id="rId44"/>
    <p:sldId id="361" r:id="rId45"/>
    <p:sldId id="323" r:id="rId46"/>
    <p:sldId id="324" r:id="rId47"/>
    <p:sldId id="325" r:id="rId48"/>
    <p:sldId id="362" r:id="rId49"/>
    <p:sldId id="373" r:id="rId50"/>
    <p:sldId id="363" r:id="rId51"/>
    <p:sldId id="364" r:id="rId52"/>
    <p:sldId id="357" r:id="rId53"/>
    <p:sldId id="365" r:id="rId54"/>
    <p:sldId id="366" r:id="rId55"/>
    <p:sldId id="368" r:id="rId56"/>
    <p:sldId id="372" r:id="rId57"/>
    <p:sldId id="369" r:id="rId58"/>
    <p:sldId id="371" r:id="rId59"/>
    <p:sldId id="370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F37"/>
    <a:srgbClr val="28724F"/>
    <a:srgbClr val="0000F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8B7635-744A-4C3C-A89F-4EE6AD3F40CA}" type="datetimeFigureOut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1B83BC-4673-4353-A789-CD0B22A48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11.3</a:t>
            </a:r>
            <a:r>
              <a:rPr lang="en-US" smtClean="0"/>
              <a:t> Periodic relationship of the first ionization energy for representative elements in the first four periods.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06F4-38C6-4E2D-9832-CDB9ADDECD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11.4</a:t>
            </a:r>
            <a:r>
              <a:rPr lang="en-US" smtClean="0"/>
              <a:t>  Lewis structures of the first 20 elements.  Dots represent electrons in the outermost </a:t>
            </a:r>
            <a:r>
              <a:rPr lang="en-US" i="1" smtClean="0"/>
              <a:t>s</a:t>
            </a:r>
            <a:r>
              <a:rPr lang="en-US" smtClean="0"/>
              <a:t> and </a:t>
            </a:r>
            <a:r>
              <a:rPr lang="en-US" i="1" smtClean="0"/>
              <a:t>p</a:t>
            </a:r>
            <a:r>
              <a:rPr lang="en-US" smtClean="0"/>
              <a:t> energy levels only.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61706-6BF5-449C-8053-7D3847B5E3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A6C8-FB25-4EFA-80FB-FD3394DC564A}" type="datetime1">
              <a:rPr lang="en-US" smtClean="0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C16DB466-B6C7-495A-8505-5969DED09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3B96-8283-48A2-9EA4-30F0D8C2303C}" type="datetime1">
              <a:rPr lang="en-US" smtClean="0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E6E0-CA42-4183-8240-84F30555E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F9D2-2418-4EB9-8A73-1AEE31B9F492}" type="datetime1">
              <a:rPr lang="en-US" smtClean="0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D80C-F778-4882-B7E7-96C969962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07D9-3B97-4D12-830B-BDCD99ACF3FC}" type="datetime1">
              <a:rPr lang="en-US" smtClean="0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E39A57ED-7D9A-4B39-BFDD-A9922F35D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F286-720D-4019-9C1E-FB87A0D0E3E7}" type="datetime1">
              <a:rPr lang="en-US" smtClean="0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AD38-83C2-4999-98F7-A1951C2CE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B5B5-9FA3-4C0B-919B-CB0F8871ABB0}" type="datetime1">
              <a:rPr lang="en-US" smtClean="0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8FA8-4482-419E-88A1-4C33B3273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0B0E-7ECC-40DA-A90B-526FA35AB843}" type="datetime1">
              <a:rPr lang="en-US" smtClean="0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2A3E-BDEE-4C4F-B7EE-264E106FC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C6416-FA3E-445C-B476-DFDFB3480D00}" type="datetime1">
              <a:rPr lang="en-US" smtClean="0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6B54-0E26-43C5-B9F4-DFF36AE0D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5C7C-FFD5-4E6C-B6A8-02A5B5272249}" type="datetime1">
              <a:rPr lang="en-US" smtClean="0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FF79-4280-40D0-8E46-0C5A04599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3EF6-2F13-4934-81C6-B0F8A634F1A6}" type="datetime1">
              <a:rPr lang="en-US" smtClean="0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80A8-4316-4ADB-9DFC-3A3BDF7D2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1015-2A58-49E5-A739-2161BB57BAF4}" type="datetime1">
              <a:rPr lang="en-US" smtClean="0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0251F-F551-40C3-BA3F-F74723D9F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F9DF78-039F-4F40-855A-C6D49B235A86}" type="datetime1">
              <a:rPr lang="en-US" smtClean="0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11-</a:t>
            </a:r>
            <a:fld id="{E8D6105C-3214-4EC4-9BDC-E62CBD525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11.xml"/><Relationship Id="rId7" Type="http://schemas.openxmlformats.org/officeDocument/2006/relationships/slide" Target="slide30.xml"/><Relationship Id="rId12" Type="http://schemas.openxmlformats.org/officeDocument/2006/relationships/slide" Target="slide4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46.xml"/><Relationship Id="rId5" Type="http://schemas.openxmlformats.org/officeDocument/2006/relationships/slide" Target="slide24.xml"/><Relationship Id="rId10" Type="http://schemas.openxmlformats.org/officeDocument/2006/relationships/slide" Target="slide45.xml"/><Relationship Id="rId4" Type="http://schemas.openxmlformats.org/officeDocument/2006/relationships/slide" Target="slide13.xml"/><Relationship Id="rId9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wiley.com/college/hein/0471741531/image_galleries/ch11/pages/un_11_01.htm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11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153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Chemical Bonds:  The Formation of Compounds from Atoms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95600"/>
            <a:ext cx="486826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2971800"/>
            <a:ext cx="358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The atoms in vitamin C (ascorbic acid) bond together in a very specific orientation to form the shape of the molecule.  The molecules collect together into a crystal, which has been photographed here in a polarized  micrograph (magnified 200 times).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Metals generally form ions by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Gaining electrons,  forming positive ions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Losing electrons, forming positive ions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Gaining electrons,  forming negative ions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Losing electrons, forming negative 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Structures of Atoms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Lewis structures use dots to represent the valence electrons of an atom.</a:t>
            </a:r>
          </a:p>
          <a:p>
            <a:r>
              <a:rPr lang="en-US" smtClean="0"/>
              <a:t>The symbol of the element represents the nucleus and the electrons in filled inner shells.</a:t>
            </a:r>
          </a:p>
          <a:p>
            <a:r>
              <a:rPr lang="en-US" smtClean="0"/>
              <a:t>Boron has the electron configuration: [He]2s</a:t>
            </a:r>
            <a:r>
              <a:rPr lang="en-US" baseline="30000" smtClean="0"/>
              <a:t>2</a:t>
            </a:r>
            <a:r>
              <a:rPr lang="en-US" smtClean="0"/>
              <a:t>2p</a:t>
            </a:r>
            <a:r>
              <a:rPr lang="en-US" baseline="30000" smtClean="0"/>
              <a:t>1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4067175"/>
            <a:ext cx="7581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Structures of Atoms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3" y="1600200"/>
            <a:ext cx="7240587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5257800"/>
            <a:ext cx="8229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Figure 11.4</a:t>
            </a:r>
            <a:r>
              <a:rPr lang="en-US" sz="2400" dirty="0">
                <a:latin typeface="+mn-lt"/>
              </a:rPr>
              <a:t>  Lewis structures of the first 20 elements.  Dots represent electrons in the outermost </a:t>
            </a:r>
            <a:r>
              <a:rPr lang="en-US" sz="2400" i="1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and </a:t>
            </a:r>
            <a:r>
              <a:rPr lang="en-US" sz="2400" i="1" dirty="0">
                <a:latin typeface="+mn-lt"/>
              </a:rPr>
              <a:t>p</a:t>
            </a:r>
            <a:r>
              <a:rPr lang="en-US" sz="2400" dirty="0">
                <a:latin typeface="+mn-lt"/>
              </a:rPr>
              <a:t> energy levels only.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Noble Gases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mtClean="0"/>
              <a:t>The representative elements tend to gain, lose or share enough electrons to have the same number of electrons as the very stable noble gases.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800" smtClean="0"/>
          </a:p>
          <a:p>
            <a:r>
              <a:rPr lang="en-US" smtClean="0"/>
              <a:t>*Each noble gas has eight valence electrons (except He).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62300"/>
            <a:ext cx="85074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2933700"/>
            <a:ext cx="6437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valence electrons are present in an atom of bromine in the ground state and how many does bromine need to gain to have the same electron configuration as a noble gas?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1, 7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2, 6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3, 5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7, 1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valence electrons are present in an atom of aluminum in the ground state and what charge will it form when it loses those electrons?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3, +3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3, -3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5, +3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1, +1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13, +3</a:t>
            </a:r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smtClean="0"/>
              <a:t>Sodium loses one valence electron.</a:t>
            </a:r>
          </a:p>
          <a:p>
            <a:endParaRPr lang="en-US" sz="1200" smtClean="0"/>
          </a:p>
          <a:p>
            <a:r>
              <a:rPr lang="en-US" smtClean="0"/>
              <a:t>Chlorine gains one valence electron.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48672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57600"/>
            <a:ext cx="48768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Ionic Bond Formation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ionic bond is the attraction of oppositely charged particles.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67000"/>
            <a:ext cx="6224587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7" name="Group 16"/>
          <p:cNvGrpSpPr>
            <a:grpSpLocks/>
          </p:cNvGrpSpPr>
          <p:nvPr/>
        </p:nvGrpSpPr>
        <p:grpSpPr bwMode="auto">
          <a:xfrm>
            <a:off x="6354763" y="4953000"/>
            <a:ext cx="1112837" cy="533400"/>
            <a:chOff x="4176" y="3696"/>
            <a:chExt cx="701" cy="336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176" y="3696"/>
              <a:ext cx="70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[  </a:t>
              </a:r>
              <a:r>
                <a:rPr lang="en-US" sz="2800" dirty="0" err="1">
                  <a:latin typeface="+mn-lt"/>
                </a:rPr>
                <a:t>Cl</a:t>
              </a:r>
              <a:r>
                <a:rPr lang="en-US" sz="2800" dirty="0">
                  <a:latin typeface="+mn-lt"/>
                </a:rPr>
                <a:t> ]</a:t>
              </a:r>
              <a:r>
                <a:rPr lang="en-US" sz="2800" baseline="30000" dirty="0">
                  <a:latin typeface="+mn-lt"/>
                </a:rPr>
                <a:t>-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4512" y="3696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608" y="3792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4608" y="3888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4320" y="3792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4512" y="3984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</p:grpSp>
      <p:grpSp>
        <p:nvGrpSpPr>
          <p:cNvPr id="30728" name="Group 26"/>
          <p:cNvGrpSpPr>
            <a:grpSpLocks/>
          </p:cNvGrpSpPr>
          <p:nvPr/>
        </p:nvGrpSpPr>
        <p:grpSpPr bwMode="auto">
          <a:xfrm>
            <a:off x="3197225" y="4953000"/>
            <a:ext cx="881063" cy="533400"/>
            <a:chOff x="3352800" y="5257800"/>
            <a:chExt cx="881973" cy="533400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352800" y="5257800"/>
              <a:ext cx="88197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   </a:t>
              </a:r>
              <a:r>
                <a:rPr lang="en-US" sz="2800" dirty="0" err="1">
                  <a:latin typeface="+mn-lt"/>
                </a:rPr>
                <a:t>Cl</a:t>
              </a:r>
              <a:r>
                <a:rPr lang="en-US" sz="2800" dirty="0">
                  <a:latin typeface="+mn-lt"/>
                </a:rPr>
                <a:t> </a:t>
              </a: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3734194" y="52578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3581636" y="55626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3886751" y="52578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>
              <a:off x="4039308" y="54102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>
              <a:off x="4039308" y="55626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3886751" y="57150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6" name="AutoShape 15"/>
            <p:cNvSpPr>
              <a:spLocks noChangeArrowheads="1"/>
            </p:cNvSpPr>
            <p:nvPr/>
          </p:nvSpPr>
          <p:spPr bwMode="auto">
            <a:xfrm>
              <a:off x="3734194" y="57150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495925" y="4953000"/>
            <a:ext cx="977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[Na]</a:t>
            </a:r>
            <a:r>
              <a:rPr lang="en-US" sz="2800" baseline="30000" dirty="0">
                <a:latin typeface="+mn-lt"/>
              </a:rPr>
              <a:t>+</a:t>
            </a:r>
            <a:endParaRPr lang="en-US" sz="2800" dirty="0">
              <a:latin typeface="+mn-lt"/>
            </a:endParaRPr>
          </a:p>
        </p:txBody>
      </p:sp>
      <p:grpSp>
        <p:nvGrpSpPr>
          <p:cNvPr id="30730" name="Group 30"/>
          <p:cNvGrpSpPr>
            <a:grpSpLocks/>
          </p:cNvGrpSpPr>
          <p:nvPr/>
        </p:nvGrpSpPr>
        <p:grpSpPr bwMode="auto">
          <a:xfrm>
            <a:off x="1981200" y="4948238"/>
            <a:ext cx="609600" cy="523875"/>
            <a:chOff x="1676400" y="5257800"/>
            <a:chExt cx="609600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1676400" y="5257800"/>
              <a:ext cx="603250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Na</a:t>
              </a:r>
            </a:p>
          </p:txBody>
        </p:sp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209800" y="5410009"/>
              <a:ext cx="76200" cy="76105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36863" y="4953000"/>
            <a:ext cx="3857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+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67200" y="5181600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366063">
            <a:off x="2590800" y="4830763"/>
            <a:ext cx="838200" cy="503237"/>
          </a:xfrm>
          <a:prstGeom prst="arc">
            <a:avLst>
              <a:gd name="adj1" fmla="val 10605123"/>
              <a:gd name="adj2" fmla="val 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0"/>
            <a:ext cx="8382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NaCl Crystal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263" y="1928249"/>
            <a:ext cx="5748337" cy="30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and Ionic Radii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676400"/>
            <a:ext cx="85423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457200" y="48006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*The metals lose electrons to become cations.  The nonmetals gain electrons to become anions.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8153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4495800">
                <a:tc>
                  <a:txBody>
                    <a:bodyPr/>
                    <a:lstStyle/>
                    <a:p>
                      <a:pPr marL="573088" indent="-573088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11.1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2" action="ppaction://hlinksldjump"/>
                        </a:rPr>
                        <a:t>Periodic Trends in Atomic Properties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11.2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3" action="ppaction://hlinksldjump"/>
                        </a:rPr>
                        <a:t>Lewis Structures of Atoms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 marL="573088" indent="-573088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11.3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4" action="ppaction://hlinksldjump"/>
                        </a:rPr>
                        <a:t>The Ionic Bond:  Transfer </a:t>
                      </a:r>
                      <a:r>
                        <a:rPr lang="en-US" sz="24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of Electrons from One Atom to Another</a:t>
                      </a:r>
                      <a:endParaRPr lang="en-US" sz="2400" b="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627063" indent="-627063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11.4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5" action="ppaction://hlinksldjump"/>
                        </a:rPr>
                        <a:t>Predicting Formulas of Ionic Compounds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627063" marR="0" indent="-627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11.5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6" action="ppaction://hlinksldjump"/>
                        </a:rPr>
                        <a:t>The Covalent Bond: Sharing Electrons</a:t>
                      </a:r>
                      <a:endParaRPr lang="en-US" sz="24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11.6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7" action="ppaction://hlinksldjump"/>
                        </a:rPr>
                        <a:t>Electronegativity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3088" indent="-573088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11.7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8" action="ppaction://hlinksldjump"/>
                        </a:rPr>
                        <a:t>Lewis Structures of Compounds</a:t>
                      </a: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11.8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9" action="ppaction://hlinksldjump"/>
                        </a:rPr>
                        <a:t>Complex Lewis Structures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3088" indent="-573088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11.9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10" action="ppaction://hlinksldjump"/>
                        </a:rPr>
                        <a:t>Compounds Containing Polyatomic Ions</a:t>
                      </a: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11.10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11" action="ppaction://hlinksldjump"/>
                        </a:rPr>
                        <a:t>Molecular Shape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36600" indent="-73660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11.11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12" action="ppaction://hlinksldjump"/>
                        </a:rPr>
                        <a:t>The Valence Shell Electron Pair Repulsion (VSEPR) Model</a:t>
                      </a: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element forms an ion that is larger than its atom?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Lithium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Calcium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Chromium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Fluorine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Formation of Magnesium Chloride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629400" cy="1295400"/>
          </a:xfrm>
        </p:spPr>
        <p:txBody>
          <a:bodyPr/>
          <a:lstStyle/>
          <a:p>
            <a:r>
              <a:rPr lang="en-US" sz="2400" smtClean="0">
                <a:sym typeface="Wingdings" pitchFamily="2" charset="2"/>
              </a:rPr>
              <a:t>Mg needs to lose 2 electrons:  [Ne]3s</a:t>
            </a:r>
            <a:r>
              <a:rPr lang="en-US" sz="2400" baseline="30000" smtClean="0">
                <a:sym typeface="Wingdings" pitchFamily="2" charset="2"/>
              </a:rPr>
              <a:t>2	</a:t>
            </a:r>
            <a:r>
              <a:rPr lang="en-US" sz="2400" smtClean="0">
                <a:sym typeface="Wingdings" pitchFamily="2" charset="2"/>
              </a:rPr>
              <a:t>   </a:t>
            </a:r>
          </a:p>
          <a:p>
            <a:r>
              <a:rPr lang="en-US" sz="2400" smtClean="0">
                <a:sym typeface="Wingdings" pitchFamily="2" charset="2"/>
              </a:rPr>
              <a:t>Cl needs to gain 1 electron: [Ne]3s</a:t>
            </a:r>
            <a:r>
              <a:rPr lang="en-US" sz="2400" baseline="30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3p</a:t>
            </a:r>
            <a:r>
              <a:rPr lang="en-US" sz="2400" baseline="30000" smtClean="0">
                <a:sym typeface="Wingdings" pitchFamily="2" charset="2"/>
              </a:rPr>
              <a:t>5</a:t>
            </a:r>
          </a:p>
          <a:p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We will need to transfer 2 electrons from Mg to Cl.</a:t>
            </a:r>
            <a:endParaRPr lang="en-US" sz="2400" smtClean="0">
              <a:solidFill>
                <a:schemeClr val="tx2"/>
              </a:solidFill>
            </a:endParaRP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733800"/>
            <a:ext cx="586263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68600"/>
            <a:ext cx="864711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3600" y="1752600"/>
            <a:ext cx="25447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2 </a:t>
            </a:r>
            <a:r>
              <a:rPr lang="en-US" sz="2800" dirty="0" err="1">
                <a:solidFill>
                  <a:schemeClr val="tx2"/>
                </a:solidFill>
                <a:latin typeface="+mn-lt"/>
              </a:rPr>
              <a:t>Cl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are needed!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Formation of Aluminum Oxide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943600" cy="1295400"/>
          </a:xfrm>
        </p:spPr>
        <p:txBody>
          <a:bodyPr/>
          <a:lstStyle/>
          <a:p>
            <a:r>
              <a:rPr lang="en-US" sz="2400" smtClean="0">
                <a:sym typeface="Wingdings" pitchFamily="2" charset="2"/>
              </a:rPr>
              <a:t>Al needs to lose 3 electrons:  [Ne]3s</a:t>
            </a:r>
            <a:r>
              <a:rPr lang="en-US" sz="2400" baseline="30000" smtClean="0">
                <a:sym typeface="Wingdings" pitchFamily="2" charset="2"/>
              </a:rPr>
              <a:t>2	</a:t>
            </a:r>
            <a:r>
              <a:rPr lang="en-US" sz="2400" smtClean="0">
                <a:sym typeface="Wingdings" pitchFamily="2" charset="2"/>
              </a:rPr>
              <a:t>3p</a:t>
            </a:r>
            <a:r>
              <a:rPr lang="en-US" sz="2400" baseline="30000" smtClean="0">
                <a:sym typeface="Wingdings" pitchFamily="2" charset="2"/>
              </a:rPr>
              <a:t>1</a:t>
            </a:r>
            <a:r>
              <a:rPr lang="en-US" sz="2400" smtClean="0">
                <a:sym typeface="Wingdings" pitchFamily="2" charset="2"/>
              </a:rPr>
              <a:t>   </a:t>
            </a:r>
          </a:p>
          <a:p>
            <a:r>
              <a:rPr lang="en-US" sz="2400" smtClean="0">
                <a:sym typeface="Wingdings" pitchFamily="2" charset="2"/>
              </a:rPr>
              <a:t>O needs to gain 2 electron: [He]2s</a:t>
            </a:r>
            <a:r>
              <a:rPr lang="en-US" sz="2400" baseline="30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2p</a:t>
            </a:r>
            <a:r>
              <a:rPr lang="en-US" sz="2400" baseline="30000" smtClean="0">
                <a:sym typeface="Wingdings" pitchFamily="2" charset="2"/>
              </a:rPr>
              <a:t>4</a:t>
            </a:r>
          </a:p>
          <a:p>
            <a:r>
              <a:rPr lang="en-US" sz="2400" smtClean="0">
                <a:solidFill>
                  <a:schemeClr val="tx2"/>
                </a:solidFill>
                <a:sym typeface="Wingdings" pitchFamily="2" charset="2"/>
              </a:rPr>
              <a:t>We will need to transfer 6 electrons.</a:t>
            </a:r>
            <a:endParaRPr lang="en-US" sz="240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1600200"/>
            <a:ext cx="201930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2 Al and 3 O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 are needed!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2914650"/>
            <a:ext cx="76009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Cl</a:t>
            </a:r>
            <a:r>
              <a:rPr lang="en-US" baseline="30000" dirty="0" smtClean="0"/>
              <a:t>-1</a:t>
            </a:r>
            <a:r>
              <a:rPr lang="en-US" dirty="0" smtClean="0"/>
              <a:t> ion has an electron configuration similar to that of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Neon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Argon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Krypton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Xenon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Predicting Formulas of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Elements within a group behave similarly because their valence electron configuration is the same.  </a:t>
            </a:r>
          </a:p>
          <a:p>
            <a:r>
              <a:rPr lang="en-US" smtClean="0"/>
              <a:t>If sodium oxide is Na</a:t>
            </a:r>
            <a:r>
              <a:rPr lang="en-US" baseline="-25000" smtClean="0"/>
              <a:t>2</a:t>
            </a:r>
            <a:r>
              <a:rPr lang="en-US" smtClean="0"/>
              <a:t>O, then oxides of other Group IA elements will also exist in a 2:1 ratio:</a:t>
            </a:r>
          </a:p>
          <a:p>
            <a:r>
              <a:rPr lang="en-US" smtClean="0"/>
              <a:t>	Li</a:t>
            </a:r>
            <a:r>
              <a:rPr lang="en-US" baseline="-25000" smtClean="0"/>
              <a:t>2</a:t>
            </a:r>
            <a:r>
              <a:rPr lang="en-US" smtClean="0"/>
              <a:t>O, K</a:t>
            </a:r>
            <a:r>
              <a:rPr lang="en-US" baseline="-25000" smtClean="0"/>
              <a:t>2</a:t>
            </a:r>
            <a:r>
              <a:rPr lang="en-US" smtClean="0"/>
              <a:t>O, Rb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  <a:p>
            <a:r>
              <a:rPr lang="en-US" smtClean="0"/>
              <a:t>If sodium oxide is Na</a:t>
            </a:r>
            <a:r>
              <a:rPr lang="en-US" baseline="-25000" smtClean="0"/>
              <a:t>2</a:t>
            </a:r>
            <a:r>
              <a:rPr lang="en-US" smtClean="0"/>
              <a:t>O, then sulfides of the Group IA elements will also exist in a 2:1 ratio.</a:t>
            </a:r>
          </a:p>
          <a:p>
            <a:r>
              <a:rPr lang="en-US" smtClean="0"/>
              <a:t>	Na</a:t>
            </a:r>
            <a:r>
              <a:rPr lang="en-US" baseline="-25000" smtClean="0"/>
              <a:t>2</a:t>
            </a:r>
            <a:r>
              <a:rPr lang="en-US" smtClean="0"/>
              <a:t>S, K</a:t>
            </a:r>
            <a:r>
              <a:rPr lang="en-US" baseline="-25000" smtClean="0"/>
              <a:t>2</a:t>
            </a:r>
            <a:r>
              <a:rPr lang="en-US" smtClean="0"/>
              <a:t>S, Rb</a:t>
            </a:r>
            <a:r>
              <a:rPr lang="en-US" baseline="-25000" smtClean="0"/>
              <a:t>2</a:t>
            </a:r>
            <a:r>
              <a:rPr lang="en-US" smtClean="0"/>
              <a:t>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Predicting Formulas of Ionic Compounds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8392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4495800"/>
            <a:ext cx="7772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Calcium sulfate is </a:t>
            </a:r>
            <a:r>
              <a:rPr lang="en-US" sz="2400" b="1" dirty="0">
                <a:latin typeface="+mn-lt"/>
              </a:rPr>
              <a:t>CaSO</a:t>
            </a:r>
            <a:r>
              <a:rPr lang="en-US" sz="2400" b="1" baseline="-25000" dirty="0">
                <a:latin typeface="+mn-lt"/>
              </a:rPr>
              <a:t>4</a:t>
            </a:r>
            <a:r>
              <a:rPr lang="en-US" sz="2400" dirty="0">
                <a:latin typeface="+mn-lt"/>
              </a:rPr>
              <a:t>. 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What is the formula for barium sulfate?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			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BaSO</a:t>
            </a:r>
            <a:r>
              <a:rPr lang="en-US" sz="2400" b="1" baseline="-25000" dirty="0">
                <a:solidFill>
                  <a:schemeClr val="tx2"/>
                </a:solidFill>
                <a:latin typeface="+mn-lt"/>
              </a:rPr>
              <a:t>4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Calcium phosphide is Ca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. What is the empirical formula of barium nitride?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BaN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Ba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Ba</a:t>
            </a:r>
            <a:r>
              <a:rPr lang="en-US" baseline="-25000" dirty="0" smtClean="0"/>
              <a:t>2</a:t>
            </a:r>
            <a:r>
              <a:rPr lang="en-US" dirty="0" smtClean="0"/>
              <a:t>N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Ba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 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3352800"/>
            <a:ext cx="66278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Covalent Bond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Molecules exist as discrete units held together by covalent bonds.</a:t>
            </a:r>
          </a:p>
          <a:p>
            <a:r>
              <a:rPr lang="en-US" smtClean="0"/>
              <a:t>A </a:t>
            </a:r>
            <a:r>
              <a:rPr lang="en-US" b="1" smtClean="0"/>
              <a:t>covalent bond </a:t>
            </a:r>
            <a:r>
              <a:rPr lang="en-US" smtClean="0"/>
              <a:t>consists of a pair of electrons shared by two atoms.</a:t>
            </a:r>
          </a:p>
          <a:p>
            <a:endParaRPr lang="en-US" smtClean="0"/>
          </a:p>
          <a:p>
            <a:endParaRPr lang="en-US" smtClean="0"/>
          </a:p>
          <a:p>
            <a:endParaRPr lang="en-US" sz="1600" smtClean="0"/>
          </a:p>
          <a:p>
            <a:endParaRPr lang="en-US" sz="1600" smtClean="0"/>
          </a:p>
          <a:p>
            <a:endParaRPr lang="en-US" sz="1600" smtClean="0"/>
          </a:p>
          <a:p>
            <a:r>
              <a:rPr lang="en-US" sz="2400" b="1" smtClean="0">
                <a:solidFill>
                  <a:srgbClr val="28724F"/>
                </a:solidFill>
              </a:rPr>
              <a:t>Figure 11.8  </a:t>
            </a:r>
            <a:r>
              <a:rPr lang="en-US" sz="2400" smtClean="0"/>
              <a:t>The formation of a hydrogen molecule from two hydrogen atoms.  The two 1s orbitals overlap, forming the H</a:t>
            </a:r>
            <a:r>
              <a:rPr lang="en-US" sz="2400" baseline="-25000" smtClean="0"/>
              <a:t>2</a:t>
            </a:r>
            <a:r>
              <a:rPr lang="en-US" sz="2400" smtClean="0"/>
              <a:t> molecule.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Covalent Bond- Cl</a:t>
            </a:r>
            <a:r>
              <a:rPr lang="en-US" baseline="-25000" smtClean="0"/>
              <a:t>2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Cl-Cl bond is created  by overlapping p orbitals.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1200" smtClean="0"/>
          </a:p>
          <a:p>
            <a:endParaRPr lang="en-US" smtClean="0"/>
          </a:p>
          <a:p>
            <a:r>
              <a:rPr lang="en-US" b="1" smtClean="0">
                <a:solidFill>
                  <a:srgbClr val="28724F"/>
                </a:solidFill>
              </a:rPr>
              <a:t>Figure 11.9  </a:t>
            </a:r>
            <a:r>
              <a:rPr lang="en-US" smtClean="0"/>
              <a:t>Pairing </a:t>
            </a:r>
            <a:r>
              <a:rPr lang="en-US" i="1" smtClean="0"/>
              <a:t>p</a:t>
            </a:r>
            <a:r>
              <a:rPr lang="en-US" smtClean="0"/>
              <a:t> electrons in the formation of a chlorine molecule.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9800"/>
            <a:ext cx="763111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Diatomic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Single bonds are formed in hydrogen and the halogens because each atom needs only 1 more electron to be stable.</a:t>
            </a:r>
          </a:p>
          <a:p>
            <a:endParaRPr lang="en-US" smtClean="0"/>
          </a:p>
          <a:p>
            <a:endParaRPr lang="en-US" sz="4000" smtClean="0"/>
          </a:p>
          <a:p>
            <a:r>
              <a:rPr lang="en-US" smtClean="0"/>
              <a:t>A double bond is formed by oxygen because each atom has 6 valence electrons and needs 2 more to be stable.</a:t>
            </a:r>
          </a:p>
          <a:p>
            <a:r>
              <a:rPr lang="en-US" smtClean="0"/>
              <a:t>A triple bond is formed by nitrogen because each atom has 5 valence electrons and needs 3 more to be stable.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3024188"/>
            <a:ext cx="7458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810000"/>
            <a:ext cx="757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19800" y="2819400"/>
            <a:ext cx="1066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2743200"/>
            <a:ext cx="1066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Periodic Trends in Atomic Properties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Metallic character increases from right to left and top to bottom on the periodic table.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2428875"/>
            <a:ext cx="75628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Electronegativity is a measure of the attractive force that one atom in a covalent bond has for the electrons of the bond.</a:t>
            </a:r>
          </a:p>
          <a:p>
            <a:pPr marL="4572000" indent="-4572000">
              <a:defRPr/>
            </a:pPr>
            <a:r>
              <a:rPr lang="en-US" dirty="0" smtClean="0"/>
              <a:t>Chlorine is more electronegative than H. The pair of shared electrons in </a:t>
            </a:r>
            <a:r>
              <a:rPr lang="en-US" dirty="0" err="1" smtClean="0"/>
              <a:t>HCl</a:t>
            </a:r>
            <a:r>
              <a:rPr lang="en-US" dirty="0" smtClean="0"/>
              <a:t> is closer to the </a:t>
            </a:r>
            <a:r>
              <a:rPr lang="en-US" dirty="0" err="1" smtClean="0"/>
              <a:t>Cl</a:t>
            </a:r>
            <a:r>
              <a:rPr lang="en-US" dirty="0" smtClean="0"/>
              <a:t> atom than to the H atom, giving </a:t>
            </a:r>
            <a:r>
              <a:rPr lang="en-US" dirty="0" err="1" smtClean="0"/>
              <a:t>Cl</a:t>
            </a:r>
            <a:r>
              <a:rPr lang="en-US" dirty="0" smtClean="0"/>
              <a:t> a partial negative charge with respect to the H atom.</a:t>
            </a:r>
            <a:endParaRPr lang="en-US" dirty="0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Electronegativity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726363" y="4694238"/>
          <a:ext cx="581025" cy="490537"/>
        </p:xfrm>
        <a:graphic>
          <a:graphicData uri="http://schemas.openxmlformats.org/presentationml/2006/ole">
            <p:oleObj spid="_x0000_s1026" name="Equation" r:id="rId3" imgW="241200" imgH="203040" progId="">
              <p:embed/>
            </p:oleObj>
          </a:graphicData>
        </a:graphic>
      </p:graphicFrame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45815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Electronegativity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647825"/>
            <a:ext cx="8455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00" y="4419600"/>
            <a:ext cx="64246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Bonding Continuum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b="1" smtClean="0"/>
              <a:t>Bonding </a:t>
            </a:r>
            <a:r>
              <a:rPr lang="en-US" smtClean="0"/>
              <a:t>is determined by differences in electronegativities</a:t>
            </a:r>
          </a:p>
          <a:p>
            <a:r>
              <a:rPr lang="en-US" smtClean="0"/>
              <a:t>If the difference in electronegativity between 2 atoms is</a:t>
            </a:r>
          </a:p>
          <a:p>
            <a:pPr>
              <a:buFont typeface="Arial" charset="0"/>
              <a:buChar char="•"/>
            </a:pPr>
            <a:r>
              <a:rPr lang="en-US" smtClean="0"/>
              <a:t>greater than 2, the bonding is </a:t>
            </a:r>
            <a:r>
              <a:rPr lang="en-US" b="1" smtClean="0"/>
              <a:t>ionic</a:t>
            </a:r>
            <a:r>
              <a:rPr lang="en-US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mtClean="0"/>
              <a:t>equal to 0, the bonding is </a:t>
            </a:r>
            <a:r>
              <a:rPr lang="en-US" b="1" smtClean="0"/>
              <a:t>covalent</a:t>
            </a:r>
            <a:r>
              <a:rPr lang="en-US" smtClean="0"/>
              <a:t> (equal sharing).</a:t>
            </a:r>
          </a:p>
          <a:p>
            <a:pPr>
              <a:buFont typeface="Arial" charset="0"/>
              <a:buChar char="•"/>
            </a:pPr>
            <a:r>
              <a:rPr lang="en-US" smtClean="0"/>
              <a:t>in between 0 and 2, the bonding is </a:t>
            </a:r>
            <a:r>
              <a:rPr lang="en-US" b="1" smtClean="0"/>
              <a:t>polar covalent</a:t>
            </a:r>
            <a:r>
              <a:rPr lang="en-US" smtClean="0"/>
              <a:t> (unequal sharing).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Nonpolar Covalent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Nonpolar covalent bonds </a:t>
            </a:r>
            <a:r>
              <a:rPr lang="en-US" smtClean="0"/>
              <a:t>have very small or no differences in electronegativity between the two atoms of the bond.</a:t>
            </a:r>
          </a:p>
          <a:p>
            <a:r>
              <a:rPr lang="en-US" smtClean="0"/>
              <a:t>The electrons are shared equally.</a:t>
            </a:r>
          </a:p>
          <a:p>
            <a:endParaRPr lang="en-US" smtClean="0"/>
          </a:p>
          <a:p>
            <a:r>
              <a:rPr lang="en-US" smtClean="0"/>
              <a:t>C-S	 electronegativity difference = 2.5 – 2.5 = 0</a:t>
            </a:r>
          </a:p>
          <a:p>
            <a:r>
              <a:rPr lang="en-US" smtClean="0"/>
              <a:t>N-Cl	 electronegativity difference = 3.0 – 3.0 = 0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Polar Covalent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Polar covalent bonds </a:t>
            </a:r>
            <a:r>
              <a:rPr lang="en-US" smtClean="0"/>
              <a:t>are found when the two different atoms are sharing the electrons unequally.  </a:t>
            </a:r>
          </a:p>
          <a:p>
            <a:r>
              <a:rPr lang="en-US" smtClean="0"/>
              <a:t>Look for differences in electronegativity less than 2.</a:t>
            </a:r>
          </a:p>
          <a:p>
            <a:endParaRPr lang="en-US" smtClean="0"/>
          </a:p>
          <a:p>
            <a:r>
              <a:rPr lang="en-US" smtClean="0"/>
              <a:t>P- O	 electronegativity difference = 3.5 – 2.1 = 1.4</a:t>
            </a:r>
          </a:p>
          <a:p>
            <a:endParaRPr lang="en-US" smtClean="0"/>
          </a:p>
          <a:p>
            <a:r>
              <a:rPr lang="en-US" smtClean="0"/>
              <a:t>N-C	 electronegativity difference = 3.0 – 2.5 = 0.5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95700" y="4114800"/>
            <a:ext cx="1490663" cy="461963"/>
            <a:chOff x="7772400" y="4495800"/>
            <a:chExt cx="1490921" cy="461665"/>
          </a:xfrm>
        </p:grpSpPr>
        <p:pic>
          <p:nvPicPr>
            <p:cNvPr id="471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1000" y="4536132"/>
              <a:ext cx="9271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772400" y="4495800"/>
              <a:ext cx="14909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P            O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671888" y="5334000"/>
            <a:ext cx="1536700" cy="461963"/>
            <a:chOff x="6858000" y="4110335"/>
            <a:chExt cx="1535998" cy="461665"/>
          </a:xfrm>
        </p:grpSpPr>
        <p:sp>
          <p:nvSpPr>
            <p:cNvPr id="13" name="TextBox 12"/>
            <p:cNvSpPr txBox="1"/>
            <p:nvPr/>
          </p:nvSpPr>
          <p:spPr>
            <a:xfrm flipH="1">
              <a:off x="6858000" y="4110335"/>
              <a:ext cx="153599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N            C</a:t>
              </a:r>
            </a:p>
          </p:txBody>
        </p:sp>
        <p:pic>
          <p:nvPicPr>
            <p:cNvPr id="471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150100" y="4150667"/>
              <a:ext cx="9271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Polar  or Ionic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If the electronegativity difference between two bonded atoms is greater than 1.7-1.9, the bond will be more ionic than covalent.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P- F </a:t>
            </a:r>
            <a:r>
              <a:rPr lang="en-US" sz="2800" dirty="0">
                <a:latin typeface="+mn-lt"/>
              </a:rPr>
              <a:t>electronegativity difference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= 4.0 – 2.1 = 1.9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+mn-lt"/>
              </a:rPr>
              <a:t>If the electronegativity difference is greater than 2, the bond is strongly ionic.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Si- F </a:t>
            </a:r>
            <a:r>
              <a:rPr lang="en-US" sz="2800" dirty="0">
                <a:latin typeface="+mn-lt"/>
              </a:rPr>
              <a:t>electronegativity difference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= 4.0 – 1.8 = 2.2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+mn-lt"/>
              </a:rPr>
              <a:t>If  the electronegativity difference is less than 1.5, the bond is strongly covalent.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800" y="3962400"/>
            <a:ext cx="77724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bond that is principally ionic will form between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Magnesium and chlorine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Silicon and phosphorus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Selenium and oxygen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Oxygen and nitrogen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polar covalent bond will form between which two atoms?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Beryllium and fluorine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Hydrogen and chlorine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Sodium and oxygen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Fluorine and fluorine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Shape and Polarity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Molecules with polar bonds may or may not be polar depending on their geometry.</a:t>
            </a:r>
          </a:p>
          <a:p>
            <a:r>
              <a:rPr lang="en-US" smtClean="0"/>
              <a:t>Symmetric arrangements of polar bonds result in nonpolar molecules.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O = C = O</a:t>
            </a:r>
          </a:p>
          <a:p>
            <a:pPr>
              <a:buFont typeface="Wingdings" pitchFamily="2" charset="2"/>
              <a:buNone/>
            </a:pPr>
            <a:endParaRPr lang="en-US" sz="800" smtClean="0"/>
          </a:p>
          <a:p>
            <a:r>
              <a:rPr lang="en-US" smtClean="0"/>
              <a:t>Asymmetric arrangements of polar </a:t>
            </a:r>
          </a:p>
          <a:p>
            <a:r>
              <a:rPr lang="en-US" smtClean="0"/>
              <a:t>	bonds result in polar molecules.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8200" y="3429000"/>
            <a:ext cx="609600" cy="152400"/>
            <a:chOff x="3408" y="1728"/>
            <a:chExt cx="576" cy="192"/>
          </a:xfrm>
        </p:grpSpPr>
        <p:sp>
          <p:nvSpPr>
            <p:cNvPr id="51222" name="Line 5"/>
            <p:cNvSpPr>
              <a:spLocks noChangeShapeType="1"/>
            </p:cNvSpPr>
            <p:nvPr/>
          </p:nvSpPr>
          <p:spPr bwMode="ltGray">
            <a:xfrm>
              <a:off x="3408" y="182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3" name="Line 6"/>
            <p:cNvSpPr>
              <a:spLocks noChangeShapeType="1"/>
            </p:cNvSpPr>
            <p:nvPr/>
          </p:nvSpPr>
          <p:spPr bwMode="ltGray">
            <a:xfrm>
              <a:off x="3504" y="172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0800000">
            <a:off x="3886200" y="3429000"/>
            <a:ext cx="609600" cy="152400"/>
            <a:chOff x="3408" y="1728"/>
            <a:chExt cx="576" cy="192"/>
          </a:xfrm>
        </p:grpSpPr>
        <p:sp>
          <p:nvSpPr>
            <p:cNvPr id="51220" name="Line 14"/>
            <p:cNvSpPr>
              <a:spLocks noChangeShapeType="1"/>
            </p:cNvSpPr>
            <p:nvPr/>
          </p:nvSpPr>
          <p:spPr bwMode="ltGray">
            <a:xfrm>
              <a:off x="3408" y="182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1" name="Line 15"/>
            <p:cNvSpPr>
              <a:spLocks noChangeShapeType="1"/>
            </p:cNvSpPr>
            <p:nvPr/>
          </p:nvSpPr>
          <p:spPr bwMode="ltGray">
            <a:xfrm>
              <a:off x="3504" y="172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715000" y="3581400"/>
            <a:ext cx="2743200" cy="2043113"/>
            <a:chOff x="5715000" y="3581400"/>
            <a:chExt cx="2743200" cy="2043113"/>
          </a:xfrm>
        </p:grpSpPr>
        <p:sp>
          <p:nvSpPr>
            <p:cNvPr id="51209" name="Line 25"/>
            <p:cNvSpPr>
              <a:spLocks noChangeShapeType="1"/>
            </p:cNvSpPr>
            <p:nvPr/>
          </p:nvSpPr>
          <p:spPr bwMode="ltGray">
            <a:xfrm>
              <a:off x="6172200" y="5029200"/>
              <a:ext cx="609600" cy="1588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10" name="Line 28"/>
            <p:cNvSpPr>
              <a:spLocks noChangeShapeType="1"/>
            </p:cNvSpPr>
            <p:nvPr/>
          </p:nvSpPr>
          <p:spPr bwMode="ltGray">
            <a:xfrm flipV="1">
              <a:off x="6781800" y="4648200"/>
              <a:ext cx="1588" cy="381000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1211" name="Group 46"/>
            <p:cNvGrpSpPr>
              <a:grpSpLocks/>
            </p:cNvGrpSpPr>
            <p:nvPr/>
          </p:nvGrpSpPr>
          <p:grpSpPr bwMode="auto">
            <a:xfrm>
              <a:off x="5715000" y="4343400"/>
              <a:ext cx="2743200" cy="1281113"/>
              <a:chOff x="816" y="2256"/>
              <a:chExt cx="1728" cy="807"/>
            </a:xfrm>
          </p:grpSpPr>
          <p:sp>
            <p:nvSpPr>
              <p:cNvPr id="51213" name="Text Box 47"/>
              <p:cNvSpPr txBox="1">
                <a:spLocks noChangeArrowheads="1"/>
              </p:cNvSpPr>
              <p:nvPr/>
            </p:nvSpPr>
            <p:spPr bwMode="ltGray">
              <a:xfrm>
                <a:off x="1488" y="2256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Tahoma" pitchFamily="34" charset="0"/>
                  </a:rPr>
                  <a:t>N</a:t>
                </a:r>
              </a:p>
            </p:txBody>
          </p:sp>
          <p:sp>
            <p:nvSpPr>
              <p:cNvPr id="51214" name="Text Box 48"/>
              <p:cNvSpPr txBox="1">
                <a:spLocks noChangeArrowheads="1"/>
              </p:cNvSpPr>
              <p:nvPr/>
            </p:nvSpPr>
            <p:spPr bwMode="ltGray">
              <a:xfrm>
                <a:off x="1776" y="2736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51215" name="Text Box 49"/>
              <p:cNvSpPr txBox="1">
                <a:spLocks noChangeArrowheads="1"/>
              </p:cNvSpPr>
              <p:nvPr/>
            </p:nvSpPr>
            <p:spPr bwMode="ltGray">
              <a:xfrm>
                <a:off x="816" y="2496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51216" name="Text Box 50"/>
              <p:cNvSpPr txBox="1">
                <a:spLocks noChangeArrowheads="1"/>
              </p:cNvSpPr>
              <p:nvPr/>
            </p:nvSpPr>
            <p:spPr bwMode="ltGray">
              <a:xfrm>
                <a:off x="2112" y="2496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51217" name="Line 51"/>
              <p:cNvSpPr>
                <a:spLocks noChangeShapeType="1"/>
              </p:cNvSpPr>
              <p:nvPr/>
            </p:nvSpPr>
            <p:spPr bwMode="ltGray">
              <a:xfrm rot="324398" flipV="1">
                <a:off x="1104" y="2448"/>
                <a:ext cx="38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18" name="Line 52"/>
              <p:cNvSpPr>
                <a:spLocks noChangeShapeType="1"/>
              </p:cNvSpPr>
              <p:nvPr/>
            </p:nvSpPr>
            <p:spPr bwMode="ltGray">
              <a:xfrm>
                <a:off x="1632" y="2544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19" name="Line 53"/>
              <p:cNvSpPr>
                <a:spLocks noChangeShapeType="1"/>
              </p:cNvSpPr>
              <p:nvPr/>
            </p:nvSpPr>
            <p:spPr bwMode="ltGray">
              <a:xfrm rot="-907774">
                <a:off x="1773" y="2425"/>
                <a:ext cx="33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1212" name="Line 56"/>
            <p:cNvSpPr>
              <a:spLocks noChangeShapeType="1"/>
            </p:cNvSpPr>
            <p:nvPr/>
          </p:nvSpPr>
          <p:spPr bwMode="ltGray">
            <a:xfrm flipH="1" flipV="1">
              <a:off x="6934200" y="3581400"/>
              <a:ext cx="0" cy="838200"/>
            </a:xfrm>
            <a:prstGeom prst="line">
              <a:avLst/>
            </a:prstGeom>
            <a:noFill/>
            <a:ln w="57150">
              <a:solidFill>
                <a:srgbClr val="660066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Structures of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Sum number of valence electrons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Draw the skeletal structure and bond atoms with a single bond (2 electrons). Note that H can have only one bond so cannot be a central atom.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Subtract electrons used from the sum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Distribute pairs of electrons on remaining atoms to complete their octet (except H)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Form double/triple bonds if necessary to complete octet.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1600200"/>
            <a:ext cx="4191000" cy="289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Radii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525963"/>
          </a:xfrm>
        </p:spPr>
        <p:txBody>
          <a:bodyPr/>
          <a:lstStyle/>
          <a:p>
            <a:r>
              <a:rPr lang="en-US" smtClean="0"/>
              <a:t>What factors increase the size of atoms?</a:t>
            </a:r>
          </a:p>
          <a:p>
            <a:pPr>
              <a:buFont typeface="Arial" charset="0"/>
              <a:buChar char="•"/>
            </a:pPr>
            <a:r>
              <a:rPr lang="en-US" smtClean="0"/>
              <a:t>Increase in number of energy levels.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Within an energy level, increase in nuclear charge.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600200"/>
            <a:ext cx="4686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Structure: NF</a:t>
            </a:r>
            <a:r>
              <a:rPr lang="en-US" baseline="-25000" smtClean="0"/>
              <a:t>3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Sum the valence electrons: </a:t>
            </a:r>
            <a:r>
              <a:rPr lang="en-US" b="1" smtClean="0">
                <a:solidFill>
                  <a:schemeClr val="tx2"/>
                </a:solidFill>
              </a:rPr>
              <a:t>N +3F = 5 + 3(7) = 26</a:t>
            </a:r>
          </a:p>
          <a:p>
            <a:r>
              <a:rPr lang="en-US" smtClean="0"/>
              <a:t>Arrange skeletal structure and bond atoms.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Subtract bonding electrons from sum:  </a:t>
            </a:r>
            <a:r>
              <a:rPr lang="en-US" b="1" smtClean="0">
                <a:solidFill>
                  <a:schemeClr val="tx2"/>
                </a:solidFill>
              </a:rPr>
              <a:t>26-3(2) = 20</a:t>
            </a:r>
          </a:p>
          <a:p>
            <a:r>
              <a:rPr lang="en-US" smtClean="0"/>
              <a:t>Distribute the 20 electrons in pairs to complete the octet of each atom.</a:t>
            </a:r>
            <a:endParaRPr lang="en-US" b="1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05200" y="2819400"/>
            <a:ext cx="2209800" cy="1239838"/>
            <a:chOff x="4368" y="528"/>
            <a:chExt cx="1392" cy="781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ltGray">
            <a:xfrm>
              <a:off x="4368" y="528"/>
              <a:ext cx="139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F    </a:t>
              </a:r>
              <a:r>
                <a:rPr lang="en-US" sz="9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N   </a:t>
              </a:r>
              <a:r>
                <a:rPr lang="en-US" sz="16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F</a:t>
              </a: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ltGray">
            <a:xfrm>
              <a:off x="4848" y="960"/>
              <a:ext cx="43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>
                  <a:latin typeface="+mj-lt"/>
                </a:rPr>
                <a:t>F</a:t>
              </a: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ltGray">
            <a:xfrm>
              <a:off x="4944" y="81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ltGray">
            <a:xfrm>
              <a:off x="4608" y="67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ltGray">
            <a:xfrm>
              <a:off x="5088" y="67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3276600" y="2438400"/>
            <a:ext cx="2438400" cy="1697038"/>
            <a:chOff x="6781800" y="2514600"/>
            <a:chExt cx="2438400" cy="1697039"/>
          </a:xfrm>
        </p:grpSpPr>
        <p:grpSp>
          <p:nvGrpSpPr>
            <p:cNvPr id="53256" name="Group 9"/>
            <p:cNvGrpSpPr>
              <a:grpSpLocks/>
            </p:cNvGrpSpPr>
            <p:nvPr/>
          </p:nvGrpSpPr>
          <p:grpSpPr bwMode="auto">
            <a:xfrm>
              <a:off x="7010400" y="2895600"/>
              <a:ext cx="2209800" cy="1239839"/>
              <a:chOff x="4368" y="528"/>
              <a:chExt cx="1392" cy="781"/>
            </a:xfrm>
          </p:grpSpPr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ltGray">
              <a:xfrm>
                <a:off x="4368" y="528"/>
                <a:ext cx="139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F    </a:t>
                </a:r>
                <a:r>
                  <a:rPr lang="en-US" sz="10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N   </a:t>
                </a:r>
                <a:r>
                  <a:rPr lang="en-US" sz="105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F</a:t>
                </a:r>
              </a:p>
            </p:txBody>
          </p: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ltGray">
              <a:xfrm>
                <a:off x="4848" y="960"/>
                <a:ext cx="43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F</a:t>
                </a:r>
              </a:p>
            </p:txBody>
          </p:sp>
          <p:sp>
            <p:nvSpPr>
              <p:cNvPr id="54" name="Line 6"/>
              <p:cNvSpPr>
                <a:spLocks noChangeShapeType="1"/>
              </p:cNvSpPr>
              <p:nvPr/>
            </p:nvSpPr>
            <p:spPr bwMode="ltGray">
              <a:xfrm>
                <a:off x="4944" y="81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55" name="Line 7"/>
              <p:cNvSpPr>
                <a:spLocks noChangeShapeType="1"/>
              </p:cNvSpPr>
              <p:nvPr/>
            </p:nvSpPr>
            <p:spPr bwMode="ltGray">
              <a:xfrm>
                <a:off x="4608" y="67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56" name="Line 8"/>
              <p:cNvSpPr>
                <a:spLocks noChangeShapeType="1"/>
              </p:cNvSpPr>
              <p:nvPr/>
            </p:nvSpPr>
            <p:spPr bwMode="ltGray">
              <a:xfrm>
                <a:off x="5088" y="67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  <p:grpSp>
          <p:nvGrpSpPr>
            <p:cNvPr id="53257" name="Group 56"/>
            <p:cNvGrpSpPr>
              <a:grpSpLocks/>
            </p:cNvGrpSpPr>
            <p:nvPr/>
          </p:nvGrpSpPr>
          <p:grpSpPr bwMode="auto">
            <a:xfrm>
              <a:off x="6781800" y="2514600"/>
              <a:ext cx="2209800" cy="1697039"/>
              <a:chOff x="7467600" y="2514600"/>
              <a:chExt cx="2209800" cy="1697039"/>
            </a:xfrm>
          </p:grpSpPr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ltGray">
              <a:xfrm>
                <a:off x="8458200" y="3657601"/>
                <a:ext cx="5334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..</a:t>
                </a:r>
              </a:p>
            </p:txBody>
          </p:sp>
          <p:sp>
            <p:nvSpPr>
              <p:cNvPr id="43" name="Text Box 11"/>
              <p:cNvSpPr txBox="1">
                <a:spLocks noChangeArrowheads="1"/>
              </p:cNvSpPr>
              <p:nvPr/>
            </p:nvSpPr>
            <p:spPr bwMode="ltGray">
              <a:xfrm>
                <a:off x="8305800" y="3581401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44" name="Text Box 12"/>
              <p:cNvSpPr txBox="1">
                <a:spLocks noChangeArrowheads="1"/>
              </p:cNvSpPr>
              <p:nvPr/>
            </p:nvSpPr>
            <p:spPr bwMode="ltGray">
              <a:xfrm>
                <a:off x="8763000" y="3581401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:</a:t>
                </a:r>
              </a:p>
            </p:txBody>
          </p: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ltGray">
              <a:xfrm>
                <a:off x="7467600" y="2819400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:</a:t>
                </a:r>
              </a:p>
            </p:txBody>
          </p:sp>
          <p:sp>
            <p:nvSpPr>
              <p:cNvPr id="46" name="Text Box 14"/>
              <p:cNvSpPr txBox="1">
                <a:spLocks noChangeArrowheads="1"/>
              </p:cNvSpPr>
              <p:nvPr/>
            </p:nvSpPr>
            <p:spPr bwMode="ltGray">
              <a:xfrm>
                <a:off x="9296400" y="2819400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:</a:t>
                </a:r>
              </a:p>
            </p:txBody>
          </p:sp>
          <p:sp>
            <p:nvSpPr>
              <p:cNvPr id="47" name="Text Box 15"/>
              <p:cNvSpPr txBox="1">
                <a:spLocks noChangeArrowheads="1"/>
              </p:cNvSpPr>
              <p:nvPr/>
            </p:nvSpPr>
            <p:spPr bwMode="ltGray">
              <a:xfrm>
                <a:off x="8991600" y="2570163"/>
                <a:ext cx="53340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48" name="Text Box 16"/>
              <p:cNvSpPr txBox="1">
                <a:spLocks noChangeArrowheads="1"/>
              </p:cNvSpPr>
              <p:nvPr/>
            </p:nvSpPr>
            <p:spPr bwMode="ltGray">
              <a:xfrm>
                <a:off x="7696200" y="2570163"/>
                <a:ext cx="53340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49" name="Text Box 17"/>
              <p:cNvSpPr txBox="1">
                <a:spLocks noChangeArrowheads="1"/>
              </p:cNvSpPr>
              <p:nvPr/>
            </p:nvSpPr>
            <p:spPr bwMode="ltGray">
              <a:xfrm>
                <a:off x="8382000" y="2514600"/>
                <a:ext cx="5334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50" name="Text Box 18"/>
              <p:cNvSpPr txBox="1">
                <a:spLocks noChangeArrowheads="1"/>
              </p:cNvSpPr>
              <p:nvPr/>
            </p:nvSpPr>
            <p:spPr bwMode="ltGray">
              <a:xfrm>
                <a:off x="7696200" y="3027363"/>
                <a:ext cx="53340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51" name="Text Box 19"/>
              <p:cNvSpPr txBox="1">
                <a:spLocks noChangeArrowheads="1"/>
              </p:cNvSpPr>
              <p:nvPr/>
            </p:nvSpPr>
            <p:spPr bwMode="ltGray">
              <a:xfrm>
                <a:off x="8991600" y="2971800"/>
                <a:ext cx="5334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Structure: CH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Sum the valence electrons: </a:t>
            </a:r>
            <a:r>
              <a:rPr lang="en-US" b="1" smtClean="0">
                <a:solidFill>
                  <a:schemeClr val="tx2"/>
                </a:solidFill>
              </a:rPr>
              <a:t>C+2H+O = 4 + 2(1) +6 = 12</a:t>
            </a:r>
          </a:p>
          <a:p>
            <a:r>
              <a:rPr lang="en-US" smtClean="0"/>
              <a:t>Arrange skeletal structure and bond atoms.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Subtract bonding electrons from sum:  </a:t>
            </a:r>
            <a:r>
              <a:rPr lang="en-US" b="1" smtClean="0">
                <a:solidFill>
                  <a:schemeClr val="tx2"/>
                </a:solidFill>
              </a:rPr>
              <a:t>12-3(2) = 6</a:t>
            </a:r>
          </a:p>
          <a:p>
            <a:r>
              <a:rPr lang="en-US" smtClean="0"/>
              <a:t>Distribute the 6 electrons in pairs to complete the octet of each atom.</a:t>
            </a:r>
          </a:p>
          <a:p>
            <a:r>
              <a:rPr lang="en-US" smtClean="0"/>
              <a:t>Form double/triple bonds if necessary to complete octet.</a:t>
            </a:r>
          </a:p>
          <a:p>
            <a:endParaRPr lang="en-US" b="1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57600" y="2722563"/>
            <a:ext cx="2209800" cy="1260475"/>
            <a:chOff x="4368" y="515"/>
            <a:chExt cx="1392" cy="794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ltGray">
            <a:xfrm>
              <a:off x="4368" y="515"/>
              <a:ext cx="139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H    </a:t>
              </a:r>
              <a:r>
                <a:rPr lang="en-US" sz="9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C   </a:t>
              </a:r>
              <a:r>
                <a:rPr lang="en-US" sz="16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O</a:t>
              </a: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ltGray">
            <a:xfrm>
              <a:off x="4800" y="960"/>
              <a:ext cx="43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H</a:t>
              </a: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ltGray">
            <a:xfrm>
              <a:off x="4944" y="81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ltGray">
            <a:xfrm>
              <a:off x="4656" y="67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ltGray">
            <a:xfrm>
              <a:off x="5088" y="67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657600" y="2362200"/>
            <a:ext cx="2209800" cy="1620838"/>
            <a:chOff x="762000" y="2590800"/>
            <a:chExt cx="2209800" cy="1620838"/>
          </a:xfrm>
        </p:grpSpPr>
        <p:sp>
          <p:nvSpPr>
            <p:cNvPr id="46" name="Text Box 14"/>
            <p:cNvSpPr txBox="1">
              <a:spLocks noChangeArrowheads="1"/>
            </p:cNvSpPr>
            <p:nvPr/>
          </p:nvSpPr>
          <p:spPr bwMode="ltGray">
            <a:xfrm>
              <a:off x="2438400" y="2916238"/>
              <a:ext cx="3810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>
                  <a:latin typeface="+mj-lt"/>
                </a:rPr>
                <a:t>:</a:t>
              </a: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ltGray">
            <a:xfrm>
              <a:off x="2133600" y="2590800"/>
              <a:ext cx="5334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..</a:t>
              </a:r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ltGray">
            <a:xfrm>
              <a:off x="2133600" y="3068638"/>
              <a:ext cx="5334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..</a:t>
              </a:r>
            </a:p>
          </p:txBody>
        </p:sp>
        <p:grpSp>
          <p:nvGrpSpPr>
            <p:cNvPr id="54286" name="Group 9"/>
            <p:cNvGrpSpPr>
              <a:grpSpLocks/>
            </p:cNvGrpSpPr>
            <p:nvPr/>
          </p:nvGrpSpPr>
          <p:grpSpPr bwMode="auto">
            <a:xfrm>
              <a:off x="762000" y="2951162"/>
              <a:ext cx="2209800" cy="1260476"/>
              <a:chOff x="4368" y="515"/>
              <a:chExt cx="1392" cy="794"/>
            </a:xfrm>
          </p:grpSpPr>
          <p:sp>
            <p:nvSpPr>
              <p:cNvPr id="31" name="Text Box 4"/>
              <p:cNvSpPr txBox="1">
                <a:spLocks noChangeArrowheads="1"/>
              </p:cNvSpPr>
              <p:nvPr/>
            </p:nvSpPr>
            <p:spPr bwMode="ltGray">
              <a:xfrm>
                <a:off x="4368" y="515"/>
                <a:ext cx="139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H    </a:t>
                </a:r>
                <a:r>
                  <a:rPr lang="en-US" sz="9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C   </a:t>
                </a:r>
                <a:r>
                  <a:rPr lang="en-US" sz="16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O</a:t>
                </a:r>
              </a:p>
            </p:txBody>
          </p:sp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ltGray">
              <a:xfrm>
                <a:off x="4800" y="960"/>
                <a:ext cx="43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H</a:t>
                </a:r>
              </a:p>
            </p:txBody>
          </p:sp>
          <p:sp>
            <p:nvSpPr>
              <p:cNvPr id="33" name="Line 6"/>
              <p:cNvSpPr>
                <a:spLocks noChangeShapeType="1"/>
              </p:cNvSpPr>
              <p:nvPr/>
            </p:nvSpPr>
            <p:spPr bwMode="ltGray">
              <a:xfrm>
                <a:off x="4944" y="81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ltGray">
              <a:xfrm>
                <a:off x="4656" y="67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ltGray">
              <a:xfrm>
                <a:off x="5088" y="67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3657600" y="2590800"/>
            <a:ext cx="2209800" cy="1392238"/>
            <a:chOff x="2667000" y="2590800"/>
            <a:chExt cx="2209800" cy="1392238"/>
          </a:xfrm>
        </p:grpSpPr>
        <p:grpSp>
          <p:nvGrpSpPr>
            <p:cNvPr id="9" name="Group 68"/>
            <p:cNvGrpSpPr/>
            <p:nvPr/>
          </p:nvGrpSpPr>
          <p:grpSpPr>
            <a:xfrm>
              <a:off x="2667000" y="2590800"/>
              <a:ext cx="2209800" cy="1392238"/>
              <a:chOff x="6553200" y="2646362"/>
              <a:chExt cx="2209800" cy="1392238"/>
            </a:xfrm>
            <a:noFill/>
          </p:grpSpPr>
          <p:sp>
            <p:nvSpPr>
              <p:cNvPr id="56" name="Line 8"/>
              <p:cNvSpPr>
                <a:spLocks noChangeShapeType="1"/>
              </p:cNvSpPr>
              <p:nvPr/>
            </p:nvSpPr>
            <p:spPr bwMode="ltGray">
              <a:xfrm>
                <a:off x="7696200" y="3048000"/>
                <a:ext cx="228600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grpSp>
            <p:nvGrpSpPr>
              <p:cNvPr id="10" name="Group 57"/>
              <p:cNvGrpSpPr/>
              <p:nvPr/>
            </p:nvGrpSpPr>
            <p:grpSpPr>
              <a:xfrm>
                <a:off x="6553200" y="2646362"/>
                <a:ext cx="2209800" cy="1392238"/>
                <a:chOff x="762000" y="2819400"/>
                <a:chExt cx="2209800" cy="1392238"/>
              </a:xfrm>
              <a:grpFill/>
            </p:grpSpPr>
            <p:sp>
              <p:nvSpPr>
                <p:cNvPr id="59" name="Text Box 14"/>
                <p:cNvSpPr txBox="1">
                  <a:spLocks noChangeArrowheads="1"/>
                </p:cNvSpPr>
                <p:nvPr/>
              </p:nvSpPr>
              <p:spPr bwMode="ltGray">
                <a:xfrm>
                  <a:off x="2438400" y="2916238"/>
                  <a:ext cx="381000" cy="5540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3000" b="1">
                      <a:latin typeface="+mj-lt"/>
                    </a:rPr>
                    <a:t>:</a:t>
                  </a:r>
                </a:p>
              </p:txBody>
            </p:sp>
            <p:sp>
              <p:nvSpPr>
                <p:cNvPr id="60" name="Text Box 15"/>
                <p:cNvSpPr txBox="1">
                  <a:spLocks noChangeArrowheads="1"/>
                </p:cNvSpPr>
                <p:nvPr/>
              </p:nvSpPr>
              <p:spPr bwMode="ltGray">
                <a:xfrm>
                  <a:off x="2133600" y="2819400"/>
                  <a:ext cx="533400" cy="215444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800" b="1" dirty="0">
                      <a:solidFill>
                        <a:schemeClr val="bg1"/>
                      </a:solidFill>
                      <a:latin typeface="+mj-lt"/>
                    </a:rPr>
                    <a:t>..</a:t>
                  </a:r>
                </a:p>
              </p:txBody>
            </p:sp>
            <p:sp>
              <p:nvSpPr>
                <p:cNvPr id="61" name="Text Box 19"/>
                <p:cNvSpPr txBox="1">
                  <a:spLocks noChangeArrowheads="1"/>
                </p:cNvSpPr>
                <p:nvPr/>
              </p:nvSpPr>
              <p:spPr bwMode="ltGray">
                <a:xfrm>
                  <a:off x="2133600" y="3068638"/>
                  <a:ext cx="533400" cy="5540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3000" b="1" dirty="0">
                      <a:latin typeface="+mj-lt"/>
                    </a:rPr>
                    <a:t>..</a:t>
                  </a:r>
                </a:p>
              </p:txBody>
            </p:sp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762000" y="2951162"/>
                  <a:ext cx="2209800" cy="1260476"/>
                  <a:chOff x="4368" y="515"/>
                  <a:chExt cx="1392" cy="794"/>
                </a:xfrm>
                <a:grpFill/>
              </p:grpSpPr>
              <p:sp>
                <p:nvSpPr>
                  <p:cNvPr id="63" name="Text Box 4"/>
                  <p:cNvSpPr txBox="1">
                    <a:spLocks noChangeArrowheads="1"/>
                  </p:cNvSpPr>
                  <p:nvPr/>
                </p:nvSpPr>
                <p:spPr bwMode="ltGray">
                  <a:xfrm>
                    <a:off x="4368" y="515"/>
                    <a:ext cx="1392" cy="3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3000" b="1" dirty="0">
                        <a:latin typeface="+mj-lt"/>
                      </a:rPr>
                      <a:t>H    </a:t>
                    </a:r>
                    <a:r>
                      <a:rPr lang="en-US" sz="900" b="1" dirty="0">
                        <a:latin typeface="+mj-lt"/>
                      </a:rPr>
                      <a:t> </a:t>
                    </a:r>
                    <a:r>
                      <a:rPr lang="en-US" sz="3000" b="1" dirty="0">
                        <a:latin typeface="+mj-lt"/>
                      </a:rPr>
                      <a:t>C   </a:t>
                    </a:r>
                    <a:r>
                      <a:rPr lang="en-US" sz="1600" b="1" dirty="0">
                        <a:latin typeface="+mj-lt"/>
                      </a:rPr>
                      <a:t> </a:t>
                    </a:r>
                    <a:r>
                      <a:rPr lang="en-US" sz="3000" b="1" dirty="0">
                        <a:latin typeface="+mj-lt"/>
                      </a:rPr>
                      <a:t>O</a:t>
                    </a:r>
                  </a:p>
                </p:txBody>
              </p:sp>
              <p:sp>
                <p:nvSpPr>
                  <p:cNvPr id="64" name="Text Box 5"/>
                  <p:cNvSpPr txBox="1">
                    <a:spLocks noChangeArrowheads="1"/>
                  </p:cNvSpPr>
                  <p:nvPr/>
                </p:nvSpPr>
                <p:spPr bwMode="ltGray">
                  <a:xfrm>
                    <a:off x="4800" y="960"/>
                    <a:ext cx="432" cy="3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3000" b="1" dirty="0">
                        <a:latin typeface="+mj-lt"/>
                      </a:rPr>
                      <a:t>H</a:t>
                    </a:r>
                  </a:p>
                </p:txBody>
              </p:sp>
              <p:sp>
                <p:nvSpPr>
                  <p:cNvPr id="65" name="Line 6"/>
                  <p:cNvSpPr>
                    <a:spLocks noChangeShapeType="1"/>
                  </p:cNvSpPr>
                  <p:nvPr/>
                </p:nvSpPr>
                <p:spPr bwMode="ltGray">
                  <a:xfrm>
                    <a:off x="4944" y="816"/>
                    <a:ext cx="0" cy="144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sz="3000" b="1">
                      <a:latin typeface="+mj-lt"/>
                    </a:endParaRPr>
                  </a:p>
                </p:txBody>
              </p:sp>
              <p:sp>
                <p:nvSpPr>
                  <p:cNvPr id="66" name="Line 7"/>
                  <p:cNvSpPr>
                    <a:spLocks noChangeShapeType="1"/>
                  </p:cNvSpPr>
                  <p:nvPr/>
                </p:nvSpPr>
                <p:spPr bwMode="ltGray">
                  <a:xfrm>
                    <a:off x="4656" y="672"/>
                    <a:ext cx="14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sz="3000" b="1">
                      <a:latin typeface="+mj-lt"/>
                    </a:endParaRPr>
                  </a:p>
                </p:txBody>
              </p:sp>
              <p:sp>
                <p:nvSpPr>
                  <p:cNvPr id="67" name="Line 8"/>
                  <p:cNvSpPr>
                    <a:spLocks noChangeShapeType="1"/>
                  </p:cNvSpPr>
                  <p:nvPr/>
                </p:nvSpPr>
                <p:spPr bwMode="ltGray">
                  <a:xfrm>
                    <a:off x="5088" y="720"/>
                    <a:ext cx="14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sz="3000" b="1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72" name="Rectangle 71"/>
            <p:cNvSpPr/>
            <p:nvPr/>
          </p:nvSpPr>
          <p:spPr>
            <a:xfrm>
              <a:off x="4114800" y="2667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Structure: 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Sum the valence electrons: </a:t>
            </a:r>
            <a:r>
              <a:rPr lang="en-US" b="1" smtClean="0">
                <a:solidFill>
                  <a:schemeClr val="tx2"/>
                </a:solidFill>
              </a:rPr>
              <a:t>C+O = 4 + 6 = 10</a:t>
            </a:r>
          </a:p>
          <a:p>
            <a:r>
              <a:rPr lang="en-US" smtClean="0"/>
              <a:t>Arrange skeletal structure and bond atoms.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Subtract bonding electrons from sum:  </a:t>
            </a:r>
            <a:r>
              <a:rPr lang="en-US" b="1" smtClean="0">
                <a:solidFill>
                  <a:schemeClr val="tx2"/>
                </a:solidFill>
              </a:rPr>
              <a:t>10-1(2) = 8</a:t>
            </a:r>
          </a:p>
          <a:p>
            <a:r>
              <a:rPr lang="en-US" smtClean="0"/>
              <a:t>Distribute the 8 electrons in pairs to complete the octet of each atom.</a:t>
            </a:r>
          </a:p>
          <a:p>
            <a:r>
              <a:rPr lang="en-US" smtClean="0"/>
              <a:t>Form double/triple bonds if necessary to complete octet.</a:t>
            </a:r>
          </a:p>
          <a:p>
            <a:endParaRPr lang="en-US" b="1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29000" y="2971800"/>
            <a:ext cx="2209800" cy="554038"/>
            <a:chOff x="3657600" y="2722562"/>
            <a:chExt cx="2209800" cy="554038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ltGray">
            <a:xfrm>
              <a:off x="3657600" y="2722562"/>
              <a:ext cx="22098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    </a:t>
              </a:r>
              <a:r>
                <a:rPr lang="en-US" sz="9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C    </a:t>
              </a:r>
              <a:r>
                <a:rPr lang="en-US" sz="16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O</a:t>
              </a: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ltGray">
            <a:xfrm>
              <a:off x="4572000" y="2971800"/>
              <a:ext cx="228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429000" y="2971800"/>
            <a:ext cx="2209800" cy="650875"/>
            <a:chOff x="1600200" y="2874962"/>
            <a:chExt cx="2209800" cy="650876"/>
          </a:xfrm>
        </p:grpSpPr>
        <p:sp>
          <p:nvSpPr>
            <p:cNvPr id="59" name="Text Box 14"/>
            <p:cNvSpPr txBox="1">
              <a:spLocks noChangeArrowheads="1"/>
            </p:cNvSpPr>
            <p:nvPr/>
          </p:nvSpPr>
          <p:spPr bwMode="ltGray">
            <a:xfrm>
              <a:off x="3124200" y="2874962"/>
              <a:ext cx="381000" cy="55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61" name="Text Box 19"/>
            <p:cNvSpPr txBox="1">
              <a:spLocks noChangeArrowheads="1"/>
            </p:cNvSpPr>
            <p:nvPr/>
          </p:nvSpPr>
          <p:spPr bwMode="ltGray">
            <a:xfrm>
              <a:off x="2819400" y="2971800"/>
              <a:ext cx="5334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..</a:t>
              </a:r>
            </a:p>
          </p:txBody>
        </p:sp>
        <p:grpSp>
          <p:nvGrpSpPr>
            <p:cNvPr id="55316" name="Group 42"/>
            <p:cNvGrpSpPr>
              <a:grpSpLocks/>
            </p:cNvGrpSpPr>
            <p:nvPr/>
          </p:nvGrpSpPr>
          <p:grpSpPr bwMode="auto">
            <a:xfrm>
              <a:off x="1600200" y="2874962"/>
              <a:ext cx="2209800" cy="554038"/>
              <a:chOff x="3657600" y="2722562"/>
              <a:chExt cx="2209800" cy="554038"/>
            </a:xfrm>
          </p:grpSpPr>
          <p:sp>
            <p:nvSpPr>
              <p:cNvPr id="44" name="Text Box 4"/>
              <p:cNvSpPr txBox="1">
                <a:spLocks noChangeArrowheads="1"/>
              </p:cNvSpPr>
              <p:nvPr/>
            </p:nvSpPr>
            <p:spPr bwMode="ltGray">
              <a:xfrm>
                <a:off x="3657600" y="2722562"/>
                <a:ext cx="2209800" cy="554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    </a:t>
                </a:r>
                <a:r>
                  <a:rPr lang="en-US" sz="9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C    </a:t>
                </a:r>
                <a:r>
                  <a:rPr lang="en-US" sz="16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O</a:t>
                </a:r>
              </a:p>
            </p:txBody>
          </p:sp>
          <p:sp>
            <p:nvSpPr>
              <p:cNvPr id="45" name="Line 8"/>
              <p:cNvSpPr>
                <a:spLocks noChangeShapeType="1"/>
              </p:cNvSpPr>
              <p:nvPr/>
            </p:nvSpPr>
            <p:spPr bwMode="ltGray">
              <a:xfrm>
                <a:off x="4572000" y="29718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  <p:sp>
          <p:nvSpPr>
            <p:cNvPr id="48" name="Text Box 14"/>
            <p:cNvSpPr txBox="1">
              <a:spLocks noChangeArrowheads="1"/>
            </p:cNvSpPr>
            <p:nvPr/>
          </p:nvSpPr>
          <p:spPr bwMode="ltGray">
            <a:xfrm>
              <a:off x="1905000" y="2874962"/>
              <a:ext cx="381000" cy="55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ltGray">
            <a:xfrm>
              <a:off x="2057400" y="2971800"/>
              <a:ext cx="5334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..</a:t>
              </a:r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3429000" y="2971800"/>
            <a:ext cx="2209800" cy="554038"/>
            <a:chOff x="1752600" y="3408362"/>
            <a:chExt cx="2209800" cy="554038"/>
          </a:xfrm>
        </p:grpSpPr>
        <p:grpSp>
          <p:nvGrpSpPr>
            <p:cNvPr id="55305" name="Group 54"/>
            <p:cNvGrpSpPr>
              <a:grpSpLocks/>
            </p:cNvGrpSpPr>
            <p:nvPr/>
          </p:nvGrpSpPr>
          <p:grpSpPr bwMode="auto">
            <a:xfrm>
              <a:off x="2667000" y="3581400"/>
              <a:ext cx="228600" cy="152400"/>
              <a:chOff x="4724400" y="3505200"/>
              <a:chExt cx="228600" cy="152400"/>
            </a:xfrm>
          </p:grpSpPr>
          <p:sp>
            <p:nvSpPr>
              <p:cNvPr id="69" name="Line 7"/>
              <p:cNvSpPr>
                <a:spLocks noChangeShapeType="1"/>
              </p:cNvSpPr>
              <p:nvPr/>
            </p:nvSpPr>
            <p:spPr bwMode="ltGray">
              <a:xfrm>
                <a:off x="4724400" y="35052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70" name="Line 8"/>
              <p:cNvSpPr>
                <a:spLocks noChangeShapeType="1"/>
              </p:cNvSpPr>
              <p:nvPr/>
            </p:nvSpPr>
            <p:spPr bwMode="ltGray">
              <a:xfrm>
                <a:off x="4724400" y="36576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  <p:grpSp>
          <p:nvGrpSpPr>
            <p:cNvPr id="55306" name="Group 73"/>
            <p:cNvGrpSpPr>
              <a:grpSpLocks/>
            </p:cNvGrpSpPr>
            <p:nvPr/>
          </p:nvGrpSpPr>
          <p:grpSpPr bwMode="auto">
            <a:xfrm>
              <a:off x="1752600" y="3408362"/>
              <a:ext cx="2209800" cy="554038"/>
              <a:chOff x="1600200" y="2874962"/>
              <a:chExt cx="2209800" cy="554038"/>
            </a:xfrm>
          </p:grpSpPr>
          <p:sp>
            <p:nvSpPr>
              <p:cNvPr id="75" name="Text Box 14"/>
              <p:cNvSpPr txBox="1">
                <a:spLocks noChangeArrowheads="1"/>
              </p:cNvSpPr>
              <p:nvPr/>
            </p:nvSpPr>
            <p:spPr bwMode="ltGray">
              <a:xfrm>
                <a:off x="3124200" y="2874962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grpSp>
            <p:nvGrpSpPr>
              <p:cNvPr id="55308" name="Group 42"/>
              <p:cNvGrpSpPr>
                <a:grpSpLocks/>
              </p:cNvGrpSpPr>
              <p:nvPr/>
            </p:nvGrpSpPr>
            <p:grpSpPr bwMode="auto">
              <a:xfrm>
                <a:off x="1600200" y="2874962"/>
                <a:ext cx="2209800" cy="554038"/>
                <a:chOff x="3657600" y="2722562"/>
                <a:chExt cx="2209800" cy="554038"/>
              </a:xfrm>
            </p:grpSpPr>
            <p:sp>
              <p:nvSpPr>
                <p:cNvPr id="80" name="Text Box 4"/>
                <p:cNvSpPr txBox="1">
                  <a:spLocks noChangeArrowheads="1"/>
                </p:cNvSpPr>
                <p:nvPr/>
              </p:nvSpPr>
              <p:spPr bwMode="ltGray">
                <a:xfrm>
                  <a:off x="3657600" y="2722562"/>
                  <a:ext cx="2209800" cy="554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3000" b="1" dirty="0">
                      <a:latin typeface="+mj-lt"/>
                    </a:rPr>
                    <a:t>    </a:t>
                  </a:r>
                  <a:r>
                    <a:rPr lang="en-US" sz="900" b="1" dirty="0">
                      <a:latin typeface="+mj-lt"/>
                    </a:rPr>
                    <a:t> </a:t>
                  </a:r>
                  <a:r>
                    <a:rPr lang="en-US" sz="3000" b="1" dirty="0">
                      <a:latin typeface="+mj-lt"/>
                    </a:rPr>
                    <a:t>C    </a:t>
                  </a:r>
                  <a:r>
                    <a:rPr lang="en-US" sz="1600" b="1" dirty="0">
                      <a:latin typeface="+mj-lt"/>
                    </a:rPr>
                    <a:t> </a:t>
                  </a:r>
                  <a:r>
                    <a:rPr lang="en-US" sz="3000" b="1" dirty="0">
                      <a:latin typeface="+mj-lt"/>
                    </a:rPr>
                    <a:t>O</a:t>
                  </a:r>
                </a:p>
              </p:txBody>
            </p:sp>
            <p:sp>
              <p:nvSpPr>
                <p:cNvPr id="81" name="Line 8"/>
                <p:cNvSpPr>
                  <a:spLocks noChangeShapeType="1"/>
                </p:cNvSpPr>
                <p:nvPr/>
              </p:nvSpPr>
              <p:spPr bwMode="ltGray">
                <a:xfrm>
                  <a:off x="4572000" y="2971800"/>
                  <a:ext cx="2286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 sz="3000" b="1">
                    <a:latin typeface="+mj-lt"/>
                  </a:endParaRPr>
                </a:p>
              </p:txBody>
            </p:sp>
          </p:grpSp>
          <p:sp>
            <p:nvSpPr>
              <p:cNvPr id="78" name="Text Box 14"/>
              <p:cNvSpPr txBox="1">
                <a:spLocks noChangeArrowheads="1"/>
              </p:cNvSpPr>
              <p:nvPr/>
            </p:nvSpPr>
            <p:spPr bwMode="ltGray">
              <a:xfrm>
                <a:off x="1905000" y="2874962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Lewis Structures: NO</a:t>
            </a:r>
            <a:r>
              <a:rPr lang="en-US" baseline="-25000" smtClean="0"/>
              <a:t>2</a:t>
            </a:r>
            <a:r>
              <a:rPr lang="en-US" baseline="30000" smtClean="0"/>
              <a:t>-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mtClean="0"/>
              <a:t>Sum the valence electrons: </a:t>
            </a:r>
            <a:r>
              <a:rPr lang="en-US" b="1" smtClean="0">
                <a:solidFill>
                  <a:schemeClr val="tx2"/>
                </a:solidFill>
              </a:rPr>
              <a:t>N+2O+1(e</a:t>
            </a:r>
            <a:r>
              <a:rPr lang="en-US" b="1" baseline="30000" smtClean="0">
                <a:solidFill>
                  <a:schemeClr val="tx2"/>
                </a:solidFill>
              </a:rPr>
              <a:t>-</a:t>
            </a:r>
            <a:r>
              <a:rPr lang="en-US" b="1" smtClean="0">
                <a:solidFill>
                  <a:schemeClr val="tx2"/>
                </a:solidFill>
              </a:rPr>
              <a:t>) = 5+2(6)+1 =18</a:t>
            </a:r>
          </a:p>
          <a:p>
            <a:r>
              <a:rPr lang="en-US" smtClean="0"/>
              <a:t>	Note the extra electron from the -1 charge.</a:t>
            </a:r>
          </a:p>
          <a:p>
            <a:r>
              <a:rPr lang="en-US" smtClean="0"/>
              <a:t>Arrange skeletal structure and bond atoms.</a:t>
            </a:r>
          </a:p>
          <a:p>
            <a:endParaRPr lang="en-US" smtClean="0"/>
          </a:p>
          <a:p>
            <a:endParaRPr lang="en-US" sz="1600" smtClean="0"/>
          </a:p>
          <a:p>
            <a:r>
              <a:rPr lang="en-US" smtClean="0"/>
              <a:t>Subtract bonding electrons from sum:  </a:t>
            </a:r>
            <a:r>
              <a:rPr lang="en-US" b="1" smtClean="0">
                <a:solidFill>
                  <a:schemeClr val="tx2"/>
                </a:solidFill>
              </a:rPr>
              <a:t>18-2(2) = 14</a:t>
            </a:r>
          </a:p>
          <a:p>
            <a:r>
              <a:rPr lang="en-US" smtClean="0"/>
              <a:t>Distribute the 14 electrons in pairs to complete the octet of each atom.</a:t>
            </a:r>
          </a:p>
          <a:p>
            <a:r>
              <a:rPr lang="en-US" smtClean="0"/>
              <a:t>Form double/triple bonds if necessary to complete octet.</a:t>
            </a:r>
          </a:p>
          <a:p>
            <a:endParaRPr lang="en-US" b="1" smtClean="0">
              <a:solidFill>
                <a:schemeClr val="tx2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805238" y="3352800"/>
            <a:ext cx="1797050" cy="523875"/>
            <a:chOff x="3804529" y="2743200"/>
            <a:chExt cx="1797287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3804529" y="2743200"/>
              <a:ext cx="1797287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+mj-lt"/>
                </a:rPr>
                <a:t>O    N    O</a:t>
              </a: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ltGray">
            <a:xfrm>
              <a:off x="4190342" y="3004810"/>
              <a:ext cx="2286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ltGray">
            <a:xfrm>
              <a:off x="4876232" y="3004810"/>
              <a:ext cx="2286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</p:grpSp>
      <p:sp>
        <p:nvSpPr>
          <p:cNvPr id="35" name="Text Box 14"/>
          <p:cNvSpPr txBox="1">
            <a:spLocks noChangeArrowheads="1"/>
          </p:cNvSpPr>
          <p:nvPr/>
        </p:nvSpPr>
        <p:spPr bwMode="ltGray">
          <a:xfrm>
            <a:off x="3657600" y="3303588"/>
            <a:ext cx="381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ltGray">
          <a:xfrm>
            <a:off x="5410200" y="3303588"/>
            <a:ext cx="381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ltGray">
          <a:xfrm rot="5400000">
            <a:off x="3875882" y="3113881"/>
            <a:ext cx="381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ltGray">
          <a:xfrm rot="5400000">
            <a:off x="4506119" y="3113881"/>
            <a:ext cx="381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ltGray">
          <a:xfrm rot="5400000">
            <a:off x="3875882" y="3571081"/>
            <a:ext cx="381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ltGray">
          <a:xfrm rot="5400000">
            <a:off x="5191919" y="3571081"/>
            <a:ext cx="381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ltGray">
          <a:xfrm rot="5400000">
            <a:off x="5191919" y="3113881"/>
            <a:ext cx="381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3657600" y="3200400"/>
            <a:ext cx="2133600" cy="838200"/>
            <a:chOff x="533400" y="2590800"/>
            <a:chExt cx="2133600" cy="838200"/>
          </a:xfrm>
        </p:grpSpPr>
        <p:sp>
          <p:nvSpPr>
            <p:cNvPr id="7" name="TextBox 6"/>
            <p:cNvSpPr txBox="1"/>
            <p:nvPr/>
          </p:nvSpPr>
          <p:spPr>
            <a:xfrm>
              <a:off x="681038" y="2743200"/>
              <a:ext cx="179705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+mj-lt"/>
                </a:rPr>
                <a:t>O    N    O</a:t>
              </a: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ltGray">
            <a:xfrm>
              <a:off x="1066800" y="3005138"/>
              <a:ext cx="228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ltGray">
            <a:xfrm>
              <a:off x="533400" y="2693988"/>
              <a:ext cx="38100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ltGray">
            <a:xfrm>
              <a:off x="2286000" y="2693988"/>
              <a:ext cx="38100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ltGray">
            <a:xfrm rot="5400000">
              <a:off x="751682" y="2504281"/>
              <a:ext cx="3810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ltGray">
            <a:xfrm rot="5400000">
              <a:off x="1381919" y="2504281"/>
              <a:ext cx="3810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ltGray">
            <a:xfrm rot="5400000">
              <a:off x="751682" y="2961481"/>
              <a:ext cx="3810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ltGray">
            <a:xfrm rot="5400000">
              <a:off x="2067719" y="2504281"/>
              <a:ext cx="3810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grpSp>
          <p:nvGrpSpPr>
            <p:cNvPr id="56345" name="Group 53"/>
            <p:cNvGrpSpPr>
              <a:grpSpLocks/>
            </p:cNvGrpSpPr>
            <p:nvPr/>
          </p:nvGrpSpPr>
          <p:grpSpPr bwMode="auto">
            <a:xfrm>
              <a:off x="1752600" y="2938790"/>
              <a:ext cx="228600" cy="109210"/>
              <a:chOff x="7885584" y="3319790"/>
              <a:chExt cx="228600" cy="109210"/>
            </a:xfrm>
          </p:grpSpPr>
          <p:sp>
            <p:nvSpPr>
              <p:cNvPr id="22" name="Line 8"/>
              <p:cNvSpPr>
                <a:spLocks noChangeShapeType="1"/>
              </p:cNvSpPr>
              <p:nvPr/>
            </p:nvSpPr>
            <p:spPr bwMode="ltGray">
              <a:xfrm>
                <a:off x="7885584" y="3319463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53" name="Line 8"/>
              <p:cNvSpPr>
                <a:spLocks noChangeShapeType="1"/>
              </p:cNvSpPr>
              <p:nvPr/>
            </p:nvSpPr>
            <p:spPr bwMode="ltGray">
              <a:xfrm>
                <a:off x="7885584" y="34290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413125" y="3225800"/>
            <a:ext cx="327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[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622925" y="3200400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]</a:t>
            </a:r>
            <a:r>
              <a:rPr lang="en-US" sz="4000" baseline="30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56" grpId="0"/>
      <p:bldP spid="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Lewis Structures: NO</a:t>
            </a:r>
            <a:r>
              <a:rPr lang="en-US" baseline="-25000" smtClean="0"/>
              <a:t>2</a:t>
            </a:r>
            <a:r>
              <a:rPr lang="en-US" baseline="30000" smtClean="0"/>
              <a:t>-</a:t>
            </a:r>
            <a:endParaRPr 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molecule or ion that has multiple correct Lewis structures show </a:t>
            </a:r>
            <a:r>
              <a:rPr lang="en-US" b="1" smtClean="0"/>
              <a:t>resonance</a:t>
            </a:r>
            <a:r>
              <a:rPr lang="en-US" smtClean="0"/>
              <a:t>.</a:t>
            </a:r>
          </a:p>
          <a:p>
            <a:r>
              <a:rPr lang="en-US" smtClean="0"/>
              <a:t>The nitrite ion has 2 resonance structures: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57350" name="Group 19"/>
          <p:cNvGrpSpPr>
            <a:grpSpLocks/>
          </p:cNvGrpSpPr>
          <p:nvPr/>
        </p:nvGrpSpPr>
        <p:grpSpPr bwMode="auto">
          <a:xfrm>
            <a:off x="1447800" y="3429000"/>
            <a:ext cx="2651125" cy="838200"/>
            <a:chOff x="3412878" y="2590800"/>
            <a:chExt cx="2650946" cy="838200"/>
          </a:xfrm>
        </p:grpSpPr>
        <p:grpSp>
          <p:nvGrpSpPr>
            <p:cNvPr id="57366" name="Group 5"/>
            <p:cNvGrpSpPr>
              <a:grpSpLocks/>
            </p:cNvGrpSpPr>
            <p:nvPr/>
          </p:nvGrpSpPr>
          <p:grpSpPr bwMode="auto">
            <a:xfrm>
              <a:off x="3657600" y="2590800"/>
              <a:ext cx="2133600" cy="838200"/>
              <a:chOff x="533400" y="2590800"/>
              <a:chExt cx="2133600" cy="8382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0764" y="2743200"/>
                <a:ext cx="1796929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latin typeface="+mj-lt"/>
                  </a:rPr>
                  <a:t>O    N    O</a:t>
                </a:r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ltGray">
              <a:xfrm>
                <a:off x="1066500" y="3005138"/>
                <a:ext cx="2285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ltGray">
              <a:xfrm>
                <a:off x="533136" y="2693988"/>
                <a:ext cx="380974" cy="55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0" name="Text Box 14"/>
              <p:cNvSpPr txBox="1">
                <a:spLocks noChangeArrowheads="1"/>
              </p:cNvSpPr>
              <p:nvPr/>
            </p:nvSpPr>
            <p:spPr bwMode="ltGray">
              <a:xfrm>
                <a:off x="2285618" y="2693988"/>
                <a:ext cx="380974" cy="55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751390" y="2504300"/>
                <a:ext cx="381000" cy="5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1381585" y="2504300"/>
                <a:ext cx="381000" cy="55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751390" y="2961500"/>
                <a:ext cx="381000" cy="5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2067339" y="2504300"/>
                <a:ext cx="381000" cy="55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grpSp>
            <p:nvGrpSpPr>
              <p:cNvPr id="57377" name="Group 53"/>
              <p:cNvGrpSpPr>
                <a:grpSpLocks/>
              </p:cNvGrpSpPr>
              <p:nvPr/>
            </p:nvGrpSpPr>
            <p:grpSpPr bwMode="auto">
              <a:xfrm>
                <a:off x="1752600" y="2938790"/>
                <a:ext cx="228600" cy="109210"/>
                <a:chOff x="7885584" y="3319790"/>
                <a:chExt cx="228600" cy="109210"/>
              </a:xfrm>
            </p:grpSpPr>
            <p:sp>
              <p:nvSpPr>
                <p:cNvPr id="16" name="Line 8"/>
                <p:cNvSpPr>
                  <a:spLocks noChangeShapeType="1"/>
                </p:cNvSpPr>
                <p:nvPr/>
              </p:nvSpPr>
              <p:spPr bwMode="ltGray">
                <a:xfrm>
                  <a:off x="7885238" y="3319463"/>
                  <a:ext cx="22858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 sz="3000" b="1">
                    <a:latin typeface="+mj-lt"/>
                  </a:endParaRPr>
                </a:p>
              </p:txBody>
            </p:sp>
            <p:sp>
              <p:nvSpPr>
                <p:cNvPr id="17" name="Line 8"/>
                <p:cNvSpPr>
                  <a:spLocks noChangeShapeType="1"/>
                </p:cNvSpPr>
                <p:nvPr/>
              </p:nvSpPr>
              <p:spPr bwMode="ltGray">
                <a:xfrm>
                  <a:off x="7885238" y="3429000"/>
                  <a:ext cx="22858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 sz="3000" b="1">
                    <a:latin typeface="+mj-lt"/>
                  </a:endParaRPr>
                </a:p>
              </p:txBody>
            </p:sp>
          </p:grpSp>
        </p:grpSp>
        <p:sp>
          <p:nvSpPr>
            <p:cNvPr id="57367" name="TextBox 17"/>
            <p:cNvSpPr txBox="1">
              <a:spLocks noChangeArrowheads="1"/>
            </p:cNvSpPr>
            <p:nvPr/>
          </p:nvSpPr>
          <p:spPr bwMode="auto">
            <a:xfrm>
              <a:off x="3412878" y="2615625"/>
              <a:ext cx="32733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[</a:t>
              </a:r>
            </a:p>
          </p:txBody>
        </p:sp>
        <p:sp>
          <p:nvSpPr>
            <p:cNvPr id="57368" name="TextBox 18"/>
            <p:cNvSpPr txBox="1">
              <a:spLocks noChangeArrowheads="1"/>
            </p:cNvSpPr>
            <p:nvPr/>
          </p:nvSpPr>
          <p:spPr bwMode="auto">
            <a:xfrm>
              <a:off x="5622678" y="2590800"/>
              <a:ext cx="44114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]</a:t>
              </a:r>
              <a:r>
                <a:rPr lang="en-US" sz="4000" baseline="30000"/>
                <a:t>-</a:t>
              </a:r>
            </a:p>
          </p:txBody>
        </p:sp>
      </p:grpSp>
      <p:grpSp>
        <p:nvGrpSpPr>
          <p:cNvPr id="57351" name="Group 50"/>
          <p:cNvGrpSpPr>
            <a:grpSpLocks/>
          </p:cNvGrpSpPr>
          <p:nvPr/>
        </p:nvGrpSpPr>
        <p:grpSpPr bwMode="auto">
          <a:xfrm>
            <a:off x="5045075" y="3429000"/>
            <a:ext cx="2651125" cy="838200"/>
            <a:chOff x="5045254" y="3048000"/>
            <a:chExt cx="2650946" cy="838200"/>
          </a:xfrm>
        </p:grpSpPr>
        <p:sp>
          <p:nvSpPr>
            <p:cNvPr id="40" name="TextBox 39"/>
            <p:cNvSpPr txBox="1"/>
            <p:nvPr/>
          </p:nvSpPr>
          <p:spPr>
            <a:xfrm>
              <a:off x="5437341" y="3200400"/>
              <a:ext cx="1796929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+mj-lt"/>
                </a:rPr>
                <a:t>O    N    O</a:t>
              </a: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ltGray">
            <a:xfrm>
              <a:off x="6553277" y="3462338"/>
              <a:ext cx="2285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ltGray">
            <a:xfrm>
              <a:off x="5289712" y="3151188"/>
              <a:ext cx="380974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ltGray">
            <a:xfrm>
              <a:off x="7042194" y="3151188"/>
              <a:ext cx="380974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ltGray">
            <a:xfrm rot="5400000">
              <a:off x="5507967" y="2961500"/>
              <a:ext cx="381000" cy="5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ltGray">
            <a:xfrm rot="5400000">
              <a:off x="6138161" y="2961500"/>
              <a:ext cx="381000" cy="55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ltGray">
            <a:xfrm rot="5400000">
              <a:off x="6847726" y="3418700"/>
              <a:ext cx="381000" cy="5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ltGray">
            <a:xfrm rot="5400000">
              <a:off x="6823915" y="2961500"/>
              <a:ext cx="381000" cy="55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grpSp>
          <p:nvGrpSpPr>
            <p:cNvPr id="57361" name="Group 53"/>
            <p:cNvGrpSpPr>
              <a:grpSpLocks/>
            </p:cNvGrpSpPr>
            <p:nvPr/>
          </p:nvGrpSpPr>
          <p:grpSpPr bwMode="auto">
            <a:xfrm>
              <a:off x="5867400" y="3429000"/>
              <a:ext cx="228600" cy="109210"/>
              <a:chOff x="7885584" y="3319790"/>
              <a:chExt cx="228600" cy="109210"/>
            </a:xfrm>
          </p:grpSpPr>
          <p:sp>
            <p:nvSpPr>
              <p:cNvPr id="49" name="Line 8"/>
              <p:cNvSpPr>
                <a:spLocks noChangeShapeType="1"/>
              </p:cNvSpPr>
              <p:nvPr/>
            </p:nvSpPr>
            <p:spPr bwMode="ltGray">
              <a:xfrm>
                <a:off x="7885707" y="3319790"/>
                <a:ext cx="2285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ltGray">
              <a:xfrm>
                <a:off x="7885707" y="3429328"/>
                <a:ext cx="2285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  <p:sp>
          <p:nvSpPr>
            <p:cNvPr id="57362" name="TextBox 37"/>
            <p:cNvSpPr txBox="1">
              <a:spLocks noChangeArrowheads="1"/>
            </p:cNvSpPr>
            <p:nvPr/>
          </p:nvSpPr>
          <p:spPr bwMode="auto">
            <a:xfrm>
              <a:off x="5045254" y="3072825"/>
              <a:ext cx="32733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[</a:t>
              </a:r>
            </a:p>
          </p:txBody>
        </p:sp>
        <p:sp>
          <p:nvSpPr>
            <p:cNvPr id="57363" name="TextBox 38"/>
            <p:cNvSpPr txBox="1">
              <a:spLocks noChangeArrowheads="1"/>
            </p:cNvSpPr>
            <p:nvPr/>
          </p:nvSpPr>
          <p:spPr bwMode="auto">
            <a:xfrm>
              <a:off x="7255054" y="3048000"/>
              <a:ext cx="44114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]</a:t>
              </a:r>
              <a:r>
                <a:rPr lang="en-US" sz="4000" baseline="30000"/>
                <a:t>-</a:t>
              </a:r>
            </a:p>
          </p:txBody>
        </p:sp>
      </p:grpSp>
      <p:sp>
        <p:nvSpPr>
          <p:cNvPr id="57352" name="TextBox 51"/>
          <p:cNvSpPr txBox="1">
            <a:spLocks noChangeArrowheads="1"/>
          </p:cNvSpPr>
          <p:nvPr/>
        </p:nvSpPr>
        <p:spPr bwMode="auto">
          <a:xfrm>
            <a:off x="4240213" y="3505200"/>
            <a:ext cx="484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sym typeface="Wingdings" pitchFamily="2" charset="2"/>
              </a:rPr>
              <a:t>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Compounds Containing Polyatomic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Ionic compounds containing polyatomic ions have both ionic bonds and covalent bonds.</a:t>
            </a:r>
          </a:p>
          <a:p>
            <a:r>
              <a:rPr lang="en-US" smtClean="0"/>
              <a:t>NaNO</a:t>
            </a:r>
            <a:r>
              <a:rPr lang="en-US" baseline="-25000" smtClean="0"/>
              <a:t>2 </a:t>
            </a:r>
            <a:r>
              <a:rPr lang="en-US" smtClean="0"/>
              <a:t>is a food preservative. It has an ionic bond between the Na</a:t>
            </a:r>
            <a:r>
              <a:rPr lang="en-US" baseline="30000" smtClean="0"/>
              <a:t>+</a:t>
            </a:r>
            <a:r>
              <a:rPr lang="en-US" smtClean="0"/>
              <a:t> and the NO</a:t>
            </a:r>
            <a:r>
              <a:rPr lang="en-US" baseline="-25000" smtClean="0"/>
              <a:t>2</a:t>
            </a:r>
            <a:r>
              <a:rPr lang="en-US" baseline="30000" smtClean="0"/>
              <a:t>-</a:t>
            </a:r>
            <a:r>
              <a:rPr lang="en-US" smtClean="0"/>
              <a:t>, but the bonding within the polyatomic ion is covalent. 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79825" y="4038600"/>
            <a:ext cx="2651125" cy="838200"/>
            <a:chOff x="3412878" y="2590800"/>
            <a:chExt cx="2650946" cy="838200"/>
          </a:xfrm>
        </p:grpSpPr>
        <p:grpSp>
          <p:nvGrpSpPr>
            <p:cNvPr id="58376" name="Group 5"/>
            <p:cNvGrpSpPr>
              <a:grpSpLocks/>
            </p:cNvGrpSpPr>
            <p:nvPr/>
          </p:nvGrpSpPr>
          <p:grpSpPr bwMode="auto">
            <a:xfrm>
              <a:off x="3657600" y="2590800"/>
              <a:ext cx="2133600" cy="838200"/>
              <a:chOff x="533400" y="2590800"/>
              <a:chExt cx="2133600" cy="8382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0764" y="2743200"/>
                <a:ext cx="1796929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latin typeface="+mj-lt"/>
                  </a:rPr>
                  <a:t>O    N    O</a:t>
                </a: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ltGray">
              <a:xfrm>
                <a:off x="1066500" y="3005138"/>
                <a:ext cx="2285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ltGray">
              <a:xfrm>
                <a:off x="533136" y="2693988"/>
                <a:ext cx="380974" cy="55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ltGray">
              <a:xfrm>
                <a:off x="2285618" y="2693988"/>
                <a:ext cx="380974" cy="55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751390" y="2504300"/>
                <a:ext cx="381000" cy="5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1381585" y="2504300"/>
                <a:ext cx="381000" cy="55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751390" y="2961500"/>
                <a:ext cx="381000" cy="5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2067339" y="2504300"/>
                <a:ext cx="381000" cy="55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grpSp>
            <p:nvGrpSpPr>
              <p:cNvPr id="58387" name="Group 53"/>
              <p:cNvGrpSpPr>
                <a:grpSpLocks/>
              </p:cNvGrpSpPr>
              <p:nvPr/>
            </p:nvGrpSpPr>
            <p:grpSpPr bwMode="auto">
              <a:xfrm>
                <a:off x="1752600" y="2938790"/>
                <a:ext cx="228600" cy="109210"/>
                <a:chOff x="7885584" y="3319790"/>
                <a:chExt cx="228600" cy="109210"/>
              </a:xfrm>
            </p:grpSpPr>
            <p:sp>
              <p:nvSpPr>
                <p:cNvPr id="19" name="Line 8"/>
                <p:cNvSpPr>
                  <a:spLocks noChangeShapeType="1"/>
                </p:cNvSpPr>
                <p:nvPr/>
              </p:nvSpPr>
              <p:spPr bwMode="ltGray">
                <a:xfrm>
                  <a:off x="7885238" y="3319463"/>
                  <a:ext cx="22858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 sz="3000" b="1">
                    <a:latin typeface="+mj-lt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ltGray">
                <a:xfrm>
                  <a:off x="7885238" y="3429000"/>
                  <a:ext cx="22858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 sz="3000" b="1">
                    <a:latin typeface="+mj-lt"/>
                  </a:endParaRPr>
                </a:p>
              </p:txBody>
            </p:sp>
          </p:grpSp>
        </p:grpSp>
        <p:sp>
          <p:nvSpPr>
            <p:cNvPr id="58377" name="TextBox 7"/>
            <p:cNvSpPr txBox="1">
              <a:spLocks noChangeArrowheads="1"/>
            </p:cNvSpPr>
            <p:nvPr/>
          </p:nvSpPr>
          <p:spPr bwMode="auto">
            <a:xfrm>
              <a:off x="3412878" y="2615625"/>
              <a:ext cx="32733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[</a:t>
              </a:r>
            </a:p>
          </p:txBody>
        </p:sp>
        <p:sp>
          <p:nvSpPr>
            <p:cNvPr id="58378" name="TextBox 8"/>
            <p:cNvSpPr txBox="1">
              <a:spLocks noChangeArrowheads="1"/>
            </p:cNvSpPr>
            <p:nvPr/>
          </p:nvSpPr>
          <p:spPr bwMode="auto">
            <a:xfrm>
              <a:off x="5622678" y="2590800"/>
              <a:ext cx="44114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]</a:t>
              </a:r>
              <a:r>
                <a:rPr lang="en-US" sz="4000" baseline="30000"/>
                <a:t>-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71800" y="4191000"/>
            <a:ext cx="784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Na</a:t>
            </a:r>
            <a:r>
              <a:rPr lang="en-US" sz="2800" b="1" baseline="30000"/>
              <a:t>+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6388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Shape</a:t>
            </a:r>
          </a:p>
        </p:txBody>
      </p:sp>
      <p:sp>
        <p:nvSpPr>
          <p:cNvPr id="593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smtClean="0">
                <a:solidFill>
                  <a:srgbClr val="236F37"/>
                </a:solidFill>
              </a:rPr>
              <a:t>Figure 11.12  </a:t>
            </a:r>
            <a:r>
              <a:rPr lang="en-US" sz="2000" smtClean="0"/>
              <a:t>Geometric shapes of common molecules.  Each molecule is shown as a ball and stick model (showing the bonds) and as a spacefilling model (showing the shape).</a:t>
            </a:r>
          </a:p>
          <a:p>
            <a:endParaRPr lang="en-US" sz="2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VSEPR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/>
                </a:solidFill>
              </a:rPr>
              <a:t>V</a:t>
            </a:r>
            <a:r>
              <a:rPr lang="en-US" b="1" smtClean="0"/>
              <a:t>alence </a:t>
            </a:r>
            <a:r>
              <a:rPr lang="en-US" b="1" smtClean="0">
                <a:solidFill>
                  <a:schemeClr val="tx2"/>
                </a:solidFill>
              </a:rPr>
              <a:t>S</a:t>
            </a:r>
            <a:r>
              <a:rPr lang="en-US" b="1" smtClean="0"/>
              <a:t>hell </a:t>
            </a:r>
            <a:r>
              <a:rPr lang="en-US" b="1" smtClean="0">
                <a:solidFill>
                  <a:schemeClr val="tx2"/>
                </a:solidFill>
              </a:rPr>
              <a:t>E</a:t>
            </a:r>
            <a:r>
              <a:rPr lang="en-US" b="1" smtClean="0"/>
              <a:t>lectron </a:t>
            </a:r>
            <a:r>
              <a:rPr lang="en-US" b="1" smtClean="0">
                <a:solidFill>
                  <a:schemeClr val="tx2"/>
                </a:solidFill>
              </a:rPr>
              <a:t>P</a:t>
            </a:r>
            <a:r>
              <a:rPr lang="en-US" b="1" smtClean="0"/>
              <a:t>air </a:t>
            </a:r>
            <a:r>
              <a:rPr lang="en-US" b="1" smtClean="0">
                <a:solidFill>
                  <a:schemeClr val="tx2"/>
                </a:solidFill>
              </a:rPr>
              <a:t>R</a:t>
            </a:r>
            <a:r>
              <a:rPr lang="en-US" b="1" smtClean="0"/>
              <a:t>epulsion </a:t>
            </a:r>
            <a:r>
              <a:rPr lang="en-US" smtClean="0"/>
              <a:t>modeling is the method used for visualizing the effects of the repulsion that exists between bonding and nonbonding electrons around the central atom.</a:t>
            </a:r>
          </a:p>
          <a:p>
            <a:r>
              <a:rPr lang="en-US" smtClean="0"/>
              <a:t>Arranging the electron pairs as far apart as possible minimizes the electron pair repulsions and determines the molecular geometry.</a:t>
            </a:r>
          </a:p>
          <a:p>
            <a:endParaRPr lang="en-US" sz="10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VSEPR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b="1" smtClean="0">
                <a:solidFill>
                  <a:schemeClr val="tx2"/>
                </a:solidFill>
              </a:rPr>
              <a:t>Linear </a:t>
            </a:r>
            <a:r>
              <a:rPr lang="en-US" smtClean="0"/>
              <a:t>structures result when two pairs of electrons surround the central atom.  </a:t>
            </a:r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Trigonal Planar</a:t>
            </a:r>
            <a:r>
              <a:rPr lang="en-US" smtClean="0"/>
              <a:t> structures when three pairs of electrons surround the central atom.   </a:t>
            </a:r>
          </a:p>
          <a:p>
            <a:endParaRPr lang="en-US" smtClean="0"/>
          </a:p>
          <a:p>
            <a:r>
              <a:rPr lang="en-US" smtClean="0"/>
              <a:t> </a:t>
            </a:r>
            <a:endParaRPr lang="en-US" b="1" smtClean="0"/>
          </a:p>
          <a:p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86200"/>
            <a:ext cx="2406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23876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0" y="2743200"/>
            <a:ext cx="1041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BeCl</a:t>
            </a:r>
            <a:r>
              <a:rPr lang="en-US" sz="2800" baseline="-25000" dirty="0">
                <a:latin typeface="+mn-lt"/>
              </a:rPr>
              <a:t>2</a:t>
            </a:r>
            <a:endParaRPr lang="en-US" sz="2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4724400"/>
            <a:ext cx="7445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BF</a:t>
            </a:r>
            <a:r>
              <a:rPr lang="en-US" sz="2800" baseline="-25000" dirty="0">
                <a:latin typeface="+mn-lt"/>
              </a:rPr>
              <a:t>3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VSEPR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b="1" smtClean="0"/>
              <a:t>Tetrahedral</a:t>
            </a:r>
            <a:r>
              <a:rPr lang="en-US" smtClean="0"/>
              <a:t> structures when four pairs of electrons surround the central atom.</a:t>
            </a:r>
          </a:p>
          <a:p>
            <a:r>
              <a:rPr lang="en-US" smtClean="0"/>
              <a:t>Methane (CH</a:t>
            </a:r>
            <a:r>
              <a:rPr lang="en-US" baseline="-25000" smtClean="0"/>
              <a:t>4</a:t>
            </a:r>
            <a:r>
              <a:rPr lang="en-US" smtClean="0"/>
              <a:t>) is shown 3 different ways.</a:t>
            </a:r>
          </a:p>
          <a:p>
            <a:r>
              <a:rPr lang="en-US" smtClean="0"/>
              <a:t> </a:t>
            </a:r>
            <a:endParaRPr lang="en-US" b="1" smtClean="0"/>
          </a:p>
          <a:p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62400"/>
            <a:ext cx="20637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47244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Ionization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The amount of energy required to remove an electron from a gaseous atom.</a:t>
            </a:r>
            <a:endParaRPr lang="en-US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Na + 496 kJ/mol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 Na</a:t>
            </a:r>
            <a:r>
              <a:rPr lang="en-US" baseline="30000" smtClean="0">
                <a:solidFill>
                  <a:schemeClr val="tx2"/>
                </a:solidFill>
                <a:sym typeface="Wingdings" pitchFamily="2" charset="2"/>
              </a:rPr>
              <a:t>+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 +  e</a:t>
            </a:r>
            <a:r>
              <a:rPr lang="en-US" baseline="30000" smtClean="0">
                <a:solidFill>
                  <a:schemeClr val="tx2"/>
                </a:solidFill>
                <a:sym typeface="Wingdings" pitchFamily="2" charset="2"/>
              </a:rPr>
              <a:t>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baseline="30000" smtClean="0">
              <a:solidFill>
                <a:schemeClr val="tx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			1s</a:t>
            </a:r>
            <a:r>
              <a:rPr lang="en-US" baseline="30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2s</a:t>
            </a:r>
            <a:r>
              <a:rPr lang="en-US" baseline="30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2p</a:t>
            </a:r>
            <a:r>
              <a:rPr lang="en-US" baseline="30000" smtClean="0">
                <a:sym typeface="Wingdings" pitchFamily="2" charset="2"/>
              </a:rPr>
              <a:t>6</a:t>
            </a:r>
            <a:r>
              <a:rPr lang="en-US" b="1" smtClean="0">
                <a:sym typeface="Wingdings" pitchFamily="2" charset="2"/>
              </a:rPr>
              <a:t>3s</a:t>
            </a:r>
            <a:r>
              <a:rPr lang="en-US" b="1" baseline="30000" smtClean="0">
                <a:sym typeface="Wingdings" pitchFamily="2" charset="2"/>
              </a:rPr>
              <a:t>1</a:t>
            </a:r>
            <a:r>
              <a:rPr lang="en-US" baseline="30000" smtClean="0">
                <a:sym typeface="Wingdings" pitchFamily="2" charset="2"/>
              </a:rPr>
              <a:t>         </a:t>
            </a:r>
            <a:r>
              <a:rPr lang="en-US" smtClean="0">
                <a:sym typeface="Wingdings" pitchFamily="2" charset="2"/>
              </a:rPr>
              <a:t>  1s</a:t>
            </a:r>
            <a:r>
              <a:rPr lang="en-US" baseline="30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2s</a:t>
            </a:r>
            <a:r>
              <a:rPr lang="en-US" baseline="30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2p</a:t>
            </a:r>
            <a:r>
              <a:rPr lang="en-US" baseline="30000" smtClean="0">
                <a:sym typeface="Wingdings" pitchFamily="2" charset="2"/>
              </a:rPr>
              <a:t>6</a:t>
            </a:r>
            <a:endParaRPr lang="en-US" smtClean="0"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aseline="30000" smtClean="0">
              <a:solidFill>
                <a:schemeClr val="tx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Ionization energy in Group A elements increases from the bottom to the top on the periodic table.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Ionization energy increases from left to right across a period.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0" y="3581400"/>
            <a:ext cx="479425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He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H="1" flipV="1">
            <a:off x="6705600" y="3733800"/>
            <a:ext cx="16002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811294" y="4839494"/>
            <a:ext cx="16002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Shape and Lone Pairs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r>
              <a:rPr lang="en-US" smtClean="0"/>
              <a:t>The 4 electron pairs in NH</a:t>
            </a:r>
            <a:r>
              <a:rPr lang="en-US" baseline="-25000" smtClean="0"/>
              <a:t>3</a:t>
            </a:r>
            <a:r>
              <a:rPr lang="en-US" smtClean="0"/>
              <a:t> are arranged in a tetrahedral structure.</a:t>
            </a:r>
          </a:p>
          <a:p>
            <a:r>
              <a:rPr lang="en-US" smtClean="0"/>
              <a:t>The arrangement of the three bonds is pyramidal.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34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257800"/>
            <a:ext cx="7610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6" name="Group 27"/>
          <p:cNvGrpSpPr>
            <a:grpSpLocks/>
          </p:cNvGrpSpPr>
          <p:nvPr/>
        </p:nvGrpSpPr>
        <p:grpSpPr bwMode="auto">
          <a:xfrm>
            <a:off x="7002463" y="1524000"/>
            <a:ext cx="1989137" cy="1365250"/>
            <a:chOff x="6934200" y="1524000"/>
            <a:chExt cx="1988344" cy="1365816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ltGray">
            <a:xfrm>
              <a:off x="6934200" y="1835279"/>
              <a:ext cx="1988344" cy="4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H    </a:t>
              </a:r>
              <a:r>
                <a:rPr lang="en-US" sz="10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N   </a:t>
              </a:r>
              <a:r>
                <a:rPr lang="en-US" sz="105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H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ltGray">
            <a:xfrm>
              <a:off x="7695896" y="2438779"/>
              <a:ext cx="617291" cy="4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H</a:t>
              </a: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ltGray">
            <a:xfrm>
              <a:off x="7924405" y="2362547"/>
              <a:ext cx="0" cy="1667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ltGray">
            <a:xfrm>
              <a:off x="7391218" y="2057621"/>
              <a:ext cx="2062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ltGray">
            <a:xfrm>
              <a:off x="8076744" y="2057621"/>
              <a:ext cx="2062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ltGray">
            <a:xfrm>
              <a:off x="7695896" y="1524000"/>
              <a:ext cx="479234" cy="554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..</a:t>
              </a:r>
            </a:p>
          </p:txBody>
        </p:sp>
      </p:grpSp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413" y="3386138"/>
            <a:ext cx="6071074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Shape and Lone Pairs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r>
              <a:rPr lang="en-US" smtClean="0"/>
              <a:t>The 4 electron pairs in H</a:t>
            </a:r>
            <a:r>
              <a:rPr lang="en-US" baseline="-25000" smtClean="0"/>
              <a:t>2</a:t>
            </a:r>
            <a:r>
              <a:rPr lang="en-US" smtClean="0"/>
              <a:t>O are arranged in a tetrahedral structure.</a:t>
            </a:r>
          </a:p>
          <a:p>
            <a:r>
              <a:rPr lang="en-US" smtClean="0"/>
              <a:t>The arrangement of the two bonds is bent.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64518" name="Group 16"/>
          <p:cNvGrpSpPr>
            <a:grpSpLocks/>
          </p:cNvGrpSpPr>
          <p:nvPr/>
        </p:nvGrpSpPr>
        <p:grpSpPr bwMode="auto">
          <a:xfrm>
            <a:off x="7002463" y="1524000"/>
            <a:ext cx="1989137" cy="1468438"/>
            <a:chOff x="7003256" y="1524000"/>
            <a:chExt cx="1988344" cy="1468398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ltGray">
            <a:xfrm>
              <a:off x="7764952" y="2438375"/>
              <a:ext cx="617291" cy="5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3000" b="1" dirty="0">
                <a:latin typeface="+mj-lt"/>
              </a:endParaRPr>
            </a:p>
          </p:txBody>
        </p:sp>
        <p:grpSp>
          <p:nvGrpSpPr>
            <p:cNvPr id="64522" name="Group 15"/>
            <p:cNvGrpSpPr>
              <a:grpSpLocks/>
            </p:cNvGrpSpPr>
            <p:nvPr/>
          </p:nvGrpSpPr>
          <p:grpSpPr bwMode="auto">
            <a:xfrm>
              <a:off x="7003256" y="1834584"/>
              <a:ext cx="1988344" cy="680016"/>
              <a:chOff x="7003256" y="1834584"/>
              <a:chExt cx="1988344" cy="680016"/>
            </a:xfrm>
          </p:grpSpPr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ltGray">
              <a:xfrm>
                <a:off x="7003256" y="1835142"/>
                <a:ext cx="1988344" cy="554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H    </a:t>
                </a:r>
                <a:r>
                  <a:rPr lang="en-US" sz="10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O   </a:t>
                </a:r>
                <a:r>
                  <a:rPr lang="en-US" sz="105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H</a:t>
                </a:r>
              </a:p>
            </p:txBody>
          </p:sp>
          <p:sp>
            <p:nvSpPr>
              <p:cNvPr id="24" name="Line 7"/>
              <p:cNvSpPr>
                <a:spLocks noChangeShapeType="1"/>
              </p:cNvSpPr>
              <p:nvPr/>
            </p:nvSpPr>
            <p:spPr bwMode="ltGray">
              <a:xfrm>
                <a:off x="7460274" y="2057386"/>
                <a:ext cx="2062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25" name="Line 8"/>
              <p:cNvSpPr>
                <a:spLocks noChangeShapeType="1"/>
              </p:cNvSpPr>
              <p:nvPr/>
            </p:nvSpPr>
            <p:spPr bwMode="ltGray">
              <a:xfrm>
                <a:off x="8145800" y="2057386"/>
                <a:ext cx="2062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ltGray">
              <a:xfrm>
                <a:off x="7764952" y="1960551"/>
                <a:ext cx="479234" cy="5540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</p:grpSp>
        <p:sp>
          <p:nvSpPr>
            <p:cNvPr id="15" name="Text Box 17"/>
            <p:cNvSpPr txBox="1">
              <a:spLocks noChangeArrowheads="1"/>
            </p:cNvSpPr>
            <p:nvPr/>
          </p:nvSpPr>
          <p:spPr bwMode="ltGray">
            <a:xfrm>
              <a:off x="7764952" y="1524000"/>
              <a:ext cx="479234" cy="5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..</a:t>
              </a:r>
            </a:p>
          </p:txBody>
        </p:sp>
      </p:grpSp>
      <p:pic>
        <p:nvPicPr>
          <p:cNvPr id="645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029200"/>
            <a:ext cx="8562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05150"/>
            <a:ext cx="6137961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VSEPR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5541" name="Picture 2" descr="table_11_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38100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Determining Molecular Shape </a:t>
            </a:r>
            <a:br>
              <a:rPr lang="en-US" dirty="0" smtClean="0"/>
            </a:br>
            <a:r>
              <a:rPr lang="en-US" dirty="0" smtClean="0"/>
              <a:t>Using VSEPR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Draw the Lewis structure for the molecule.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Count the electron pairs and arrange them to minimize repulsions.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Determine the positions of the atoms.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Name the molecular structure from the position of the atoms.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molecular geometry for CH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linear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planar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tetrahedral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pyramidal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bent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67590" name="Group 20"/>
          <p:cNvGrpSpPr>
            <a:grpSpLocks/>
          </p:cNvGrpSpPr>
          <p:nvPr/>
        </p:nvGrpSpPr>
        <p:grpSpPr bwMode="auto">
          <a:xfrm>
            <a:off x="4800600" y="2590800"/>
            <a:ext cx="2209800" cy="1392238"/>
            <a:chOff x="2667000" y="2590800"/>
            <a:chExt cx="2209800" cy="1392238"/>
          </a:xfrm>
        </p:grpSpPr>
        <p:grpSp>
          <p:nvGrpSpPr>
            <p:cNvPr id="6" name="Group 68"/>
            <p:cNvGrpSpPr/>
            <p:nvPr/>
          </p:nvGrpSpPr>
          <p:grpSpPr>
            <a:xfrm>
              <a:off x="2667000" y="2590800"/>
              <a:ext cx="2209800" cy="1392238"/>
              <a:chOff x="6553200" y="2646362"/>
              <a:chExt cx="2209800" cy="1392238"/>
            </a:xfrm>
            <a:noFill/>
          </p:grpSpPr>
          <p:sp>
            <p:nvSpPr>
              <p:cNvPr id="24" name="Line 8"/>
              <p:cNvSpPr>
                <a:spLocks noChangeShapeType="1"/>
              </p:cNvSpPr>
              <p:nvPr/>
            </p:nvSpPr>
            <p:spPr bwMode="ltGray">
              <a:xfrm>
                <a:off x="7696200" y="3048000"/>
                <a:ext cx="228600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grpSp>
            <p:nvGrpSpPr>
              <p:cNvPr id="7" name="Group 57"/>
              <p:cNvGrpSpPr/>
              <p:nvPr/>
            </p:nvGrpSpPr>
            <p:grpSpPr>
              <a:xfrm>
                <a:off x="6553200" y="2646362"/>
                <a:ext cx="2209800" cy="1392238"/>
                <a:chOff x="762000" y="2819400"/>
                <a:chExt cx="2209800" cy="1392238"/>
              </a:xfrm>
              <a:grpFill/>
            </p:grpSpPr>
            <p:sp>
              <p:nvSpPr>
                <p:cNvPr id="26" name="Text Box 14"/>
                <p:cNvSpPr txBox="1">
                  <a:spLocks noChangeArrowheads="1"/>
                </p:cNvSpPr>
                <p:nvPr/>
              </p:nvSpPr>
              <p:spPr bwMode="ltGray">
                <a:xfrm>
                  <a:off x="2438400" y="2916238"/>
                  <a:ext cx="381000" cy="5540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3000" b="1">
                      <a:latin typeface="+mj-lt"/>
                    </a:rPr>
                    <a:t>:</a:t>
                  </a:r>
                </a:p>
              </p:txBody>
            </p:sp>
            <p:sp>
              <p:nvSpPr>
                <p:cNvPr id="27" name="Text Box 15"/>
                <p:cNvSpPr txBox="1">
                  <a:spLocks noChangeArrowheads="1"/>
                </p:cNvSpPr>
                <p:nvPr/>
              </p:nvSpPr>
              <p:spPr bwMode="ltGray">
                <a:xfrm>
                  <a:off x="2133600" y="2819400"/>
                  <a:ext cx="533400" cy="215444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800" b="1" dirty="0">
                      <a:solidFill>
                        <a:schemeClr val="bg1"/>
                      </a:solidFill>
                      <a:latin typeface="+mj-lt"/>
                    </a:rPr>
                    <a:t>..</a:t>
                  </a:r>
                </a:p>
              </p:txBody>
            </p:sp>
            <p:sp>
              <p:nvSpPr>
                <p:cNvPr id="28" name="Text Box 19"/>
                <p:cNvSpPr txBox="1">
                  <a:spLocks noChangeArrowheads="1"/>
                </p:cNvSpPr>
                <p:nvPr/>
              </p:nvSpPr>
              <p:spPr bwMode="ltGray">
                <a:xfrm>
                  <a:off x="2133600" y="3068638"/>
                  <a:ext cx="533400" cy="5540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3000" b="1" dirty="0">
                      <a:latin typeface="+mj-lt"/>
                    </a:rPr>
                    <a:t>..</a:t>
                  </a:r>
                </a:p>
              </p:txBody>
            </p:sp>
            <p:grpSp>
              <p:nvGrpSpPr>
                <p:cNvPr id="8" name="Group 28"/>
                <p:cNvGrpSpPr>
                  <a:grpSpLocks/>
                </p:cNvGrpSpPr>
                <p:nvPr/>
              </p:nvGrpSpPr>
              <p:grpSpPr bwMode="auto">
                <a:xfrm>
                  <a:off x="762000" y="2951162"/>
                  <a:ext cx="2209800" cy="1260476"/>
                  <a:chOff x="4368" y="515"/>
                  <a:chExt cx="1392" cy="794"/>
                </a:xfrm>
                <a:grpFill/>
              </p:grpSpPr>
              <p:sp>
                <p:nvSpPr>
                  <p:cNvPr id="30" name="Text Box 4"/>
                  <p:cNvSpPr txBox="1">
                    <a:spLocks noChangeArrowheads="1"/>
                  </p:cNvSpPr>
                  <p:nvPr/>
                </p:nvSpPr>
                <p:spPr bwMode="ltGray">
                  <a:xfrm>
                    <a:off x="4368" y="515"/>
                    <a:ext cx="1392" cy="3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3000" b="1" dirty="0">
                        <a:latin typeface="+mj-lt"/>
                      </a:rPr>
                      <a:t>H    </a:t>
                    </a:r>
                    <a:r>
                      <a:rPr lang="en-US" sz="900" b="1" dirty="0">
                        <a:latin typeface="+mj-lt"/>
                      </a:rPr>
                      <a:t> </a:t>
                    </a:r>
                    <a:r>
                      <a:rPr lang="en-US" sz="3000" b="1" dirty="0">
                        <a:latin typeface="+mj-lt"/>
                      </a:rPr>
                      <a:t>C   </a:t>
                    </a:r>
                    <a:r>
                      <a:rPr lang="en-US" sz="1600" b="1" dirty="0">
                        <a:latin typeface="+mj-lt"/>
                      </a:rPr>
                      <a:t> </a:t>
                    </a:r>
                    <a:r>
                      <a:rPr lang="en-US" sz="3000" b="1" dirty="0">
                        <a:latin typeface="+mj-lt"/>
                      </a:rPr>
                      <a:t>O</a:t>
                    </a:r>
                  </a:p>
                </p:txBody>
              </p:sp>
              <p:sp>
                <p:nvSpPr>
                  <p:cNvPr id="31" name="Text Box 5"/>
                  <p:cNvSpPr txBox="1">
                    <a:spLocks noChangeArrowheads="1"/>
                  </p:cNvSpPr>
                  <p:nvPr/>
                </p:nvSpPr>
                <p:spPr bwMode="ltGray">
                  <a:xfrm>
                    <a:off x="4800" y="960"/>
                    <a:ext cx="432" cy="3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3000" b="1" dirty="0">
                        <a:latin typeface="+mj-lt"/>
                      </a:rPr>
                      <a:t>H</a:t>
                    </a:r>
                  </a:p>
                </p:txBody>
              </p:sp>
              <p:sp>
                <p:nvSpPr>
                  <p:cNvPr id="32" name="Line 6"/>
                  <p:cNvSpPr>
                    <a:spLocks noChangeShapeType="1"/>
                  </p:cNvSpPr>
                  <p:nvPr/>
                </p:nvSpPr>
                <p:spPr bwMode="ltGray">
                  <a:xfrm>
                    <a:off x="4944" y="816"/>
                    <a:ext cx="0" cy="144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sz="3000" b="1">
                      <a:latin typeface="+mj-lt"/>
                    </a:endParaRPr>
                  </a:p>
                </p:txBody>
              </p:sp>
              <p:sp>
                <p:nvSpPr>
                  <p:cNvPr id="33" name="Line 7"/>
                  <p:cNvSpPr>
                    <a:spLocks noChangeShapeType="1"/>
                  </p:cNvSpPr>
                  <p:nvPr/>
                </p:nvSpPr>
                <p:spPr bwMode="ltGray">
                  <a:xfrm>
                    <a:off x="4656" y="672"/>
                    <a:ext cx="14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sz="3000" b="1">
                      <a:latin typeface="+mj-lt"/>
                    </a:endParaRPr>
                  </a:p>
                </p:txBody>
              </p:sp>
              <p:sp>
                <p:nvSpPr>
                  <p:cNvPr id="34" name="Line 8"/>
                  <p:cNvSpPr>
                    <a:spLocks noChangeShapeType="1"/>
                  </p:cNvSpPr>
                  <p:nvPr/>
                </p:nvSpPr>
                <p:spPr bwMode="ltGray">
                  <a:xfrm>
                    <a:off x="5088" y="720"/>
                    <a:ext cx="14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sz="3000" b="1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23" name="Rectangle 22"/>
            <p:cNvSpPr/>
            <p:nvPr/>
          </p:nvSpPr>
          <p:spPr>
            <a:xfrm>
              <a:off x="4114800" y="2667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molecular geometry for NF</a:t>
            </a:r>
            <a:r>
              <a:rPr lang="en-US" baseline="-25000" dirty="0" smtClean="0"/>
              <a:t>3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linear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planar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tetrahedral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pyramidal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bent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68614" name="Group 19"/>
          <p:cNvGrpSpPr>
            <a:grpSpLocks/>
          </p:cNvGrpSpPr>
          <p:nvPr/>
        </p:nvGrpSpPr>
        <p:grpSpPr bwMode="auto">
          <a:xfrm>
            <a:off x="4572000" y="2438400"/>
            <a:ext cx="2438400" cy="1697038"/>
            <a:chOff x="6781800" y="2514600"/>
            <a:chExt cx="2438400" cy="1697039"/>
          </a:xfrm>
        </p:grpSpPr>
        <p:grpSp>
          <p:nvGrpSpPr>
            <p:cNvPr id="68615" name="Group 9"/>
            <p:cNvGrpSpPr>
              <a:grpSpLocks/>
            </p:cNvGrpSpPr>
            <p:nvPr/>
          </p:nvGrpSpPr>
          <p:grpSpPr bwMode="auto">
            <a:xfrm>
              <a:off x="7010400" y="2895600"/>
              <a:ext cx="2209800" cy="1239839"/>
              <a:chOff x="4368" y="528"/>
              <a:chExt cx="1392" cy="781"/>
            </a:xfrm>
          </p:grpSpPr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ltGray">
              <a:xfrm>
                <a:off x="4368" y="528"/>
                <a:ext cx="139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F    </a:t>
                </a:r>
                <a:r>
                  <a:rPr lang="en-US" sz="10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N   </a:t>
                </a:r>
                <a:r>
                  <a:rPr lang="en-US" sz="105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F</a:t>
                </a:r>
              </a:p>
            </p:txBody>
          </p:sp>
          <p:sp>
            <p:nvSpPr>
              <p:cNvPr id="44" name="Text Box 5"/>
              <p:cNvSpPr txBox="1">
                <a:spLocks noChangeArrowheads="1"/>
              </p:cNvSpPr>
              <p:nvPr/>
            </p:nvSpPr>
            <p:spPr bwMode="ltGray">
              <a:xfrm>
                <a:off x="4848" y="960"/>
                <a:ext cx="43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F</a:t>
                </a:r>
              </a:p>
            </p:txBody>
          </p:sp>
          <p:sp>
            <p:nvSpPr>
              <p:cNvPr id="45" name="Line 6"/>
              <p:cNvSpPr>
                <a:spLocks noChangeShapeType="1"/>
              </p:cNvSpPr>
              <p:nvPr/>
            </p:nvSpPr>
            <p:spPr bwMode="ltGray">
              <a:xfrm>
                <a:off x="4944" y="81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ltGray">
              <a:xfrm>
                <a:off x="4608" y="67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ltGray">
              <a:xfrm>
                <a:off x="5088" y="67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  <p:grpSp>
          <p:nvGrpSpPr>
            <p:cNvPr id="68616" name="Group 56"/>
            <p:cNvGrpSpPr>
              <a:grpSpLocks/>
            </p:cNvGrpSpPr>
            <p:nvPr/>
          </p:nvGrpSpPr>
          <p:grpSpPr bwMode="auto">
            <a:xfrm>
              <a:off x="6781800" y="2514600"/>
              <a:ext cx="2209800" cy="1697039"/>
              <a:chOff x="7467600" y="2514600"/>
              <a:chExt cx="2209800" cy="1697039"/>
            </a:xfrm>
          </p:grpSpPr>
          <p:sp>
            <p:nvSpPr>
              <p:cNvPr id="25" name="Text Box 10"/>
              <p:cNvSpPr txBox="1">
                <a:spLocks noChangeArrowheads="1"/>
              </p:cNvSpPr>
              <p:nvPr/>
            </p:nvSpPr>
            <p:spPr bwMode="ltGray">
              <a:xfrm>
                <a:off x="8458200" y="3657601"/>
                <a:ext cx="5334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..</a:t>
                </a: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ltGray">
              <a:xfrm>
                <a:off x="8305800" y="3581401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ltGray">
              <a:xfrm>
                <a:off x="8763000" y="3581401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:</a:t>
                </a:r>
              </a:p>
            </p:txBody>
          </p:sp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ltGray">
              <a:xfrm>
                <a:off x="7467600" y="2819400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:</a:t>
                </a:r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ltGray">
              <a:xfrm>
                <a:off x="9296400" y="2819400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:</a:t>
                </a:r>
              </a:p>
            </p:txBody>
          </p:sp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ltGray">
              <a:xfrm>
                <a:off x="8991600" y="2570163"/>
                <a:ext cx="53340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39" name="Text Box 16"/>
              <p:cNvSpPr txBox="1">
                <a:spLocks noChangeArrowheads="1"/>
              </p:cNvSpPr>
              <p:nvPr/>
            </p:nvSpPr>
            <p:spPr bwMode="ltGray">
              <a:xfrm>
                <a:off x="7696200" y="2570163"/>
                <a:ext cx="53340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ltGray">
              <a:xfrm>
                <a:off x="8382000" y="2514600"/>
                <a:ext cx="5334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41" name="Text Box 18"/>
              <p:cNvSpPr txBox="1">
                <a:spLocks noChangeArrowheads="1"/>
              </p:cNvSpPr>
              <p:nvPr/>
            </p:nvSpPr>
            <p:spPr bwMode="ltGray">
              <a:xfrm>
                <a:off x="7696200" y="3027363"/>
                <a:ext cx="53340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42" name="Text Box 19"/>
              <p:cNvSpPr txBox="1">
                <a:spLocks noChangeArrowheads="1"/>
              </p:cNvSpPr>
              <p:nvPr/>
            </p:nvSpPr>
            <p:spPr bwMode="ltGray">
              <a:xfrm>
                <a:off x="8991600" y="2971800"/>
                <a:ext cx="5334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 the molecule NF</a:t>
            </a:r>
            <a:r>
              <a:rPr lang="en-US" baseline="-25000" dirty="0" smtClean="0"/>
              <a:t>3</a:t>
            </a:r>
            <a:r>
              <a:rPr lang="en-US" dirty="0" smtClean="0"/>
              <a:t> polar or </a:t>
            </a:r>
            <a:r>
              <a:rPr lang="en-US" dirty="0" err="1" smtClean="0"/>
              <a:t>nonpolar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Polar, because it has polar bonds arranged symmetrically around the N.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Polar, because it has polar bonds arranged asymmetrically around the N.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Nonpolar</a:t>
            </a:r>
            <a:r>
              <a:rPr lang="en-US" dirty="0" smtClean="0"/>
              <a:t>, because it has polar bonds arranged symmetrically around the N.</a:t>
            </a:r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molecular geometry for CF</a:t>
            </a:r>
            <a:r>
              <a:rPr lang="en-US" baseline="-25000" dirty="0" smtClean="0"/>
              <a:t>4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linear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planar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tetrahedral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pyramidal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bent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 the molecule CF</a:t>
            </a:r>
            <a:r>
              <a:rPr lang="en-US" baseline="-25000" dirty="0" smtClean="0"/>
              <a:t>4</a:t>
            </a:r>
            <a:r>
              <a:rPr lang="en-US" dirty="0" smtClean="0"/>
              <a:t> polar or </a:t>
            </a:r>
            <a:r>
              <a:rPr lang="en-US" dirty="0" err="1" smtClean="0"/>
              <a:t>nonpolar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Polar, because it has polar bonds arranged symmetrically around the C.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Polar, because it has polar bonds arranged asymmetrically around the C.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Nonpolar</a:t>
            </a:r>
            <a:r>
              <a:rPr lang="en-US" dirty="0" smtClean="0"/>
              <a:t>, because it has polar bonds arranged symmetrically around the C.</a:t>
            </a:r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molecular geometry for CO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linear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planar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tetrahedral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pyramidal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bent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Ionization Energy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93850"/>
            <a:ext cx="6437313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Ionization Energy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More energy is needed to remove an electron from an element or ion with a noble gas electron configuration.</a:t>
            </a:r>
            <a:endParaRPr lang="en-US" baseline="30000" smtClean="0">
              <a:solidFill>
                <a:schemeClr val="tx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aseline="3000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514600"/>
            <a:ext cx="7572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Have relatively high ionization energies.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Gain electrons to be stable.</a:t>
            </a:r>
          </a:p>
          <a:p>
            <a:pPr>
              <a:buFont typeface="Arial" charset="0"/>
              <a:buChar char="•"/>
            </a:pPr>
            <a:r>
              <a:rPr lang="en-US" smtClean="0"/>
              <a:t>Form anions (negatively charged ions).</a:t>
            </a:r>
          </a:p>
          <a:p>
            <a:pPr>
              <a:buFont typeface="Arial" charset="0"/>
              <a:buChar char="•"/>
            </a:pPr>
            <a:r>
              <a:rPr lang="en-US" smtClean="0"/>
              <a:t>The most active nonmetals are found </a:t>
            </a:r>
          </a:p>
          <a:p>
            <a:r>
              <a:rPr lang="en-US" smtClean="0"/>
              <a:t>	in the upper right corner of the table.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53200" y="3503613"/>
            <a:ext cx="1981200" cy="158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>
            <a:off x="7544594" y="4647406"/>
            <a:ext cx="19812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581400"/>
            <a:ext cx="16383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elements have the highest ionization energies?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halogens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alkali metals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noble gases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alkaline earth metals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2623</Words>
  <Application>Microsoft Office PowerPoint</Application>
  <PresentationFormat>On-screen Show (4:3)</PresentationFormat>
  <Paragraphs>503</Paragraphs>
  <Slides>59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Equation</vt:lpstr>
      <vt:lpstr>Chapter 11</vt:lpstr>
      <vt:lpstr>Chapter Outline</vt:lpstr>
      <vt:lpstr>Periodic Trends in Atomic Properties</vt:lpstr>
      <vt:lpstr>Atomic Radii</vt:lpstr>
      <vt:lpstr>Ionization Energy</vt:lpstr>
      <vt:lpstr>Ionization Energy</vt:lpstr>
      <vt:lpstr>Ionization Energy</vt:lpstr>
      <vt:lpstr>Nonmetals</vt:lpstr>
      <vt:lpstr>Your Turn!</vt:lpstr>
      <vt:lpstr>Your Turn!</vt:lpstr>
      <vt:lpstr>Lewis Structures of Atoms</vt:lpstr>
      <vt:lpstr>Lewis Structures of Atoms</vt:lpstr>
      <vt:lpstr>The Noble Gases</vt:lpstr>
      <vt:lpstr>Your Turn!</vt:lpstr>
      <vt:lpstr>Your Turn!</vt:lpstr>
      <vt:lpstr>Ion Formation</vt:lpstr>
      <vt:lpstr>Ionic Bond Formation</vt:lpstr>
      <vt:lpstr>NaCl Crystal</vt:lpstr>
      <vt:lpstr>Atomic and Ionic Radii</vt:lpstr>
      <vt:lpstr>Your Turn!</vt:lpstr>
      <vt:lpstr>Formation of Magnesium Chloride</vt:lpstr>
      <vt:lpstr>Formation of Aluminum Oxide</vt:lpstr>
      <vt:lpstr>Your Turn!</vt:lpstr>
      <vt:lpstr>Predicting Formulas of Ionic Compounds</vt:lpstr>
      <vt:lpstr>Predicting Formulas of Ionic Compounds</vt:lpstr>
      <vt:lpstr>Your Turn!</vt:lpstr>
      <vt:lpstr>The Covalent Bond</vt:lpstr>
      <vt:lpstr>The Covalent Bond- Cl2</vt:lpstr>
      <vt:lpstr>Other Diatomic Elements</vt:lpstr>
      <vt:lpstr>Electronegativity</vt:lpstr>
      <vt:lpstr>Electronegativity</vt:lpstr>
      <vt:lpstr>The Bonding Continuum</vt:lpstr>
      <vt:lpstr>Nonpolar Covalent Bonds</vt:lpstr>
      <vt:lpstr>Polar Covalent Bonds</vt:lpstr>
      <vt:lpstr>Polar  or Ionic</vt:lpstr>
      <vt:lpstr>Your Turn!</vt:lpstr>
      <vt:lpstr>Your Turn!</vt:lpstr>
      <vt:lpstr>Molecular Shape and Polarity</vt:lpstr>
      <vt:lpstr>Lewis Structures of Compounds</vt:lpstr>
      <vt:lpstr>Lewis Structure: NF3</vt:lpstr>
      <vt:lpstr>Lewis Structure: CH2O</vt:lpstr>
      <vt:lpstr>Lewis Structure: CO</vt:lpstr>
      <vt:lpstr>Complex Lewis Structures: NO2-</vt:lpstr>
      <vt:lpstr>Complex Lewis Structures: NO2-</vt:lpstr>
      <vt:lpstr>Compounds Containing Polyatomic Ions</vt:lpstr>
      <vt:lpstr>Molecular Shape</vt:lpstr>
      <vt:lpstr>VSEPR</vt:lpstr>
      <vt:lpstr>VSEPR</vt:lpstr>
      <vt:lpstr>VSEPR</vt:lpstr>
      <vt:lpstr>Molecular Shape and Lone Pairs </vt:lpstr>
      <vt:lpstr>Molecular Shape and Lone Pairs </vt:lpstr>
      <vt:lpstr>VSEPR</vt:lpstr>
      <vt:lpstr>Determining Molecular Shape  Using VSEPR</vt:lpstr>
      <vt:lpstr>Your Turn!</vt:lpstr>
      <vt:lpstr>Your Turn!</vt:lpstr>
      <vt:lpstr>Your Turn!</vt:lpstr>
      <vt:lpstr>Your Turn!</vt:lpstr>
      <vt:lpstr>Your Turn!</vt:lpstr>
      <vt:lpstr>Your Turn!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Chemical Bonds</dc:subject>
  <dc:creator>Karen Sanchez</dc:creator>
  <cp:lastModifiedBy>Shuckaduck</cp:lastModifiedBy>
  <cp:revision>113</cp:revision>
  <dcterms:created xsi:type="dcterms:W3CDTF">2009-04-24T10:50:53Z</dcterms:created>
  <dcterms:modified xsi:type="dcterms:W3CDTF">2012-10-22T07:42:10Z</dcterms:modified>
</cp:coreProperties>
</file>