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313" r:id="rId3"/>
    <p:sldId id="315" r:id="rId4"/>
    <p:sldId id="320" r:id="rId5"/>
    <p:sldId id="344" r:id="rId6"/>
    <p:sldId id="345" r:id="rId7"/>
    <p:sldId id="322" r:id="rId8"/>
    <p:sldId id="316" r:id="rId9"/>
    <p:sldId id="323" r:id="rId10"/>
    <p:sldId id="321" r:id="rId11"/>
    <p:sldId id="346" r:id="rId12"/>
    <p:sldId id="324" r:id="rId13"/>
    <p:sldId id="325" r:id="rId14"/>
    <p:sldId id="317" r:id="rId15"/>
    <p:sldId id="326" r:id="rId16"/>
    <p:sldId id="328" r:id="rId17"/>
    <p:sldId id="327" r:id="rId18"/>
    <p:sldId id="329" r:id="rId19"/>
    <p:sldId id="330" r:id="rId20"/>
    <p:sldId id="331" r:id="rId21"/>
    <p:sldId id="332" r:id="rId22"/>
    <p:sldId id="335" r:id="rId23"/>
    <p:sldId id="340" r:id="rId24"/>
    <p:sldId id="347" r:id="rId25"/>
    <p:sldId id="348" r:id="rId26"/>
    <p:sldId id="349" r:id="rId27"/>
    <p:sldId id="318" r:id="rId28"/>
    <p:sldId id="338" r:id="rId29"/>
    <p:sldId id="339" r:id="rId30"/>
    <p:sldId id="336" r:id="rId31"/>
    <p:sldId id="367" r:id="rId32"/>
    <p:sldId id="341" r:id="rId33"/>
    <p:sldId id="342" r:id="rId34"/>
    <p:sldId id="343" r:id="rId35"/>
    <p:sldId id="350" r:id="rId36"/>
    <p:sldId id="366" r:id="rId37"/>
    <p:sldId id="319" r:id="rId38"/>
    <p:sldId id="361" r:id="rId39"/>
    <p:sldId id="362" r:id="rId40"/>
    <p:sldId id="363" r:id="rId41"/>
    <p:sldId id="357" r:id="rId42"/>
    <p:sldId id="364" r:id="rId43"/>
    <p:sldId id="365" r:id="rId44"/>
    <p:sldId id="358" r:id="rId45"/>
    <p:sldId id="368" r:id="rId46"/>
    <p:sldId id="360" r:id="rId47"/>
    <p:sldId id="353" r:id="rId48"/>
    <p:sldId id="35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54D"/>
    <a:srgbClr val="0000FF"/>
    <a:srgbClr val="236F37"/>
    <a:srgbClr val="28724F"/>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3" d="100"/>
          <a:sy n="43" d="100"/>
        </p:scale>
        <p:origin x="-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BCE6ED8-341D-4F92-B0D7-C7B507B843C2}" type="datetimeFigureOut">
              <a:rPr lang="en-US"/>
              <a:pPr>
                <a:defRPr/>
              </a:pPr>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CD40FA-945E-4E46-A4AE-38FC10E90C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10.7</a:t>
            </a:r>
            <a:r>
              <a:rPr lang="en-US" smtClean="0"/>
              <a:t> The first four principal energy levels in the hydrogen atom.  Each level is assigned a principal quantum number n.</a:t>
            </a:r>
            <a:endParaRPr lang="en-US" b="1" smtClean="0"/>
          </a:p>
        </p:txBody>
      </p:sp>
      <p:sp>
        <p:nvSpPr>
          <p:cNvPr id="4" name="Slide Number Placeholder 3"/>
          <p:cNvSpPr>
            <a:spLocks noGrp="1"/>
          </p:cNvSpPr>
          <p:nvPr>
            <p:ph type="sldNum" sz="quarter" idx="5"/>
          </p:nvPr>
        </p:nvSpPr>
        <p:spPr/>
        <p:txBody>
          <a:bodyPr/>
          <a:lstStyle/>
          <a:p>
            <a:pPr>
              <a:defRPr/>
            </a:pPr>
            <a:fld id="{841858AF-AFB2-4EA5-AAB8-F53F3B1BDCC8}"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10.13 Atomic structure diagrams of F, Na, and Mg atoms.  The number of protons and neutrons is shown in the nucleus.  The number of electrons is shown in each principal energy level outside the nucleus.</a:t>
            </a:r>
          </a:p>
          <a:p>
            <a:endParaRPr lang="en-US" smtClean="0"/>
          </a:p>
        </p:txBody>
      </p:sp>
      <p:sp>
        <p:nvSpPr>
          <p:cNvPr id="4" name="Slide Number Placeholder 3"/>
          <p:cNvSpPr>
            <a:spLocks noGrp="1"/>
          </p:cNvSpPr>
          <p:nvPr>
            <p:ph type="sldNum" sz="quarter" idx="5"/>
          </p:nvPr>
        </p:nvSpPr>
        <p:spPr/>
        <p:txBody>
          <a:bodyPr/>
          <a:lstStyle/>
          <a:p>
            <a:pPr>
              <a:defRPr/>
            </a:pPr>
            <a:fld id="{71A8FE3D-4D89-4642-8AA1-CF775BCCA5B0}"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1A60154-9D58-49B1-A0B0-2022A65C25CB}" type="datetime1">
              <a:rPr lang="en-US" smtClean="0"/>
              <a:pPr>
                <a:defRPr/>
              </a:pPr>
              <a:t>10/12/2012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2-</a:t>
            </a:r>
            <a:fld id="{73380CB7-2A5A-414C-A528-1731B7DB84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F0BD5-8528-4B78-A434-CAA62EC786D1}" type="datetime1">
              <a:rPr lang="en-US" smtClean="0"/>
              <a:pPr>
                <a:defRPr/>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EB217475-36E6-4CAC-97A5-4519EFE79E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D7910D-3B35-4699-85A8-797E00B4AECD}" type="datetime1">
              <a:rPr lang="en-US" smtClean="0"/>
              <a:pPr>
                <a:defRPr/>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D0F37ADB-2F95-4CE4-974A-5DE687991F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3F93A4D-B57C-4648-A322-FE1513EE75B9}" type="datetime1">
              <a:rPr lang="en-US" smtClean="0"/>
              <a:pPr>
                <a:defRPr/>
              </a:pPr>
              <a:t>10/12/2012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10-</a:t>
            </a:r>
            <a:fld id="{99BD4850-035D-4B34-8E60-090F4DE914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5814FF-F0D5-49B7-BF9F-FBE158E2C43D}" type="datetime1">
              <a:rPr lang="en-US" smtClean="0"/>
              <a:pPr>
                <a:defRPr/>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475E1F14-B64E-4CB6-8B4E-88ACAB4E48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121B2DA-3808-4633-9C78-2FAAE4618CA4}" type="datetime1">
              <a:rPr lang="en-US" smtClean="0"/>
              <a:pPr>
                <a:defRPr/>
              </a:pPr>
              <a:t>10/12/2012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7AF94E5A-04F0-473E-82C2-2C94DFFD93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46652E7-3C52-4CDB-8210-56DF341A06D2}" type="datetime1">
              <a:rPr lang="en-US" smtClean="0"/>
              <a:pPr>
                <a:defRPr/>
              </a:pPr>
              <a:t>10/12/2012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33E64888-E647-4FF3-AECD-677ACE0FEC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CD3FEA8-A539-4AF0-8BB5-4EA2951F7146}" type="datetime1">
              <a:rPr lang="en-US" smtClean="0"/>
              <a:pPr>
                <a:defRPr/>
              </a:pPr>
              <a:t>10/12/2012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F8EFA656-135E-4AFC-8AD1-D4B8ECA596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B4E1708-F4D9-48CB-B3C4-DB6CDC6DFC69}" type="datetime1">
              <a:rPr lang="en-US" smtClean="0"/>
              <a:pPr>
                <a:defRPr/>
              </a:pPr>
              <a:t>10/12/2012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10C6766B-12A4-422F-9EDE-02ED1551E0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46FB3D7-FC38-4FBF-AE8F-3737719358F5}" type="datetime1">
              <a:rPr lang="en-US" smtClean="0"/>
              <a:pPr>
                <a:defRPr/>
              </a:pPr>
              <a:t>10/12/2012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72A27ABC-CACD-4BA5-BA1E-5049FC3EE7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7ADD2F1-B477-418C-9D81-E6981D31DF55}" type="datetime1">
              <a:rPr lang="en-US" smtClean="0"/>
              <a:pPr>
                <a:defRPr/>
              </a:pPr>
              <a:t>10/12/2012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AB0DA191-0875-4DB2-A70D-7436C65A04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5A9732-0A84-4AF5-BECE-1345297E9B8C}" type="datetime1">
              <a:rPr lang="en-US" smtClean="0"/>
              <a:pPr>
                <a:defRPr/>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10-</a:t>
            </a:r>
            <a:fld id="{F5731ADE-855A-44A1-B65C-0684903032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27.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10</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7315200" cy="1219200"/>
          </a:xfrm>
        </p:spPr>
        <p:txBody>
          <a:bodyPr rtlCol="0">
            <a:normAutofit/>
          </a:bodyPr>
          <a:lstStyle/>
          <a:p>
            <a:pPr eaLnBrk="1" fontAlgn="auto" hangingPunct="1">
              <a:spcAft>
                <a:spcPts val="0"/>
              </a:spcAft>
              <a:buFont typeface="Arial" pitchFamily="34" charset="0"/>
              <a:buNone/>
              <a:defRPr/>
            </a:pPr>
            <a:r>
              <a:rPr lang="en-US" sz="1800" dirty="0" smtClean="0">
                <a:solidFill>
                  <a:schemeClr val="tx2">
                    <a:lumMod val="75000"/>
                  </a:schemeClr>
                </a:solidFill>
              </a:rPr>
              <a:t>Introduction to General, Organic, and Biochemistry 10e</a:t>
            </a:r>
          </a:p>
          <a:p>
            <a:pPr eaLnBrk="1" fontAlgn="auto" hangingPunct="1">
              <a:spcAft>
                <a:spcPts val="0"/>
              </a:spcAft>
              <a:buFont typeface="Arial" pitchFamily="34" charset="0"/>
              <a:buNone/>
              <a:defRPr/>
            </a:pPr>
            <a:r>
              <a:rPr lang="en-US" sz="1800" dirty="0" smtClean="0">
                <a:solidFill>
                  <a:schemeClr val="tx2">
                    <a:lumMod val="75000"/>
                  </a:schemeClr>
                </a:solidFill>
              </a:rPr>
              <a:t>John Wiley &amp; Sons, Inc</a:t>
            </a:r>
          </a:p>
          <a:p>
            <a:pPr eaLnBrk="1" fontAlgn="auto" hangingPunct="1">
              <a:spcAft>
                <a:spcPts val="0"/>
              </a:spcAft>
              <a:buFont typeface="Arial" pitchFamily="34" charset="0"/>
              <a:buNone/>
              <a:defRPr/>
            </a:pPr>
            <a:r>
              <a:rPr lang="en-US" sz="1800" dirty="0" smtClean="0">
                <a:solidFill>
                  <a:schemeClr val="tx2">
                    <a:lumMod val="75000"/>
                  </a:schemeClr>
                </a:solidFill>
              </a:rPr>
              <a:t>Morris Hein, Scott Pattison, and Susan Arena</a:t>
            </a:r>
          </a:p>
        </p:txBody>
      </p:sp>
      <p:sp>
        <p:nvSpPr>
          <p:cNvPr id="6" name="TextBox 5"/>
          <p:cNvSpPr txBox="1"/>
          <p:nvPr/>
        </p:nvSpPr>
        <p:spPr>
          <a:xfrm>
            <a:off x="609600" y="1600200"/>
            <a:ext cx="8001000" cy="1200150"/>
          </a:xfrm>
          <a:prstGeom prst="rect">
            <a:avLst/>
          </a:prstGeom>
          <a:noFill/>
        </p:spPr>
        <p:txBody>
          <a:bodyPr>
            <a:spAutoFit/>
          </a:bodyPr>
          <a:lstStyle/>
          <a:p>
            <a:pPr algn="ctr" fontAlgn="auto">
              <a:spcBef>
                <a:spcPts val="0"/>
              </a:spcBef>
              <a:spcAft>
                <a:spcPts val="0"/>
              </a:spcAft>
              <a:defRPr/>
            </a:pPr>
            <a:r>
              <a:rPr lang="en-US" sz="3600" b="1" dirty="0">
                <a:solidFill>
                  <a:schemeClr val="tx2">
                    <a:lumMod val="75000"/>
                  </a:schemeClr>
                </a:solidFill>
                <a:latin typeface="+mj-lt"/>
              </a:rPr>
              <a:t>Modern Atomic Theory </a:t>
            </a:r>
          </a:p>
          <a:p>
            <a:pPr algn="ctr" fontAlgn="auto">
              <a:spcBef>
                <a:spcPts val="0"/>
              </a:spcBef>
              <a:spcAft>
                <a:spcPts val="0"/>
              </a:spcAft>
              <a:defRPr/>
            </a:pPr>
            <a:r>
              <a:rPr lang="en-US" sz="3600" b="1" dirty="0">
                <a:solidFill>
                  <a:schemeClr val="tx2">
                    <a:lumMod val="75000"/>
                  </a:schemeClr>
                </a:solidFill>
                <a:latin typeface="+mj-lt"/>
              </a:rPr>
              <a:t>and the Periodic Table</a:t>
            </a:r>
          </a:p>
        </p:txBody>
      </p:sp>
      <p:pic>
        <p:nvPicPr>
          <p:cNvPr id="13321" name="Picture 9"/>
          <p:cNvPicPr>
            <a:picLocks noChangeAspect="1" noChangeArrowheads="1"/>
          </p:cNvPicPr>
          <p:nvPr/>
        </p:nvPicPr>
        <p:blipFill>
          <a:blip r:embed="rId2" cstate="print"/>
          <a:srcRect/>
          <a:stretch>
            <a:fillRect/>
          </a:stretch>
        </p:blipFill>
        <p:spPr bwMode="auto">
          <a:xfrm>
            <a:off x="3429000" y="2743200"/>
            <a:ext cx="3048000" cy="2910416"/>
          </a:xfrm>
          <a:prstGeom prst="rect">
            <a:avLst/>
          </a:prstGeom>
          <a:noFill/>
          <a:ln w="9525">
            <a:noFill/>
            <a:miter lim="800000"/>
            <a:headEnd/>
            <a:tailEnd/>
          </a:ln>
        </p:spPr>
      </p:pic>
      <p:sp>
        <p:nvSpPr>
          <p:cNvPr id="10" name="Rectangle 9"/>
          <p:cNvSpPr/>
          <p:nvPr/>
        </p:nvSpPr>
        <p:spPr>
          <a:xfrm flipH="1">
            <a:off x="152400" y="2828836"/>
            <a:ext cx="2514600" cy="3416320"/>
          </a:xfrm>
          <a:prstGeom prst="rect">
            <a:avLst/>
          </a:prstGeom>
        </p:spPr>
        <p:txBody>
          <a:bodyPr wrap="square">
            <a:spAutoFit/>
          </a:bodyPr>
          <a:lstStyle/>
          <a:p>
            <a:r>
              <a:rPr lang="en-US" sz="2400" b="1" dirty="0" smtClean="0">
                <a:solidFill>
                  <a:schemeClr val="accent2"/>
                </a:solidFill>
              </a:rPr>
              <a:t>The amazing colors in these fireworks explosions are the result of electrons transferring between energy levels in atoms.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Why so many lines?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F1F16361-E9B2-4A47-A065-D1E20E8AFB70}" type="slidenum">
              <a:rPr lang="en-US" smtClean="0"/>
              <a:pPr>
                <a:defRPr/>
              </a:pPr>
              <a:t>10</a:t>
            </a:fld>
            <a:endParaRPr lang="en-US"/>
          </a:p>
        </p:txBody>
      </p:sp>
      <p:sp>
        <p:nvSpPr>
          <p:cNvPr id="22533" name="Rectangle 2"/>
          <p:cNvSpPr>
            <a:spLocks noChangeArrowheads="1"/>
          </p:cNvSpPr>
          <p:nvPr/>
        </p:nvSpPr>
        <p:spPr bwMode="auto">
          <a:xfrm>
            <a:off x="304800" y="1066800"/>
            <a:ext cx="3962400" cy="5410200"/>
          </a:xfrm>
          <a:prstGeom prst="rect">
            <a:avLst/>
          </a:prstGeom>
          <a:noFill/>
          <a:ln w="12700">
            <a:noFill/>
            <a:miter lim="800000"/>
            <a:headEnd type="none" w="sm" len="sm"/>
            <a:tailEnd type="none" w="sm" len="sm"/>
          </a:ln>
        </p:spPr>
        <p:txBody>
          <a:bodyPr wrap="none" anchor="ctr"/>
          <a:lstStyle/>
          <a:p>
            <a:endParaRPr lang="en-US"/>
          </a:p>
        </p:txBody>
      </p:sp>
      <p:sp>
        <p:nvSpPr>
          <p:cNvPr id="22534" name="Text Box 4"/>
          <p:cNvSpPr txBox="1">
            <a:spLocks noChangeArrowheads="1"/>
          </p:cNvSpPr>
          <p:nvPr/>
        </p:nvSpPr>
        <p:spPr bwMode="auto">
          <a:xfrm>
            <a:off x="2514600" y="3505200"/>
            <a:ext cx="4343400" cy="457200"/>
          </a:xfrm>
          <a:prstGeom prst="rect">
            <a:avLst/>
          </a:prstGeom>
          <a:noFill/>
          <a:ln w="9525">
            <a:noFill/>
            <a:miter lim="800000"/>
            <a:headEnd/>
            <a:tailEnd/>
          </a:ln>
        </p:spPr>
        <p:txBody>
          <a:bodyPr>
            <a:spAutoFit/>
          </a:bodyPr>
          <a:lstStyle/>
          <a:p>
            <a:pPr>
              <a:spcBef>
                <a:spcPct val="50000"/>
              </a:spcBef>
            </a:pPr>
            <a:endParaRPr lang="en-US"/>
          </a:p>
        </p:txBody>
      </p:sp>
      <p:sp>
        <p:nvSpPr>
          <p:cNvPr id="22535" name="Line 5"/>
          <p:cNvSpPr>
            <a:spLocks noChangeShapeType="1"/>
          </p:cNvSpPr>
          <p:nvPr/>
        </p:nvSpPr>
        <p:spPr bwMode="auto">
          <a:xfrm flipV="1">
            <a:off x="5410200" y="1676400"/>
            <a:ext cx="0" cy="990600"/>
          </a:xfrm>
          <a:prstGeom prst="line">
            <a:avLst/>
          </a:prstGeom>
          <a:noFill/>
          <a:ln w="38100">
            <a:solidFill>
              <a:srgbClr val="FF0000"/>
            </a:solidFill>
            <a:round/>
            <a:headEnd/>
            <a:tailEnd type="triangle" w="med" len="med"/>
          </a:ln>
        </p:spPr>
        <p:txBody>
          <a:bodyPr/>
          <a:lstStyle/>
          <a:p>
            <a:endParaRPr lang="en-US"/>
          </a:p>
        </p:txBody>
      </p:sp>
      <p:sp>
        <p:nvSpPr>
          <p:cNvPr id="10" name="Text Box 6"/>
          <p:cNvSpPr txBox="1">
            <a:spLocks noChangeArrowheads="1"/>
          </p:cNvSpPr>
          <p:nvPr/>
        </p:nvSpPr>
        <p:spPr bwMode="auto">
          <a:xfrm>
            <a:off x="5943600" y="1981200"/>
            <a:ext cx="2590800" cy="954088"/>
          </a:xfrm>
          <a:prstGeom prst="rect">
            <a:avLst/>
          </a:prstGeom>
          <a:noFill/>
          <a:ln w="9525">
            <a:noFill/>
            <a:miter lim="800000"/>
            <a:headEnd/>
            <a:tailEnd/>
          </a:ln>
          <a:effectLst/>
        </p:spPr>
        <p:txBody>
          <a:bodyPr>
            <a:spAutoFit/>
          </a:bodyPr>
          <a:lstStyle/>
          <a:p>
            <a:pPr>
              <a:spcBef>
                <a:spcPct val="50000"/>
              </a:spcBef>
              <a:defRPr/>
            </a:pPr>
            <a:r>
              <a:rPr lang="en-US" sz="2800">
                <a:solidFill>
                  <a:srgbClr val="FF0000"/>
                </a:solidFill>
                <a:latin typeface="+mn-lt"/>
              </a:rPr>
              <a:t>Absorbed energy</a:t>
            </a:r>
          </a:p>
        </p:txBody>
      </p:sp>
      <p:grpSp>
        <p:nvGrpSpPr>
          <p:cNvPr id="22537" name="Group 7"/>
          <p:cNvGrpSpPr>
            <a:grpSpLocks/>
          </p:cNvGrpSpPr>
          <p:nvPr/>
        </p:nvGrpSpPr>
        <p:grpSpPr bwMode="auto">
          <a:xfrm>
            <a:off x="835025" y="687388"/>
            <a:ext cx="3889375" cy="5627687"/>
            <a:chOff x="574" y="625"/>
            <a:chExt cx="2450" cy="3545"/>
          </a:xfrm>
        </p:grpSpPr>
        <p:sp>
          <p:nvSpPr>
            <p:cNvPr id="12" name="Line 8"/>
            <p:cNvSpPr>
              <a:spLocks noChangeShapeType="1"/>
            </p:cNvSpPr>
            <p:nvPr/>
          </p:nvSpPr>
          <p:spPr bwMode="auto">
            <a:xfrm>
              <a:off x="1056" y="1296"/>
              <a:ext cx="0" cy="2592"/>
            </a:xfrm>
            <a:prstGeom prst="line">
              <a:avLst/>
            </a:prstGeom>
            <a:noFill/>
            <a:ln w="9525">
              <a:solidFill>
                <a:schemeClr val="tx1"/>
              </a:solidFill>
              <a:round/>
              <a:headEnd/>
              <a:tailEnd/>
            </a:ln>
            <a:effectLst/>
          </p:spPr>
          <p:txBody>
            <a:bodyPr/>
            <a:lstStyle/>
            <a:p>
              <a:pPr>
                <a:defRPr/>
              </a:pPr>
              <a:endParaRPr lang="en-US" sz="2800">
                <a:latin typeface="+mn-lt"/>
              </a:endParaRPr>
            </a:p>
          </p:txBody>
        </p:sp>
        <p:sp>
          <p:nvSpPr>
            <p:cNvPr id="13" name="Text Box 9"/>
            <p:cNvSpPr txBox="1">
              <a:spLocks noChangeArrowheads="1"/>
            </p:cNvSpPr>
            <p:nvPr/>
          </p:nvSpPr>
          <p:spPr bwMode="auto">
            <a:xfrm rot="16164521">
              <a:off x="-1032" y="2231"/>
              <a:ext cx="3504" cy="291"/>
            </a:xfrm>
            <a:prstGeom prst="rect">
              <a:avLst/>
            </a:prstGeom>
            <a:noFill/>
            <a:ln w="9525">
              <a:noFill/>
              <a:miter lim="800000"/>
              <a:headEnd/>
              <a:tailEnd/>
            </a:ln>
            <a:effectLst/>
          </p:spPr>
          <p:txBody>
            <a:bodyPr>
              <a:spAutoFit/>
            </a:bodyPr>
            <a:lstStyle/>
            <a:p>
              <a:pPr>
                <a:spcBef>
                  <a:spcPct val="50000"/>
                </a:spcBef>
                <a:defRPr/>
              </a:pPr>
              <a:r>
                <a:rPr lang="en-US" sz="2400" dirty="0">
                  <a:latin typeface="+mn-lt"/>
                </a:rPr>
                <a:t>Potential energy of hydrogen electron</a:t>
              </a:r>
            </a:p>
          </p:txBody>
        </p:sp>
        <p:sp>
          <p:nvSpPr>
            <p:cNvPr id="14" name="Line 10"/>
            <p:cNvSpPr>
              <a:spLocks noChangeShapeType="1"/>
            </p:cNvSpPr>
            <p:nvPr/>
          </p:nvSpPr>
          <p:spPr bwMode="auto">
            <a:xfrm>
              <a:off x="1248" y="3936"/>
              <a:ext cx="864" cy="0"/>
            </a:xfrm>
            <a:prstGeom prst="line">
              <a:avLst/>
            </a:prstGeom>
            <a:noFill/>
            <a:ln w="9525">
              <a:solidFill>
                <a:schemeClr val="tx1"/>
              </a:solidFill>
              <a:round/>
              <a:headEnd/>
              <a:tailEnd/>
            </a:ln>
            <a:effectLst/>
          </p:spPr>
          <p:txBody>
            <a:bodyPr/>
            <a:lstStyle/>
            <a:p>
              <a:pPr>
                <a:defRPr/>
              </a:pPr>
              <a:endParaRPr lang="en-US" sz="2800">
                <a:latin typeface="+mn-lt"/>
              </a:endParaRPr>
            </a:p>
          </p:txBody>
        </p:sp>
        <p:sp>
          <p:nvSpPr>
            <p:cNvPr id="15" name="Line 11"/>
            <p:cNvSpPr>
              <a:spLocks noChangeShapeType="1"/>
            </p:cNvSpPr>
            <p:nvPr/>
          </p:nvSpPr>
          <p:spPr bwMode="auto">
            <a:xfrm>
              <a:off x="1200" y="2784"/>
              <a:ext cx="864" cy="0"/>
            </a:xfrm>
            <a:prstGeom prst="line">
              <a:avLst/>
            </a:prstGeom>
            <a:noFill/>
            <a:ln w="9525">
              <a:solidFill>
                <a:schemeClr val="tx1"/>
              </a:solidFill>
              <a:round/>
              <a:headEnd/>
              <a:tailEnd/>
            </a:ln>
            <a:effectLst/>
          </p:spPr>
          <p:txBody>
            <a:bodyPr/>
            <a:lstStyle/>
            <a:p>
              <a:pPr>
                <a:defRPr/>
              </a:pPr>
              <a:endParaRPr lang="en-US" sz="2800">
                <a:latin typeface="+mn-lt"/>
              </a:endParaRPr>
            </a:p>
          </p:txBody>
        </p:sp>
        <p:sp>
          <p:nvSpPr>
            <p:cNvPr id="16" name="Line 12"/>
            <p:cNvSpPr>
              <a:spLocks noChangeShapeType="1"/>
            </p:cNvSpPr>
            <p:nvPr/>
          </p:nvSpPr>
          <p:spPr bwMode="auto">
            <a:xfrm>
              <a:off x="1200" y="2304"/>
              <a:ext cx="864" cy="0"/>
            </a:xfrm>
            <a:prstGeom prst="line">
              <a:avLst/>
            </a:prstGeom>
            <a:noFill/>
            <a:ln w="9525">
              <a:solidFill>
                <a:schemeClr val="tx1"/>
              </a:solidFill>
              <a:round/>
              <a:headEnd/>
              <a:tailEnd/>
            </a:ln>
            <a:effectLst/>
          </p:spPr>
          <p:txBody>
            <a:bodyPr/>
            <a:lstStyle/>
            <a:p>
              <a:pPr>
                <a:defRPr/>
              </a:pPr>
              <a:endParaRPr lang="en-US" sz="2800">
                <a:latin typeface="+mn-lt"/>
              </a:endParaRPr>
            </a:p>
          </p:txBody>
        </p:sp>
        <p:sp>
          <p:nvSpPr>
            <p:cNvPr id="17" name="Line 13"/>
            <p:cNvSpPr>
              <a:spLocks noChangeShapeType="1"/>
            </p:cNvSpPr>
            <p:nvPr/>
          </p:nvSpPr>
          <p:spPr bwMode="auto">
            <a:xfrm>
              <a:off x="1200" y="2016"/>
              <a:ext cx="864" cy="0"/>
            </a:xfrm>
            <a:prstGeom prst="line">
              <a:avLst/>
            </a:prstGeom>
            <a:noFill/>
            <a:ln w="9525">
              <a:solidFill>
                <a:schemeClr val="tx1"/>
              </a:solidFill>
              <a:round/>
              <a:headEnd/>
              <a:tailEnd/>
            </a:ln>
            <a:effectLst/>
          </p:spPr>
          <p:txBody>
            <a:bodyPr/>
            <a:lstStyle/>
            <a:p>
              <a:pPr>
                <a:defRPr/>
              </a:pPr>
              <a:endParaRPr lang="en-US" sz="2800">
                <a:latin typeface="+mn-lt"/>
              </a:endParaRPr>
            </a:p>
          </p:txBody>
        </p:sp>
        <p:sp>
          <p:nvSpPr>
            <p:cNvPr id="18" name="Line 14"/>
            <p:cNvSpPr>
              <a:spLocks noChangeShapeType="1"/>
            </p:cNvSpPr>
            <p:nvPr/>
          </p:nvSpPr>
          <p:spPr bwMode="auto">
            <a:xfrm>
              <a:off x="1200" y="1824"/>
              <a:ext cx="864" cy="0"/>
            </a:xfrm>
            <a:prstGeom prst="line">
              <a:avLst/>
            </a:prstGeom>
            <a:noFill/>
            <a:ln w="9525">
              <a:solidFill>
                <a:schemeClr val="tx1"/>
              </a:solidFill>
              <a:round/>
              <a:headEnd/>
              <a:tailEnd/>
            </a:ln>
            <a:effectLst/>
          </p:spPr>
          <p:txBody>
            <a:bodyPr/>
            <a:lstStyle/>
            <a:p>
              <a:pPr>
                <a:defRPr/>
              </a:pPr>
              <a:endParaRPr lang="en-US" sz="2800">
                <a:latin typeface="+mn-lt"/>
              </a:endParaRPr>
            </a:p>
          </p:txBody>
        </p:sp>
        <p:sp>
          <p:nvSpPr>
            <p:cNvPr id="19" name="Text Box 15"/>
            <p:cNvSpPr txBox="1">
              <a:spLocks noChangeArrowheads="1"/>
            </p:cNvSpPr>
            <p:nvPr/>
          </p:nvSpPr>
          <p:spPr bwMode="auto">
            <a:xfrm>
              <a:off x="2112" y="3840"/>
              <a:ext cx="912" cy="33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1</a:t>
              </a:r>
            </a:p>
          </p:txBody>
        </p:sp>
        <p:sp>
          <p:nvSpPr>
            <p:cNvPr id="20" name="Text Box 16"/>
            <p:cNvSpPr txBox="1">
              <a:spLocks noChangeArrowheads="1"/>
            </p:cNvSpPr>
            <p:nvPr/>
          </p:nvSpPr>
          <p:spPr bwMode="auto">
            <a:xfrm>
              <a:off x="2112" y="2160"/>
              <a:ext cx="912" cy="33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3</a:t>
              </a:r>
            </a:p>
          </p:txBody>
        </p:sp>
        <p:sp>
          <p:nvSpPr>
            <p:cNvPr id="21" name="Text Box 17"/>
            <p:cNvSpPr txBox="1">
              <a:spLocks noChangeArrowheads="1"/>
            </p:cNvSpPr>
            <p:nvPr/>
          </p:nvSpPr>
          <p:spPr bwMode="auto">
            <a:xfrm>
              <a:off x="2112" y="2640"/>
              <a:ext cx="912" cy="33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2</a:t>
              </a:r>
            </a:p>
          </p:txBody>
        </p:sp>
        <p:sp>
          <p:nvSpPr>
            <p:cNvPr id="22" name="Text Box 18"/>
            <p:cNvSpPr txBox="1">
              <a:spLocks noChangeArrowheads="1"/>
            </p:cNvSpPr>
            <p:nvPr/>
          </p:nvSpPr>
          <p:spPr bwMode="auto">
            <a:xfrm>
              <a:off x="2112" y="1632"/>
              <a:ext cx="912" cy="33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5</a:t>
              </a:r>
            </a:p>
          </p:txBody>
        </p:sp>
        <p:sp>
          <p:nvSpPr>
            <p:cNvPr id="23" name="Text Box 19"/>
            <p:cNvSpPr txBox="1">
              <a:spLocks noChangeArrowheads="1"/>
            </p:cNvSpPr>
            <p:nvPr/>
          </p:nvSpPr>
          <p:spPr bwMode="auto">
            <a:xfrm>
              <a:off x="2112" y="1872"/>
              <a:ext cx="912" cy="33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4</a:t>
              </a:r>
            </a:p>
          </p:txBody>
        </p:sp>
        <p:sp>
          <p:nvSpPr>
            <p:cNvPr id="24" name="Line 20"/>
            <p:cNvSpPr>
              <a:spLocks noChangeShapeType="1"/>
            </p:cNvSpPr>
            <p:nvPr/>
          </p:nvSpPr>
          <p:spPr bwMode="auto">
            <a:xfrm flipV="1">
              <a:off x="1392" y="1824"/>
              <a:ext cx="0" cy="2112"/>
            </a:xfrm>
            <a:prstGeom prst="line">
              <a:avLst/>
            </a:prstGeom>
            <a:noFill/>
            <a:ln w="57150">
              <a:solidFill>
                <a:srgbClr val="FF0000"/>
              </a:solidFill>
              <a:round/>
              <a:headEnd/>
              <a:tailEnd type="triangle" w="med" len="med"/>
            </a:ln>
            <a:effectLst/>
          </p:spPr>
          <p:txBody>
            <a:bodyPr/>
            <a:lstStyle/>
            <a:p>
              <a:pPr>
                <a:defRPr/>
              </a:pPr>
              <a:endParaRPr lang="en-US" sz="2800">
                <a:latin typeface="+mn-lt"/>
              </a:endParaRPr>
            </a:p>
          </p:txBody>
        </p:sp>
        <p:sp>
          <p:nvSpPr>
            <p:cNvPr id="25" name="Line 21"/>
            <p:cNvSpPr>
              <a:spLocks noChangeShapeType="1"/>
            </p:cNvSpPr>
            <p:nvPr/>
          </p:nvSpPr>
          <p:spPr bwMode="auto">
            <a:xfrm>
              <a:off x="1584" y="1824"/>
              <a:ext cx="0" cy="192"/>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26" name="Line 22"/>
            <p:cNvSpPr>
              <a:spLocks noChangeShapeType="1"/>
            </p:cNvSpPr>
            <p:nvPr/>
          </p:nvSpPr>
          <p:spPr bwMode="auto">
            <a:xfrm>
              <a:off x="1680" y="1824"/>
              <a:ext cx="0" cy="480"/>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27" name="Line 23"/>
            <p:cNvSpPr>
              <a:spLocks noChangeShapeType="1"/>
            </p:cNvSpPr>
            <p:nvPr/>
          </p:nvSpPr>
          <p:spPr bwMode="auto">
            <a:xfrm>
              <a:off x="1824" y="1824"/>
              <a:ext cx="0" cy="960"/>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28" name="Line 24"/>
            <p:cNvSpPr>
              <a:spLocks noChangeShapeType="1"/>
            </p:cNvSpPr>
            <p:nvPr/>
          </p:nvSpPr>
          <p:spPr bwMode="auto">
            <a:xfrm>
              <a:off x="1920" y="2016"/>
              <a:ext cx="0" cy="816"/>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29" name="Line 25"/>
            <p:cNvSpPr>
              <a:spLocks noChangeShapeType="1"/>
            </p:cNvSpPr>
            <p:nvPr/>
          </p:nvSpPr>
          <p:spPr bwMode="auto">
            <a:xfrm>
              <a:off x="2016" y="2016"/>
              <a:ext cx="0" cy="1872"/>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30" name="Line 26"/>
            <p:cNvSpPr>
              <a:spLocks noChangeShapeType="1"/>
            </p:cNvSpPr>
            <p:nvPr/>
          </p:nvSpPr>
          <p:spPr bwMode="auto">
            <a:xfrm>
              <a:off x="1488" y="2304"/>
              <a:ext cx="0" cy="480"/>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31" name="Line 27"/>
            <p:cNvSpPr>
              <a:spLocks noChangeShapeType="1"/>
            </p:cNvSpPr>
            <p:nvPr/>
          </p:nvSpPr>
          <p:spPr bwMode="auto">
            <a:xfrm>
              <a:off x="1584" y="2304"/>
              <a:ext cx="0" cy="1632"/>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sp>
          <p:nvSpPr>
            <p:cNvPr id="32" name="Line 28"/>
            <p:cNvSpPr>
              <a:spLocks noChangeShapeType="1"/>
            </p:cNvSpPr>
            <p:nvPr/>
          </p:nvSpPr>
          <p:spPr bwMode="auto">
            <a:xfrm>
              <a:off x="1680" y="2784"/>
              <a:ext cx="0" cy="1152"/>
            </a:xfrm>
            <a:prstGeom prst="line">
              <a:avLst/>
            </a:prstGeom>
            <a:noFill/>
            <a:ln w="9525">
              <a:solidFill>
                <a:schemeClr val="tx1"/>
              </a:solidFill>
              <a:round/>
              <a:headEnd/>
              <a:tailEnd type="triangle" w="med" len="med"/>
            </a:ln>
            <a:effectLst/>
          </p:spPr>
          <p:txBody>
            <a:bodyPr/>
            <a:lstStyle/>
            <a:p>
              <a:pPr>
                <a:defRPr/>
              </a:pPr>
              <a:endParaRPr lang="en-US" sz="2800">
                <a:latin typeface="+mn-lt"/>
              </a:endParaRPr>
            </a:p>
          </p:txBody>
        </p:sp>
      </p:grpSp>
      <p:sp>
        <p:nvSpPr>
          <p:cNvPr id="22538" name="Line 29"/>
          <p:cNvSpPr>
            <a:spLocks noChangeShapeType="1"/>
          </p:cNvSpPr>
          <p:nvPr/>
        </p:nvSpPr>
        <p:spPr bwMode="auto">
          <a:xfrm>
            <a:off x="5486400" y="3200400"/>
            <a:ext cx="0" cy="914400"/>
          </a:xfrm>
          <a:prstGeom prst="line">
            <a:avLst/>
          </a:prstGeom>
          <a:noFill/>
          <a:ln w="28575">
            <a:solidFill>
              <a:schemeClr val="tx1"/>
            </a:solidFill>
            <a:round/>
            <a:headEnd/>
            <a:tailEnd type="triangle" w="med" len="med"/>
          </a:ln>
        </p:spPr>
        <p:txBody>
          <a:bodyPr/>
          <a:lstStyle/>
          <a:p>
            <a:endParaRPr lang="en-US"/>
          </a:p>
        </p:txBody>
      </p:sp>
      <p:sp>
        <p:nvSpPr>
          <p:cNvPr id="34" name="Text Box 30"/>
          <p:cNvSpPr txBox="1">
            <a:spLocks noChangeArrowheads="1"/>
          </p:cNvSpPr>
          <p:nvPr/>
        </p:nvSpPr>
        <p:spPr bwMode="auto">
          <a:xfrm>
            <a:off x="6172200" y="3352800"/>
            <a:ext cx="2438400" cy="954088"/>
          </a:xfrm>
          <a:prstGeom prst="rect">
            <a:avLst/>
          </a:prstGeom>
          <a:noFill/>
          <a:ln w="9525">
            <a:noFill/>
            <a:miter lim="800000"/>
            <a:headEnd/>
            <a:tailEnd/>
          </a:ln>
          <a:effectLst/>
        </p:spPr>
        <p:txBody>
          <a:bodyPr>
            <a:spAutoFit/>
          </a:bodyPr>
          <a:lstStyle/>
          <a:p>
            <a:pPr>
              <a:spcBef>
                <a:spcPct val="50000"/>
              </a:spcBef>
              <a:defRPr/>
            </a:pPr>
            <a:r>
              <a:rPr lang="en-US" sz="2800">
                <a:latin typeface="+mn-lt"/>
              </a:rPr>
              <a:t>Released energy</a:t>
            </a:r>
          </a:p>
        </p:txBody>
      </p:sp>
      <p:sp>
        <p:nvSpPr>
          <p:cNvPr id="35" name="Text Box 31"/>
          <p:cNvSpPr txBox="1">
            <a:spLocks noChangeArrowheads="1"/>
          </p:cNvSpPr>
          <p:nvPr/>
        </p:nvSpPr>
        <p:spPr bwMode="auto">
          <a:xfrm>
            <a:off x="4419600" y="4419600"/>
            <a:ext cx="4572000" cy="1816100"/>
          </a:xfrm>
          <a:prstGeom prst="rect">
            <a:avLst/>
          </a:prstGeom>
          <a:noFill/>
          <a:ln w="28575">
            <a:solidFill>
              <a:schemeClr val="accent1"/>
            </a:solidFill>
            <a:miter lim="800000"/>
            <a:headEnd type="none" w="sm" len="sm"/>
            <a:tailEnd type="none" w="sm" len="sm"/>
          </a:ln>
          <a:effectLst/>
        </p:spPr>
        <p:txBody>
          <a:bodyPr>
            <a:spAutoFit/>
          </a:bodyPr>
          <a:lstStyle/>
          <a:p>
            <a:pPr>
              <a:spcBef>
                <a:spcPct val="50000"/>
              </a:spcBef>
              <a:defRPr/>
            </a:pPr>
            <a:r>
              <a:rPr lang="en-US" sz="2800" dirty="0">
                <a:solidFill>
                  <a:srgbClr val="002060"/>
                </a:solidFill>
                <a:latin typeface="+mn-lt"/>
              </a:rPr>
              <a:t>Each line in the spectrum corresponds to electrons moving from a higher energy level to a </a:t>
            </a:r>
            <a:r>
              <a:rPr lang="en-US" sz="2800" b="1" dirty="0">
                <a:solidFill>
                  <a:srgbClr val="002060"/>
                </a:solidFill>
                <a:latin typeface="+mn-lt"/>
              </a:rPr>
              <a:t>lower </a:t>
            </a:r>
            <a:r>
              <a:rPr lang="en-US" sz="2800" dirty="0">
                <a:solidFill>
                  <a:srgbClr val="002060"/>
                </a:solidFill>
                <a:latin typeface="+mn-lt"/>
              </a:rPr>
              <a:t>energy level.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lowest possible energy level for an electron is known as </a:t>
            </a:r>
          </a:p>
          <a:p>
            <a:pPr marL="514350" indent="-514350">
              <a:buFont typeface="+mj-lt"/>
              <a:buAutoNum type="alphaLcPeriod"/>
              <a:defRPr/>
            </a:pPr>
            <a:r>
              <a:rPr lang="en-US" dirty="0" smtClean="0"/>
              <a:t>Low state</a:t>
            </a:r>
          </a:p>
          <a:p>
            <a:pPr marL="514350" indent="-514350">
              <a:buFont typeface="+mj-lt"/>
              <a:buAutoNum type="alphaLcPeriod"/>
              <a:defRPr/>
            </a:pPr>
            <a:r>
              <a:rPr lang="en-US" dirty="0" smtClean="0"/>
              <a:t>Ground state</a:t>
            </a:r>
          </a:p>
          <a:p>
            <a:pPr marL="514350" indent="-514350">
              <a:buFont typeface="+mj-lt"/>
              <a:buAutoNum type="alphaLcPeriod"/>
              <a:defRPr/>
            </a:pPr>
            <a:r>
              <a:rPr lang="en-US" dirty="0" smtClean="0"/>
              <a:t>Basement state</a:t>
            </a:r>
          </a:p>
          <a:p>
            <a:pPr marL="514350" indent="-514350">
              <a:buFont typeface="+mj-lt"/>
              <a:buAutoNum type="alphaLcPeriod"/>
              <a:defRPr/>
            </a:pPr>
            <a:r>
              <a:rPr lang="en-US" dirty="0" smtClean="0"/>
              <a:t>Excited state</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58141601-CEEB-41C4-9C6B-EA9613C97155}"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Bohr Model</a:t>
            </a:r>
          </a:p>
        </p:txBody>
      </p:sp>
      <p:sp>
        <p:nvSpPr>
          <p:cNvPr id="3" name="Content Placeholder 2"/>
          <p:cNvSpPr>
            <a:spLocks noGrp="1"/>
          </p:cNvSpPr>
          <p:nvPr>
            <p:ph idx="1"/>
          </p:nvPr>
        </p:nvSpPr>
        <p:spPr/>
        <p:txBody>
          <a:bodyPr/>
          <a:lstStyle/>
          <a:p>
            <a:r>
              <a:rPr lang="en-US" smtClean="0"/>
              <a:t>Was based on electrons having fixed energy levels and therefore quantized amounts of energy. </a:t>
            </a:r>
          </a:p>
          <a:p>
            <a:r>
              <a:rPr lang="en-US" smtClean="0"/>
              <a:t>Accounted for spectral lines.</a:t>
            </a:r>
          </a:p>
          <a:p>
            <a:r>
              <a:rPr lang="en-US" smtClean="0"/>
              <a:t>Worked very well for hydrogen but did not work well for heavier atoms.</a:t>
            </a:r>
          </a:p>
          <a:p>
            <a:pPr eaLnBrk="1" hangingPunct="1">
              <a:buFontTx/>
              <a:buNone/>
            </a:pPr>
            <a:r>
              <a:rPr lang="en-US" smtClean="0"/>
              <a:t>Another model is needed that describes the behavior of electrons as waves.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286CD199-9069-4977-A8D8-2D1C795F8752}"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381000" y="4849813"/>
            <a:ext cx="4114800" cy="1703387"/>
          </a:xfrm>
          <a:prstGeom prst="rect">
            <a:avLst/>
          </a:prstGeom>
          <a:noFill/>
          <a:ln w="9525">
            <a:noFill/>
            <a:miter lim="800000"/>
            <a:headEnd/>
            <a:tailEnd/>
          </a:ln>
        </p:spPr>
      </p:pic>
      <p:sp>
        <p:nvSpPr>
          <p:cNvPr id="25603" name="Title 1"/>
          <p:cNvSpPr>
            <a:spLocks noGrp="1"/>
          </p:cNvSpPr>
          <p:nvPr>
            <p:ph type="title"/>
          </p:nvPr>
        </p:nvSpPr>
        <p:spPr/>
        <p:txBody>
          <a:bodyPr/>
          <a:lstStyle/>
          <a:p>
            <a:r>
              <a:rPr lang="en-US" smtClean="0"/>
              <a:t>The Wave-Mechanical Model</a:t>
            </a:r>
          </a:p>
        </p:txBody>
      </p:sp>
      <p:sp>
        <p:nvSpPr>
          <p:cNvPr id="3" name="Content Placeholder 2"/>
          <p:cNvSpPr>
            <a:spLocks noGrp="1"/>
          </p:cNvSpPr>
          <p:nvPr>
            <p:ph idx="1"/>
          </p:nvPr>
        </p:nvSpPr>
        <p:spPr>
          <a:xfrm>
            <a:off x="4114800" y="1600200"/>
            <a:ext cx="4800600" cy="4525963"/>
          </a:xfrm>
        </p:spPr>
        <p:txBody>
          <a:bodyPr/>
          <a:lstStyle/>
          <a:p>
            <a:r>
              <a:rPr lang="en-US" smtClean="0"/>
              <a:t>This mathematical model of the atom describes the energy of the electron with some certainty, but the actual location of the electron is uncertain.</a:t>
            </a:r>
          </a:p>
          <a:p>
            <a:r>
              <a:rPr lang="en-US" smtClean="0"/>
              <a:t>An </a:t>
            </a:r>
            <a:r>
              <a:rPr lang="en-US" b="1" smtClean="0"/>
              <a:t>orbital</a:t>
            </a:r>
            <a:r>
              <a:rPr lang="en-US" smtClean="0"/>
              <a:t> is the region in space where there is a high probability of finding an electron with a given energy.</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EACE0236-5EAB-41AD-94BA-316277C15C9B}" type="slidenum">
              <a:rPr lang="en-US" smtClean="0"/>
              <a:pPr>
                <a:defRPr/>
              </a:pPr>
              <a:t>13</a:t>
            </a:fld>
            <a:endParaRPr lang="en-US"/>
          </a:p>
        </p:txBody>
      </p:sp>
      <p:pic>
        <p:nvPicPr>
          <p:cNvPr id="25607" name="Picture 3"/>
          <p:cNvPicPr>
            <a:picLocks noChangeAspect="1" noChangeArrowheads="1"/>
          </p:cNvPicPr>
          <p:nvPr/>
        </p:nvPicPr>
        <p:blipFill>
          <a:blip r:embed="rId3" cstate="print"/>
          <a:srcRect/>
          <a:stretch>
            <a:fillRect/>
          </a:stretch>
        </p:blipFill>
        <p:spPr bwMode="auto">
          <a:xfrm>
            <a:off x="533400" y="1595438"/>
            <a:ext cx="3219450" cy="335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Energy Levels of Electrons</a:t>
            </a:r>
          </a:p>
        </p:txBody>
      </p:sp>
      <p:sp>
        <p:nvSpPr>
          <p:cNvPr id="3" name="Content Placeholder 2"/>
          <p:cNvSpPr>
            <a:spLocks noGrp="1"/>
          </p:cNvSpPr>
          <p:nvPr>
            <p:ph idx="1"/>
          </p:nvPr>
        </p:nvSpPr>
        <p:spPr>
          <a:xfrm>
            <a:off x="457200" y="1600200"/>
            <a:ext cx="5105400" cy="4525963"/>
          </a:xfrm>
        </p:spPr>
        <p:txBody>
          <a:bodyPr/>
          <a:lstStyle/>
          <a:p>
            <a:r>
              <a:rPr lang="en-US" smtClean="0"/>
              <a:t>Electrons in atoms are organized into discrete </a:t>
            </a:r>
            <a:r>
              <a:rPr lang="en-US" b="1" smtClean="0"/>
              <a:t>principal energy levels</a:t>
            </a:r>
            <a:r>
              <a:rPr lang="en-US" smtClean="0"/>
              <a:t> (</a:t>
            </a:r>
            <a:r>
              <a:rPr lang="en-US" i="1" smtClean="0"/>
              <a:t>n</a:t>
            </a:r>
            <a:r>
              <a:rPr lang="en-US" smtClean="0"/>
              <a:t>, where </a:t>
            </a:r>
            <a:r>
              <a:rPr lang="en-US" i="1" smtClean="0"/>
              <a:t>n</a:t>
            </a:r>
            <a:r>
              <a:rPr lang="en-US" smtClean="0"/>
              <a:t> is an integer).</a:t>
            </a:r>
          </a:p>
          <a:p>
            <a:r>
              <a:rPr lang="en-US" smtClean="0"/>
              <a:t>Lowest energy level is </a:t>
            </a:r>
            <a:r>
              <a:rPr lang="en-US" i="1" smtClean="0"/>
              <a:t>n </a:t>
            </a:r>
            <a:r>
              <a:rPr lang="en-US" smtClean="0"/>
              <a:t>= 1, then </a:t>
            </a:r>
            <a:r>
              <a:rPr lang="en-US" i="1" smtClean="0"/>
              <a:t>n </a:t>
            </a:r>
            <a:r>
              <a:rPr lang="en-US" smtClean="0"/>
              <a:t>= 2, etc.</a:t>
            </a:r>
          </a:p>
          <a:p>
            <a:r>
              <a:rPr lang="en-US" smtClean="0"/>
              <a:t>As </a:t>
            </a:r>
            <a:r>
              <a:rPr lang="en-US" i="1" smtClean="0"/>
              <a:t>n</a:t>
            </a:r>
            <a:r>
              <a:rPr lang="en-US" smtClean="0"/>
              <a:t> increases, the energy of the electron increases, and the electron is on average further from the nucleus.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D8A62952-D059-4813-B2D4-083FFD05E769}" type="slidenum">
              <a:rPr lang="en-US" smtClean="0"/>
              <a:pPr>
                <a:defRPr/>
              </a:pPr>
              <a:t>14</a:t>
            </a:fld>
            <a:endParaRPr lang="en-US"/>
          </a:p>
        </p:txBody>
      </p:sp>
      <p:pic>
        <p:nvPicPr>
          <p:cNvPr id="26630" name="Picture 3"/>
          <p:cNvPicPr>
            <a:picLocks noChangeAspect="1" noChangeArrowheads="1"/>
          </p:cNvPicPr>
          <p:nvPr/>
        </p:nvPicPr>
        <p:blipFill>
          <a:blip r:embed="rId3" cstate="print"/>
          <a:srcRect/>
          <a:stretch>
            <a:fillRect/>
          </a:stretch>
        </p:blipFill>
        <p:spPr bwMode="auto">
          <a:xfrm>
            <a:off x="5638800" y="1700213"/>
            <a:ext cx="3168650" cy="3481387"/>
          </a:xfrm>
          <a:prstGeom prst="rect">
            <a:avLst/>
          </a:prstGeom>
          <a:noFill/>
          <a:ln w="9525">
            <a:noFill/>
            <a:miter lim="800000"/>
            <a:headEnd/>
            <a:tailEnd/>
          </a:ln>
        </p:spPr>
      </p:pic>
      <p:pic>
        <p:nvPicPr>
          <p:cNvPr id="26631" name="Picture 4"/>
          <p:cNvPicPr>
            <a:picLocks noChangeAspect="1" noChangeArrowheads="1"/>
          </p:cNvPicPr>
          <p:nvPr/>
        </p:nvPicPr>
        <p:blipFill>
          <a:blip r:embed="rId4" cstate="print"/>
          <a:srcRect/>
          <a:stretch>
            <a:fillRect/>
          </a:stretch>
        </p:blipFill>
        <p:spPr bwMode="auto">
          <a:xfrm>
            <a:off x="4849813" y="5181600"/>
            <a:ext cx="4217987" cy="1254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Sublevels</a:t>
            </a:r>
          </a:p>
        </p:txBody>
      </p:sp>
      <p:sp>
        <p:nvSpPr>
          <p:cNvPr id="27651" name="Content Placeholder 2"/>
          <p:cNvSpPr>
            <a:spLocks noGrp="1"/>
          </p:cNvSpPr>
          <p:nvPr>
            <p:ph idx="1"/>
          </p:nvPr>
        </p:nvSpPr>
        <p:spPr>
          <a:xfrm>
            <a:off x="457200" y="1600200"/>
            <a:ext cx="5562600" cy="4525963"/>
          </a:xfrm>
        </p:spPr>
        <p:txBody>
          <a:bodyPr/>
          <a:lstStyle/>
          <a:p>
            <a:r>
              <a:rPr lang="en-US" smtClean="0"/>
              <a:t>Energy levels are subdivided into </a:t>
            </a:r>
            <a:r>
              <a:rPr lang="en-US" b="1" smtClean="0"/>
              <a:t>sublevels</a:t>
            </a:r>
            <a:r>
              <a:rPr lang="en-US" smtClean="0"/>
              <a:t>.</a:t>
            </a:r>
          </a:p>
          <a:p>
            <a:r>
              <a:rPr lang="en-US" b="1" i="1" smtClean="0"/>
              <a:t>n</a:t>
            </a:r>
            <a:r>
              <a:rPr lang="en-US" b="1" smtClean="0"/>
              <a:t> = 1</a:t>
            </a:r>
            <a:r>
              <a:rPr lang="en-US" smtClean="0"/>
              <a:t> has the sublevel 1</a:t>
            </a:r>
            <a:r>
              <a:rPr lang="en-US" i="1" smtClean="0"/>
              <a:t>s</a:t>
            </a:r>
            <a:r>
              <a:rPr lang="en-US" smtClean="0"/>
              <a:t>.</a:t>
            </a:r>
          </a:p>
          <a:p>
            <a:r>
              <a:rPr lang="en-US" b="1" i="1" smtClean="0"/>
              <a:t>n</a:t>
            </a:r>
            <a:r>
              <a:rPr lang="en-US" b="1" smtClean="0"/>
              <a:t> = 2</a:t>
            </a:r>
            <a:r>
              <a:rPr lang="en-US" smtClean="0"/>
              <a:t> has the sublevels 2</a:t>
            </a:r>
            <a:r>
              <a:rPr lang="en-US" i="1" smtClean="0"/>
              <a:t>s</a:t>
            </a:r>
            <a:r>
              <a:rPr lang="en-US" smtClean="0"/>
              <a:t> and 2</a:t>
            </a:r>
            <a:r>
              <a:rPr lang="en-US" i="1" smtClean="0"/>
              <a:t>p</a:t>
            </a:r>
            <a:r>
              <a:rPr lang="en-US" smtClean="0"/>
              <a:t>.</a:t>
            </a:r>
            <a:endParaRPr lang="en-US" b="1" smtClean="0"/>
          </a:p>
          <a:p>
            <a:r>
              <a:rPr lang="en-US" smtClean="0"/>
              <a:t>Each sublevel is made up of orbitals of the same type and energy.</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BB0A6B1B-C877-4942-B5AC-D07773735CDE}" type="slidenum">
              <a:rPr lang="en-US" smtClean="0"/>
              <a:pPr>
                <a:defRPr/>
              </a:pPr>
              <a:t>15</a:t>
            </a:fld>
            <a:endParaRPr lang="en-US"/>
          </a:p>
        </p:txBody>
      </p:sp>
      <p:pic>
        <p:nvPicPr>
          <p:cNvPr id="27654" name="Picture 6" descr="orbitals.gif"/>
          <p:cNvPicPr>
            <a:picLocks noChangeAspect="1"/>
          </p:cNvPicPr>
          <p:nvPr/>
        </p:nvPicPr>
        <p:blipFill>
          <a:blip r:embed="rId2" cstate="print"/>
          <a:srcRect/>
          <a:stretch>
            <a:fillRect/>
          </a:stretch>
        </p:blipFill>
        <p:spPr bwMode="auto">
          <a:xfrm>
            <a:off x="4800600" y="1885950"/>
            <a:ext cx="4581525" cy="3905250"/>
          </a:xfrm>
          <a:prstGeom prst="rect">
            <a:avLst/>
          </a:prstGeom>
          <a:noFill/>
          <a:ln w="9525">
            <a:noFill/>
            <a:miter lim="800000"/>
            <a:headEnd/>
            <a:tailEnd/>
          </a:ln>
        </p:spPr>
      </p:pic>
      <p:pic>
        <p:nvPicPr>
          <p:cNvPr id="27655" name="Picture 3"/>
          <p:cNvPicPr>
            <a:picLocks noChangeAspect="1" noChangeArrowheads="1"/>
          </p:cNvPicPr>
          <p:nvPr/>
        </p:nvPicPr>
        <p:blipFill>
          <a:blip r:embed="rId3" cstate="print"/>
          <a:srcRect/>
          <a:stretch>
            <a:fillRect/>
          </a:stretch>
        </p:blipFill>
        <p:spPr bwMode="auto">
          <a:xfrm>
            <a:off x="3328988" y="5029200"/>
            <a:ext cx="3300412"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Electron Spin</a:t>
            </a:r>
          </a:p>
        </p:txBody>
      </p:sp>
      <p:sp>
        <p:nvSpPr>
          <p:cNvPr id="3" name="Content Placeholder 2"/>
          <p:cNvSpPr>
            <a:spLocks noGrp="1"/>
          </p:cNvSpPr>
          <p:nvPr>
            <p:ph idx="1"/>
          </p:nvPr>
        </p:nvSpPr>
        <p:spPr/>
        <p:txBody>
          <a:bodyPr/>
          <a:lstStyle/>
          <a:p>
            <a:pPr>
              <a:defRPr/>
            </a:pPr>
            <a:r>
              <a:rPr lang="en-US" dirty="0" smtClean="0"/>
              <a:t>Each electron in an atom appears to be spinning on its axis.</a:t>
            </a:r>
          </a:p>
          <a:p>
            <a:pPr>
              <a:defRPr/>
            </a:pPr>
            <a:r>
              <a:rPr lang="en-US" b="1" dirty="0" smtClean="0"/>
              <a:t>Pauli exclusion principle </a:t>
            </a:r>
            <a:r>
              <a:rPr lang="en-US" dirty="0" smtClean="0"/>
              <a:t>states that an atomic orbital can hold a maximum of two electrons, which must have opposite spin.</a:t>
            </a:r>
          </a:p>
          <a:p>
            <a:pPr>
              <a:defRPr/>
            </a:pPr>
            <a:r>
              <a:rPr lang="en-US" dirty="0" smtClean="0">
                <a:solidFill>
                  <a:srgbClr val="002060"/>
                </a:solidFill>
              </a:rPr>
              <a:t>What is the maximum number of electrons in any orbital?</a:t>
            </a:r>
          </a:p>
          <a:p>
            <a:pPr algn="ctr">
              <a:defRPr/>
            </a:pPr>
            <a:r>
              <a:rPr lang="en-US" sz="3200" b="1" dirty="0" smtClean="0">
                <a:effectLst>
                  <a:outerShdw blurRad="38100" dist="38100" dir="2700000" algn="tl">
                    <a:srgbClr val="000000">
                      <a:alpha val="43137"/>
                    </a:srgbClr>
                  </a:outerShdw>
                </a:effectLst>
              </a:rPr>
              <a:t>2</a:t>
            </a:r>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CFE4686C-9588-49DD-9A8C-5B5303DD167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 Sublevels</a:t>
            </a:r>
          </a:p>
        </p:txBody>
      </p:sp>
      <p:sp>
        <p:nvSpPr>
          <p:cNvPr id="3" name="Content Placeholder 2"/>
          <p:cNvSpPr>
            <a:spLocks noGrp="1"/>
          </p:cNvSpPr>
          <p:nvPr>
            <p:ph idx="1"/>
          </p:nvPr>
        </p:nvSpPr>
        <p:spPr>
          <a:xfrm>
            <a:off x="457200" y="1600200"/>
            <a:ext cx="5410200" cy="4525963"/>
          </a:xfrm>
        </p:spPr>
        <p:txBody>
          <a:bodyPr/>
          <a:lstStyle/>
          <a:p>
            <a:r>
              <a:rPr lang="en-US" smtClean="0"/>
              <a:t>Every principal energy level has an </a:t>
            </a:r>
            <a:r>
              <a:rPr lang="en-US" b="1" i="1" smtClean="0">
                <a:solidFill>
                  <a:schemeClr val="tx2"/>
                </a:solidFill>
              </a:rPr>
              <a:t>s</a:t>
            </a:r>
            <a:r>
              <a:rPr lang="en-US" smtClean="0"/>
              <a:t> sublevel that contains a single s orbital. (1</a:t>
            </a:r>
            <a:r>
              <a:rPr lang="en-US" i="1" smtClean="0"/>
              <a:t>s</a:t>
            </a:r>
            <a:r>
              <a:rPr lang="en-US" smtClean="0"/>
              <a:t>, 2</a:t>
            </a:r>
            <a:r>
              <a:rPr lang="en-US" i="1" smtClean="0"/>
              <a:t>s</a:t>
            </a:r>
            <a:r>
              <a:rPr lang="en-US" smtClean="0"/>
              <a:t>, 3</a:t>
            </a:r>
            <a:r>
              <a:rPr lang="en-US" i="1" smtClean="0"/>
              <a:t>s</a:t>
            </a:r>
            <a:r>
              <a:rPr lang="en-US" smtClean="0"/>
              <a:t>, etc.)</a:t>
            </a:r>
          </a:p>
          <a:p>
            <a:r>
              <a:rPr lang="en-US" smtClean="0"/>
              <a:t>There is a 90% probability of finding the electron within a spherical region surrounding the nucleus.</a:t>
            </a:r>
          </a:p>
          <a:p>
            <a:r>
              <a:rPr lang="en-US" smtClean="0"/>
              <a:t>Each </a:t>
            </a:r>
            <a:r>
              <a:rPr lang="en-US" sz="3200" b="1" i="1" smtClean="0">
                <a:solidFill>
                  <a:schemeClr val="tx2"/>
                </a:solidFill>
              </a:rPr>
              <a:t>s</a:t>
            </a:r>
            <a:r>
              <a:rPr lang="en-US" smtClean="0"/>
              <a:t> orbital holds 2 electrons with opposite spin.</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FC66B120-A5D3-4DBA-AED8-B17901E0164C}" type="slidenum">
              <a:rPr lang="en-US" smtClean="0"/>
              <a:pPr>
                <a:defRPr/>
              </a:pPr>
              <a:t>17</a:t>
            </a:fld>
            <a:endParaRPr lang="en-US"/>
          </a:p>
        </p:txBody>
      </p:sp>
      <p:pic>
        <p:nvPicPr>
          <p:cNvPr id="29702" name="Picture 3"/>
          <p:cNvPicPr>
            <a:picLocks noChangeAspect="1" noChangeArrowheads="1"/>
          </p:cNvPicPr>
          <p:nvPr/>
        </p:nvPicPr>
        <p:blipFill>
          <a:blip r:embed="rId2" cstate="print"/>
          <a:srcRect/>
          <a:stretch>
            <a:fillRect/>
          </a:stretch>
        </p:blipFill>
        <p:spPr bwMode="auto">
          <a:xfrm>
            <a:off x="6629400" y="1600200"/>
            <a:ext cx="2019300" cy="2273300"/>
          </a:xfrm>
          <a:prstGeom prst="rect">
            <a:avLst/>
          </a:prstGeom>
          <a:noFill/>
          <a:ln w="9525">
            <a:noFill/>
            <a:miter lim="800000"/>
            <a:headEnd/>
            <a:tailEnd/>
          </a:ln>
        </p:spPr>
      </p:pic>
      <p:pic>
        <p:nvPicPr>
          <p:cNvPr id="29703" name="Picture 3"/>
          <p:cNvPicPr>
            <a:picLocks noChangeAspect="1" noChangeArrowheads="1"/>
          </p:cNvPicPr>
          <p:nvPr/>
        </p:nvPicPr>
        <p:blipFill>
          <a:blip r:embed="rId3" cstate="print"/>
          <a:srcRect/>
          <a:stretch>
            <a:fillRect/>
          </a:stretch>
        </p:blipFill>
        <p:spPr bwMode="auto">
          <a:xfrm>
            <a:off x="6477000" y="4005263"/>
            <a:ext cx="2297113" cy="2395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p Sublevels</a:t>
            </a:r>
          </a:p>
        </p:txBody>
      </p:sp>
      <p:sp>
        <p:nvSpPr>
          <p:cNvPr id="30723" name="Content Placeholder 2"/>
          <p:cNvSpPr>
            <a:spLocks noGrp="1"/>
          </p:cNvSpPr>
          <p:nvPr>
            <p:ph idx="1"/>
          </p:nvPr>
        </p:nvSpPr>
        <p:spPr>
          <a:xfrm>
            <a:off x="457200" y="1600200"/>
            <a:ext cx="8382000" cy="1600200"/>
          </a:xfrm>
        </p:spPr>
        <p:txBody>
          <a:bodyPr/>
          <a:lstStyle/>
          <a:p>
            <a:r>
              <a:rPr lang="en-US" smtClean="0"/>
              <a:t>Every principal energy level starting at </a:t>
            </a:r>
            <a:r>
              <a:rPr lang="en-US" i="1" smtClean="0"/>
              <a:t>n </a:t>
            </a:r>
            <a:r>
              <a:rPr lang="en-US" smtClean="0"/>
              <a:t>= 2 has a </a:t>
            </a:r>
            <a:r>
              <a:rPr lang="en-US" b="1" i="1" smtClean="0"/>
              <a:t>p</a:t>
            </a:r>
            <a:r>
              <a:rPr lang="en-US" smtClean="0"/>
              <a:t> sublevel (2</a:t>
            </a:r>
            <a:r>
              <a:rPr lang="en-US" i="1" smtClean="0"/>
              <a:t>p</a:t>
            </a:r>
            <a:r>
              <a:rPr lang="en-US" smtClean="0"/>
              <a:t>, 3</a:t>
            </a:r>
            <a:r>
              <a:rPr lang="en-US" i="1" smtClean="0"/>
              <a:t>p</a:t>
            </a:r>
            <a:r>
              <a:rPr lang="en-US" smtClean="0"/>
              <a:t>, etc.) that contains </a:t>
            </a:r>
            <a:r>
              <a:rPr lang="en-US" b="1" smtClean="0"/>
              <a:t>3 equal energy </a:t>
            </a:r>
            <a:r>
              <a:rPr lang="en-US" b="1" i="1" smtClean="0"/>
              <a:t>p</a:t>
            </a:r>
            <a:r>
              <a:rPr lang="en-US" b="1" smtClean="0"/>
              <a:t> orbitals</a:t>
            </a:r>
            <a:r>
              <a:rPr lang="en-US" smtClean="0"/>
              <a:t>. The orbitals only differ by their orientation in 3-D space.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B0ACD0A3-5AEB-41DD-BAA0-E6CB2F7B4B51}" type="slidenum">
              <a:rPr lang="en-US" smtClean="0"/>
              <a:pPr>
                <a:defRPr/>
              </a:pPr>
              <a:t>18</a:t>
            </a:fld>
            <a:endParaRPr lang="en-US"/>
          </a:p>
        </p:txBody>
      </p:sp>
      <p:pic>
        <p:nvPicPr>
          <p:cNvPr id="30726" name="Picture 2"/>
          <p:cNvPicPr>
            <a:picLocks noChangeAspect="1" noChangeArrowheads="1"/>
          </p:cNvPicPr>
          <p:nvPr/>
        </p:nvPicPr>
        <p:blipFill>
          <a:blip r:embed="rId2" cstate="print"/>
          <a:srcRect/>
          <a:stretch>
            <a:fillRect/>
          </a:stretch>
        </p:blipFill>
        <p:spPr bwMode="auto">
          <a:xfrm>
            <a:off x="2757488" y="3200400"/>
            <a:ext cx="6386512" cy="2362200"/>
          </a:xfrm>
          <a:prstGeom prst="rect">
            <a:avLst/>
          </a:prstGeom>
          <a:noFill/>
          <a:ln w="9525">
            <a:noFill/>
            <a:miter lim="800000"/>
            <a:headEnd/>
            <a:tailEnd/>
          </a:ln>
        </p:spPr>
      </p:pic>
      <p:pic>
        <p:nvPicPr>
          <p:cNvPr id="30727" name="Picture 3"/>
          <p:cNvPicPr>
            <a:picLocks noChangeAspect="1" noChangeArrowheads="1"/>
          </p:cNvPicPr>
          <p:nvPr/>
        </p:nvPicPr>
        <p:blipFill>
          <a:blip r:embed="rId3" cstate="print"/>
          <a:srcRect/>
          <a:stretch>
            <a:fillRect/>
          </a:stretch>
        </p:blipFill>
        <p:spPr bwMode="auto">
          <a:xfrm>
            <a:off x="4800600" y="5410200"/>
            <a:ext cx="2794000" cy="787400"/>
          </a:xfrm>
          <a:prstGeom prst="rect">
            <a:avLst/>
          </a:prstGeom>
          <a:noFill/>
          <a:ln w="9525">
            <a:noFill/>
            <a:miter lim="800000"/>
            <a:headEnd/>
            <a:tailEnd/>
          </a:ln>
        </p:spPr>
      </p:pic>
      <p:pic>
        <p:nvPicPr>
          <p:cNvPr id="30728" name="Picture 4"/>
          <p:cNvPicPr>
            <a:picLocks noChangeAspect="1" noChangeArrowheads="1"/>
          </p:cNvPicPr>
          <p:nvPr/>
        </p:nvPicPr>
        <p:blipFill>
          <a:blip r:embed="rId4" cstate="print"/>
          <a:srcRect/>
          <a:stretch>
            <a:fillRect/>
          </a:stretch>
        </p:blipFill>
        <p:spPr bwMode="auto">
          <a:xfrm>
            <a:off x="304800" y="3352800"/>
            <a:ext cx="1930400" cy="1905000"/>
          </a:xfrm>
          <a:prstGeom prst="rect">
            <a:avLst/>
          </a:prstGeom>
          <a:noFill/>
          <a:ln w="9525">
            <a:noFill/>
            <a:miter lim="800000"/>
            <a:headEnd/>
            <a:tailEnd/>
          </a:ln>
        </p:spPr>
      </p:pic>
      <p:pic>
        <p:nvPicPr>
          <p:cNvPr id="30729" name="Picture 5"/>
          <p:cNvPicPr>
            <a:picLocks noChangeAspect="1" noChangeArrowheads="1"/>
          </p:cNvPicPr>
          <p:nvPr/>
        </p:nvPicPr>
        <p:blipFill>
          <a:blip r:embed="rId5" cstate="print"/>
          <a:srcRect/>
          <a:stretch>
            <a:fillRect/>
          </a:stretch>
        </p:blipFill>
        <p:spPr bwMode="auto">
          <a:xfrm>
            <a:off x="152400" y="5257800"/>
            <a:ext cx="2895600" cy="130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maximum number of electrons in a 2</a:t>
            </a:r>
            <a:r>
              <a:rPr lang="en-US" i="1" dirty="0" smtClean="0"/>
              <a:t>p</a:t>
            </a:r>
            <a:r>
              <a:rPr lang="en-US" dirty="0" smtClean="0"/>
              <a:t> orbital?</a:t>
            </a:r>
          </a:p>
          <a:p>
            <a:pPr marL="514350" indent="-514350">
              <a:buFont typeface="+mj-lt"/>
              <a:buAutoNum type="alphaLcPeriod"/>
              <a:defRPr/>
            </a:pPr>
            <a:r>
              <a:rPr lang="en-US" dirty="0" smtClean="0"/>
              <a:t>2</a:t>
            </a:r>
          </a:p>
          <a:p>
            <a:pPr marL="514350" indent="-514350">
              <a:buFont typeface="+mj-lt"/>
              <a:buAutoNum type="alphaLcPeriod"/>
              <a:defRPr/>
            </a:pPr>
            <a:r>
              <a:rPr lang="en-US" dirty="0" smtClean="0"/>
              <a:t>4</a:t>
            </a:r>
          </a:p>
          <a:p>
            <a:pPr marL="514350" indent="-514350">
              <a:buFont typeface="+mj-lt"/>
              <a:buAutoNum type="alphaLcPeriod"/>
              <a:defRPr/>
            </a:pPr>
            <a:r>
              <a:rPr lang="en-US" dirty="0" smtClean="0"/>
              <a:t>6</a:t>
            </a:r>
          </a:p>
          <a:p>
            <a:pPr marL="514350" indent="-514350">
              <a:buFont typeface="+mj-lt"/>
              <a:buAutoNum type="alphaLcPeriod"/>
              <a:defRPr/>
            </a:pPr>
            <a:r>
              <a:rPr lang="en-US" dirty="0" smtClean="0"/>
              <a:t>8</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16D2446B-9568-41C2-BE66-66DAAE5CB87B}" type="slidenum">
              <a:rPr lang="en-US" smtClean="0"/>
              <a:pPr>
                <a:defRPr/>
              </a:pPr>
              <a:t>19</a:t>
            </a:fld>
            <a:endParaRPr lang="en-US"/>
          </a:p>
        </p:txBody>
      </p:sp>
      <p:sp>
        <p:nvSpPr>
          <p:cNvPr id="6" name="TextBox 5"/>
          <p:cNvSpPr txBox="1"/>
          <p:nvPr/>
        </p:nvSpPr>
        <p:spPr>
          <a:xfrm>
            <a:off x="2133600" y="2590800"/>
            <a:ext cx="6172200" cy="954088"/>
          </a:xfrm>
          <a:prstGeom prst="rect">
            <a:avLst/>
          </a:prstGeom>
          <a:noFill/>
          <a:ln w="28575">
            <a:solidFill>
              <a:schemeClr val="tx1"/>
            </a:solidFill>
          </a:ln>
        </p:spPr>
        <p:txBody>
          <a:bodyPr>
            <a:spAutoFit/>
          </a:bodyPr>
          <a:lstStyle/>
          <a:p>
            <a:pPr>
              <a:defRPr/>
            </a:pPr>
            <a:r>
              <a:rPr lang="en-US" sz="2800" dirty="0">
                <a:solidFill>
                  <a:srgbClr val="002060"/>
                </a:solidFill>
                <a:latin typeface="+mn-lt"/>
              </a:rPr>
              <a:t>A 2</a:t>
            </a:r>
            <a:r>
              <a:rPr lang="en-US" sz="2800" i="1" dirty="0">
                <a:solidFill>
                  <a:srgbClr val="002060"/>
                </a:solidFill>
                <a:latin typeface="+mn-lt"/>
              </a:rPr>
              <a:t>p</a:t>
            </a:r>
            <a:r>
              <a:rPr lang="en-US" sz="2800" dirty="0">
                <a:solidFill>
                  <a:srgbClr val="002060"/>
                </a:solidFill>
                <a:latin typeface="+mn-lt"/>
              </a:rPr>
              <a:t> sublevel holds 6 electrons, 2 electrons per orbital.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Chapter Outline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a:t>10-</a:t>
            </a:r>
            <a:fld id="{76166720-6280-4F44-A2E9-E93932CACC1E}" type="slidenum">
              <a:rPr lang="en-US"/>
              <a:pPr>
                <a:defRPr/>
              </a:pPr>
              <a:t>2</a:t>
            </a:fld>
            <a:endParaRPr lang="en-US"/>
          </a:p>
        </p:txBody>
      </p:sp>
      <p:graphicFrame>
        <p:nvGraphicFramePr>
          <p:cNvPr id="6" name="Table 5"/>
          <p:cNvGraphicFramePr>
            <a:graphicFrameLocks noGrp="1"/>
          </p:cNvGraphicFramePr>
          <p:nvPr/>
        </p:nvGraphicFramePr>
        <p:xfrm>
          <a:off x="609600" y="1752600"/>
          <a:ext cx="8153400" cy="4495800"/>
        </p:xfrm>
        <a:graphic>
          <a:graphicData uri="http://schemas.openxmlformats.org/drawingml/2006/table">
            <a:tbl>
              <a:tblPr firstRow="1" bandRow="1">
                <a:tableStyleId>{5C22544A-7EE6-4342-B048-85BDC9FD1C3A}</a:tableStyleId>
              </a:tblPr>
              <a:tblGrid>
                <a:gridCol w="4076700"/>
                <a:gridCol w="4076700"/>
              </a:tblGrid>
              <a:tr h="4495800">
                <a:tc>
                  <a:txBody>
                    <a:bodyPr/>
                    <a:lstStyle/>
                    <a:p>
                      <a:pPr>
                        <a:buNone/>
                      </a:pPr>
                      <a:r>
                        <a:rPr lang="en-US" sz="2400" b="0" dirty="0" smtClean="0">
                          <a:solidFill>
                            <a:srgbClr val="C00000"/>
                          </a:solidFill>
                        </a:rPr>
                        <a:t>10.1 </a:t>
                      </a:r>
                      <a:r>
                        <a:rPr lang="en-US" sz="2400" b="0" dirty="0" smtClean="0">
                          <a:solidFill>
                            <a:srgbClr val="0000FF"/>
                          </a:solidFill>
                        </a:rPr>
                        <a:t>A Brief History</a:t>
                      </a:r>
                    </a:p>
                    <a:p>
                      <a:pPr>
                        <a:buNone/>
                      </a:pPr>
                      <a:endParaRPr lang="en-US" sz="800" b="0" dirty="0" smtClean="0"/>
                    </a:p>
                    <a:p>
                      <a:pPr marL="463550" indent="-463550">
                        <a:buNone/>
                      </a:pPr>
                      <a:r>
                        <a:rPr lang="en-US" sz="2400" b="0" dirty="0" smtClean="0">
                          <a:solidFill>
                            <a:srgbClr val="C00000"/>
                          </a:solidFill>
                        </a:rPr>
                        <a:t>10.2</a:t>
                      </a:r>
                      <a:r>
                        <a:rPr lang="en-US" sz="2400" b="0" dirty="0" smtClean="0"/>
                        <a:t> </a:t>
                      </a:r>
                      <a:r>
                        <a:rPr lang="en-US" sz="2400" b="0" dirty="0" smtClean="0">
                          <a:solidFill>
                            <a:srgbClr val="0000FF"/>
                          </a:solidFill>
                          <a:hlinkClick r:id="rId2" action="ppaction://hlinksldjump"/>
                        </a:rPr>
                        <a:t>Electromagnetic Radiation</a:t>
                      </a:r>
                      <a:endParaRPr lang="en-US" sz="2400" b="0" dirty="0" smtClean="0">
                        <a:solidFill>
                          <a:srgbClr val="0000FF"/>
                        </a:solidFill>
                      </a:endParaRPr>
                    </a:p>
                    <a:p>
                      <a:pPr marL="463550" indent="-463550">
                        <a:buNone/>
                      </a:pPr>
                      <a:endParaRPr lang="en-US" sz="800" b="0" dirty="0" smtClean="0"/>
                    </a:p>
                    <a:p>
                      <a:pPr>
                        <a:buNone/>
                      </a:pPr>
                      <a:r>
                        <a:rPr lang="en-US" sz="2400" b="0" dirty="0" smtClean="0">
                          <a:solidFill>
                            <a:srgbClr val="C00000"/>
                          </a:solidFill>
                        </a:rPr>
                        <a:t>10.3</a:t>
                      </a:r>
                      <a:r>
                        <a:rPr lang="en-US" sz="2400" b="0" dirty="0" smtClean="0"/>
                        <a:t> </a:t>
                      </a:r>
                      <a:r>
                        <a:rPr lang="en-US" sz="2400" b="0" dirty="0" smtClean="0">
                          <a:solidFill>
                            <a:srgbClr val="0000FF"/>
                          </a:solidFill>
                          <a:hlinkClick r:id="rId3" action="ppaction://hlinksldjump"/>
                        </a:rPr>
                        <a:t>The</a:t>
                      </a:r>
                      <a:r>
                        <a:rPr lang="en-US" sz="2400" b="0" baseline="0" dirty="0" smtClean="0">
                          <a:solidFill>
                            <a:srgbClr val="0000FF"/>
                          </a:solidFill>
                          <a:hlinkClick r:id="rId3" action="ppaction://hlinksldjump"/>
                        </a:rPr>
                        <a:t> Bohr Atom</a:t>
                      </a:r>
                      <a:endParaRPr lang="en-US" sz="2400" b="0" dirty="0" smtClean="0">
                        <a:solidFill>
                          <a:srgbClr val="0000FF"/>
                        </a:solidFill>
                      </a:endParaRPr>
                    </a:p>
                    <a:p>
                      <a:pPr>
                        <a:buNone/>
                      </a:pPr>
                      <a:endParaRPr lang="en-US" sz="800" b="0" dirty="0" smtClean="0"/>
                    </a:p>
                    <a:p>
                      <a:pPr marL="627063" indent="-627063">
                        <a:buNone/>
                      </a:pPr>
                      <a:r>
                        <a:rPr lang="en-US" sz="2400" b="0" dirty="0" smtClean="0">
                          <a:solidFill>
                            <a:srgbClr val="C00000"/>
                          </a:solidFill>
                        </a:rPr>
                        <a:t>10.4 </a:t>
                      </a:r>
                      <a:r>
                        <a:rPr lang="en-US" sz="2400" b="0" dirty="0" smtClean="0">
                          <a:solidFill>
                            <a:srgbClr val="0000FF"/>
                          </a:solidFill>
                          <a:hlinkClick r:id="rId4" action="ppaction://hlinksldjump"/>
                        </a:rPr>
                        <a:t>Energy Levels of Electrons</a:t>
                      </a:r>
                      <a:endParaRPr lang="en-US" sz="2400" b="0" dirty="0" smtClean="0"/>
                    </a:p>
                    <a:p>
                      <a:pPr marL="463550" indent="-463550">
                        <a:buNone/>
                      </a:pPr>
                      <a:endParaRPr lang="en-US" sz="8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a:buNone/>
                      </a:pPr>
                      <a:endParaRPr lang="en-US" sz="2400" b="0" dirty="0" smtClean="0"/>
                    </a:p>
                    <a:p>
                      <a:endParaRPr lang="en-US" sz="2400" b="0" dirty="0"/>
                    </a:p>
                  </a:txBody>
                  <a:tcPr>
                    <a:solidFill>
                      <a:schemeClr val="bg1"/>
                    </a:solidFill>
                  </a:tcPr>
                </a:tc>
                <a:tc>
                  <a:txBody>
                    <a:bodyPr/>
                    <a:lstStyle/>
                    <a:p>
                      <a:pPr marL="573088" indent="-573088">
                        <a:buNone/>
                      </a:pPr>
                      <a:r>
                        <a:rPr lang="en-US" sz="2400" b="0" dirty="0" smtClean="0">
                          <a:solidFill>
                            <a:srgbClr val="C00000"/>
                          </a:solidFill>
                        </a:rPr>
                        <a:t>10.5</a:t>
                      </a:r>
                      <a:r>
                        <a:rPr lang="en-US" sz="2400" b="0" baseline="0" dirty="0" smtClean="0">
                          <a:solidFill>
                            <a:srgbClr val="C00000"/>
                          </a:solidFill>
                        </a:rPr>
                        <a:t> </a:t>
                      </a:r>
                      <a:r>
                        <a:rPr lang="en-US" sz="2400" b="0" baseline="0" dirty="0" smtClean="0">
                          <a:solidFill>
                            <a:srgbClr val="0000FF"/>
                          </a:solidFill>
                          <a:hlinkClick r:id="rId5" action="ppaction://hlinksldjump"/>
                        </a:rPr>
                        <a:t>Atomic Structures of the First 18 Elements</a:t>
                      </a:r>
                      <a:endParaRPr lang="en-US" sz="2400" b="0" baseline="0" dirty="0" smtClean="0">
                        <a:solidFill>
                          <a:srgbClr val="0000FF"/>
                        </a:solidFill>
                      </a:endParaRPr>
                    </a:p>
                    <a:p>
                      <a:pPr marL="573088" indent="-573088">
                        <a:buNone/>
                      </a:pPr>
                      <a:endParaRPr lang="en-US" sz="800" b="0" dirty="0" smtClean="0">
                        <a:solidFill>
                          <a:srgbClr val="C00000"/>
                        </a:solidFill>
                      </a:endParaRPr>
                    </a:p>
                    <a:p>
                      <a:pPr marL="573088" indent="-573088">
                        <a:buNone/>
                      </a:pPr>
                      <a:r>
                        <a:rPr lang="en-US" sz="2400" b="0" dirty="0" smtClean="0">
                          <a:solidFill>
                            <a:srgbClr val="C00000"/>
                          </a:solidFill>
                        </a:rPr>
                        <a:t>10.6</a:t>
                      </a:r>
                      <a:r>
                        <a:rPr lang="en-US" sz="2400" b="0" baseline="0" dirty="0" smtClean="0">
                          <a:solidFill>
                            <a:srgbClr val="C00000"/>
                          </a:solidFill>
                        </a:rPr>
                        <a:t> </a:t>
                      </a:r>
                      <a:r>
                        <a:rPr lang="en-US" sz="2400" b="0" baseline="0" dirty="0" smtClean="0">
                          <a:solidFill>
                            <a:srgbClr val="0000FF"/>
                          </a:solidFill>
                          <a:hlinkClick r:id="rId6" action="ppaction://hlinksldjump"/>
                        </a:rPr>
                        <a:t>Electron Structures and the Periodic Table</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endParaRPr lang="en-US" sz="2400" b="0" baseline="0" dirty="0" smtClean="0">
                        <a:solidFill>
                          <a:srgbClr val="0000FF"/>
                        </a:solidFill>
                      </a:endParaRPr>
                    </a:p>
                    <a:p>
                      <a:pPr marL="463550" indent="-463550">
                        <a:buNone/>
                      </a:pPr>
                      <a:endParaRPr lang="en-US" sz="2400" b="0" dirty="0" smtClean="0"/>
                    </a:p>
                    <a:p>
                      <a:pPr marL="463550" indent="-463550">
                        <a:buNone/>
                      </a:pPr>
                      <a:endParaRPr lang="en-US" sz="800" b="0" dirty="0" smtClean="0"/>
                    </a:p>
                    <a:p>
                      <a:endParaRPr lang="en-US" sz="2400" b="0" dirty="0"/>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 Sublevels</a:t>
            </a:r>
          </a:p>
        </p:txBody>
      </p:sp>
      <p:sp>
        <p:nvSpPr>
          <p:cNvPr id="32771" name="Content Placeholder 2"/>
          <p:cNvSpPr>
            <a:spLocks noGrp="1"/>
          </p:cNvSpPr>
          <p:nvPr>
            <p:ph idx="1"/>
          </p:nvPr>
        </p:nvSpPr>
        <p:spPr/>
        <p:txBody>
          <a:bodyPr/>
          <a:lstStyle/>
          <a:p>
            <a:r>
              <a:rPr lang="en-US" smtClean="0"/>
              <a:t>Every principal energy level starting at </a:t>
            </a:r>
            <a:r>
              <a:rPr lang="en-US" i="1" smtClean="0"/>
              <a:t>n</a:t>
            </a:r>
            <a:r>
              <a:rPr lang="en-US" smtClean="0"/>
              <a:t> = 3 has a </a:t>
            </a:r>
            <a:r>
              <a:rPr lang="en-US" b="1" i="1" smtClean="0">
                <a:solidFill>
                  <a:schemeClr val="tx2"/>
                </a:solidFill>
              </a:rPr>
              <a:t>d</a:t>
            </a:r>
            <a:r>
              <a:rPr lang="en-US" b="1" smtClean="0">
                <a:solidFill>
                  <a:schemeClr val="tx2"/>
                </a:solidFill>
              </a:rPr>
              <a:t> </a:t>
            </a:r>
            <a:r>
              <a:rPr lang="en-US" smtClean="0"/>
              <a:t>sublevel (3</a:t>
            </a:r>
            <a:r>
              <a:rPr lang="en-US" i="1" smtClean="0"/>
              <a:t>d</a:t>
            </a:r>
            <a:r>
              <a:rPr lang="en-US" smtClean="0"/>
              <a:t>, 4</a:t>
            </a:r>
            <a:r>
              <a:rPr lang="en-US" i="1" smtClean="0"/>
              <a:t>d</a:t>
            </a:r>
            <a:r>
              <a:rPr lang="en-US" smtClean="0"/>
              <a:t>, etc.) that contains </a:t>
            </a:r>
            <a:r>
              <a:rPr lang="en-US" b="1" smtClean="0"/>
              <a:t>5 equal energy </a:t>
            </a:r>
            <a:r>
              <a:rPr lang="en-US" b="1" i="1" smtClean="0"/>
              <a:t>d</a:t>
            </a:r>
            <a:r>
              <a:rPr lang="en-US" b="1" smtClean="0"/>
              <a:t> orbitals</a:t>
            </a:r>
            <a:r>
              <a:rPr lang="en-US" smtClean="0"/>
              <a:t>. These orbitals have more complex shapes and are higher in energy than the </a:t>
            </a:r>
            <a:r>
              <a:rPr lang="en-US" b="1" i="1" smtClean="0">
                <a:solidFill>
                  <a:schemeClr val="tx2"/>
                </a:solidFill>
              </a:rPr>
              <a:t>s</a:t>
            </a:r>
            <a:r>
              <a:rPr lang="en-US" smtClean="0"/>
              <a:t> and </a:t>
            </a:r>
            <a:r>
              <a:rPr lang="en-US" b="1" i="1" smtClean="0">
                <a:solidFill>
                  <a:schemeClr val="tx2"/>
                </a:solidFill>
              </a:rPr>
              <a:t>p</a:t>
            </a:r>
            <a:r>
              <a:rPr lang="en-US" smtClean="0"/>
              <a:t> orbitals.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A39EDFB6-A81E-48BA-8629-14FE14005E83}" type="slidenum">
              <a:rPr lang="en-US" smtClean="0"/>
              <a:pPr>
                <a:defRPr/>
              </a:pPr>
              <a:t>20</a:t>
            </a:fld>
            <a:endParaRPr lang="en-US"/>
          </a:p>
        </p:txBody>
      </p:sp>
      <p:pic>
        <p:nvPicPr>
          <p:cNvPr id="32774" name="Picture 2"/>
          <p:cNvPicPr>
            <a:picLocks noChangeAspect="1" noChangeArrowheads="1"/>
          </p:cNvPicPr>
          <p:nvPr/>
        </p:nvPicPr>
        <p:blipFill>
          <a:blip r:embed="rId2" cstate="print"/>
          <a:srcRect/>
          <a:stretch>
            <a:fillRect/>
          </a:stretch>
        </p:blipFill>
        <p:spPr bwMode="auto">
          <a:xfrm>
            <a:off x="533400" y="3524250"/>
            <a:ext cx="84328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maximum number of electrons in a 3</a:t>
            </a:r>
            <a:r>
              <a:rPr lang="en-US" i="1" dirty="0" smtClean="0"/>
              <a:t>d</a:t>
            </a:r>
            <a:r>
              <a:rPr lang="en-US" dirty="0" smtClean="0"/>
              <a:t> sublevel?</a:t>
            </a:r>
          </a:p>
          <a:p>
            <a:pPr marL="514350" indent="-514350">
              <a:buFont typeface="+mj-lt"/>
              <a:buAutoNum type="alphaLcPeriod"/>
              <a:defRPr/>
            </a:pPr>
            <a:r>
              <a:rPr lang="en-US" dirty="0" smtClean="0"/>
              <a:t>2</a:t>
            </a:r>
          </a:p>
          <a:p>
            <a:pPr marL="514350" indent="-514350">
              <a:buFont typeface="+mj-lt"/>
              <a:buAutoNum type="alphaLcPeriod"/>
              <a:defRPr/>
            </a:pPr>
            <a:r>
              <a:rPr lang="en-US" dirty="0" smtClean="0"/>
              <a:t>4</a:t>
            </a:r>
          </a:p>
          <a:p>
            <a:pPr marL="514350" indent="-514350">
              <a:buFont typeface="+mj-lt"/>
              <a:buAutoNum type="alphaLcPeriod"/>
              <a:defRPr/>
            </a:pPr>
            <a:r>
              <a:rPr lang="en-US" dirty="0" smtClean="0"/>
              <a:t>6</a:t>
            </a:r>
          </a:p>
          <a:p>
            <a:pPr marL="514350" indent="-514350">
              <a:buFont typeface="+mj-lt"/>
              <a:buAutoNum type="alphaLcPeriod"/>
              <a:defRPr/>
            </a:pPr>
            <a:r>
              <a:rPr lang="en-US" dirty="0" smtClean="0"/>
              <a:t>10</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1AD842B9-5AEA-4A75-8CFF-B72ED947F0FE}" type="slidenum">
              <a:rPr lang="en-US" smtClean="0"/>
              <a:pPr>
                <a:defRPr/>
              </a:pPr>
              <a:t>21</a:t>
            </a:fld>
            <a:endParaRPr lang="en-US"/>
          </a:p>
        </p:txBody>
      </p:sp>
      <p:sp>
        <p:nvSpPr>
          <p:cNvPr id="6" name="TextBox 5"/>
          <p:cNvSpPr txBox="1"/>
          <p:nvPr/>
        </p:nvSpPr>
        <p:spPr>
          <a:xfrm>
            <a:off x="2133600" y="2590800"/>
            <a:ext cx="6172200" cy="954088"/>
          </a:xfrm>
          <a:prstGeom prst="rect">
            <a:avLst/>
          </a:prstGeom>
          <a:noFill/>
          <a:ln w="28575">
            <a:solidFill>
              <a:schemeClr val="tx1"/>
            </a:solidFill>
          </a:ln>
        </p:spPr>
        <p:txBody>
          <a:bodyPr>
            <a:spAutoFit/>
          </a:bodyPr>
          <a:lstStyle/>
          <a:p>
            <a:pPr>
              <a:defRPr/>
            </a:pPr>
            <a:r>
              <a:rPr lang="en-US" sz="2800" dirty="0">
                <a:solidFill>
                  <a:srgbClr val="002060"/>
                </a:solidFill>
                <a:latin typeface="+mn-lt"/>
              </a:rPr>
              <a:t>A 3</a:t>
            </a:r>
            <a:r>
              <a:rPr lang="en-US" sz="2800" i="1" dirty="0">
                <a:solidFill>
                  <a:srgbClr val="002060"/>
                </a:solidFill>
                <a:latin typeface="+mn-lt"/>
              </a:rPr>
              <a:t>d</a:t>
            </a:r>
            <a:r>
              <a:rPr lang="en-US" sz="2800" dirty="0">
                <a:solidFill>
                  <a:srgbClr val="002060"/>
                </a:solidFill>
                <a:latin typeface="+mn-lt"/>
              </a:rPr>
              <a:t> sublevel has 5 orbitals, so it holds 10 electrons, 2 electrons per orbital.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Summary</a:t>
            </a:r>
          </a:p>
        </p:txBody>
      </p:sp>
      <p:sp>
        <p:nvSpPr>
          <p:cNvPr id="34819" name="Content Placeholder 2"/>
          <p:cNvSpPr>
            <a:spLocks noGrp="1"/>
          </p:cNvSpPr>
          <p:nvPr>
            <p:ph idx="1"/>
          </p:nvPr>
        </p:nvSpPr>
        <p:spPr/>
        <p:txBody>
          <a:bodyPr/>
          <a:lstStyle/>
          <a:p>
            <a:r>
              <a:rPr lang="en-US" smtClean="0"/>
              <a:t>Each subshell is composed of orbitals</a:t>
            </a:r>
          </a:p>
          <a:p>
            <a:r>
              <a:rPr lang="en-US" smtClean="0"/>
              <a:t>The number of orbitals depends on the subshell</a:t>
            </a:r>
          </a:p>
          <a:p>
            <a:r>
              <a:rPr lang="en-US" smtClean="0"/>
              <a:t>2 electrons per orbital</a:t>
            </a:r>
          </a:p>
          <a:p>
            <a:endParaRPr lang="en-US" smtClean="0"/>
          </a:p>
          <a:p>
            <a:pPr>
              <a:buFontTx/>
              <a:buNone/>
            </a:pPr>
            <a:r>
              <a:rPr lang="en-US" b="1" smtClean="0">
                <a:solidFill>
                  <a:schemeClr val="tx2"/>
                </a:solidFill>
              </a:rPr>
              <a:t>Subshell			</a:t>
            </a:r>
            <a:r>
              <a:rPr lang="en-US" b="1" i="1" smtClean="0">
                <a:solidFill>
                  <a:schemeClr val="tx2"/>
                </a:solidFill>
              </a:rPr>
              <a:t>s	p	d	f</a:t>
            </a:r>
          </a:p>
          <a:p>
            <a:pPr>
              <a:buFontTx/>
              <a:buNone/>
            </a:pPr>
            <a:r>
              <a:rPr lang="en-US" smtClean="0">
                <a:solidFill>
                  <a:schemeClr val="accent2"/>
                </a:solidFill>
              </a:rPr>
              <a:t>Number of Orbitals	1	3	5	7</a:t>
            </a:r>
          </a:p>
          <a:p>
            <a:pPr>
              <a:buFontTx/>
              <a:buNone/>
            </a:pPr>
            <a:r>
              <a:rPr lang="en-US" smtClean="0">
                <a:solidFill>
                  <a:schemeClr val="tx2"/>
                </a:solidFill>
              </a:rPr>
              <a:t>Electrons</a:t>
            </a:r>
            <a:r>
              <a:rPr lang="en-US" smtClean="0"/>
              <a:t>			2	6	10	14</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5B0A611A-B4E8-49FD-8164-CC38DCE3622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Rules for Distributing Electrons</a:t>
            </a:r>
          </a:p>
        </p:txBody>
      </p:sp>
      <p:sp>
        <p:nvSpPr>
          <p:cNvPr id="35843" name="Content Placeholder 2"/>
          <p:cNvSpPr>
            <a:spLocks noGrp="1"/>
          </p:cNvSpPr>
          <p:nvPr>
            <p:ph idx="1"/>
          </p:nvPr>
        </p:nvSpPr>
        <p:spPr/>
        <p:txBody>
          <a:bodyPr/>
          <a:lstStyle/>
          <a:p>
            <a:pPr marL="514350" indent="-514350">
              <a:buFont typeface="Arial" charset="0"/>
              <a:buAutoNum type="arabicPeriod"/>
            </a:pPr>
            <a:r>
              <a:rPr lang="en-US" smtClean="0"/>
              <a:t>No more than two electrons can occupy one orbital.</a:t>
            </a:r>
          </a:p>
          <a:p>
            <a:pPr marL="514350" indent="-514350">
              <a:buFont typeface="Arial" charset="0"/>
              <a:buAutoNum type="arabicPeriod"/>
            </a:pPr>
            <a:r>
              <a:rPr lang="en-US" smtClean="0"/>
              <a:t>Electrons occupy the lowest energy orbitals available.  </a:t>
            </a:r>
            <a:r>
              <a:rPr lang="en-US" i="1" smtClean="0"/>
              <a:t>s</a:t>
            </a:r>
            <a:r>
              <a:rPr lang="en-US" smtClean="0"/>
              <a:t> &lt; </a:t>
            </a:r>
            <a:r>
              <a:rPr lang="en-US" i="1" smtClean="0"/>
              <a:t>p</a:t>
            </a:r>
            <a:r>
              <a:rPr lang="en-US" smtClean="0"/>
              <a:t> &lt; </a:t>
            </a:r>
            <a:r>
              <a:rPr lang="en-US" i="1" smtClean="0"/>
              <a:t>d</a:t>
            </a:r>
            <a:r>
              <a:rPr lang="en-US" smtClean="0"/>
              <a:t> &lt; </a:t>
            </a:r>
            <a:r>
              <a:rPr lang="en-US" i="1" smtClean="0"/>
              <a:t>f</a:t>
            </a:r>
            <a:r>
              <a:rPr lang="en-US" smtClean="0"/>
              <a:t> for a given value of </a:t>
            </a:r>
            <a:r>
              <a:rPr lang="en-US" i="1" smtClean="0"/>
              <a:t>n</a:t>
            </a:r>
          </a:p>
          <a:p>
            <a:pPr marL="514350" indent="-514350">
              <a:buFont typeface="Arial" charset="0"/>
              <a:buAutoNum type="arabicPeriod"/>
            </a:pPr>
            <a:r>
              <a:rPr lang="en-US" smtClean="0"/>
              <a:t>Each orbital in a sublevel is occupied by a single electron before a second electron enters. (Hunds Rule)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F0123323-29F9-48AE-93A2-8EC1DF285453}"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the fourth principal energy level, which sublevel contains electrons with the greatest                    energy?</a:t>
            </a:r>
          </a:p>
          <a:p>
            <a:pPr marL="514350" indent="-514350">
              <a:buFont typeface="+mj-lt"/>
              <a:buAutoNum type="alphaLcPeriod"/>
              <a:defRPr/>
            </a:pPr>
            <a:r>
              <a:rPr lang="en-US" dirty="0" smtClean="0"/>
              <a:t>4</a:t>
            </a:r>
            <a:r>
              <a:rPr lang="en-US" i="1" dirty="0" smtClean="0"/>
              <a:t>s</a:t>
            </a:r>
          </a:p>
          <a:p>
            <a:pPr marL="514350" indent="-514350">
              <a:buFont typeface="+mj-lt"/>
              <a:buAutoNum type="alphaLcPeriod"/>
              <a:defRPr/>
            </a:pPr>
            <a:r>
              <a:rPr lang="en-US" dirty="0" smtClean="0"/>
              <a:t>4</a:t>
            </a:r>
            <a:r>
              <a:rPr lang="en-US" i="1" dirty="0" smtClean="0"/>
              <a:t>p</a:t>
            </a:r>
          </a:p>
          <a:p>
            <a:pPr marL="514350" indent="-514350">
              <a:buFont typeface="+mj-lt"/>
              <a:buAutoNum type="alphaLcPeriod"/>
              <a:defRPr/>
            </a:pPr>
            <a:r>
              <a:rPr lang="en-US" dirty="0" smtClean="0"/>
              <a:t>4</a:t>
            </a:r>
            <a:r>
              <a:rPr lang="en-US" i="1" dirty="0" smtClean="0"/>
              <a:t>d</a:t>
            </a:r>
          </a:p>
          <a:p>
            <a:pPr marL="514350" indent="-514350">
              <a:buFont typeface="+mj-lt"/>
              <a:buAutoNum type="alphaLcPeriod"/>
              <a:defRPr/>
            </a:pPr>
            <a:r>
              <a:rPr lang="en-US" dirty="0" smtClean="0"/>
              <a:t>4</a:t>
            </a:r>
            <a:r>
              <a:rPr lang="en-US" i="1" dirty="0" smtClean="0"/>
              <a:t>f</a:t>
            </a:r>
            <a:endParaRPr lang="en-US" i="1"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05E0DBB5-CF5D-4BB6-9D07-DB886E1E335D}"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How many orbitals are found in a 5</a:t>
            </a:r>
            <a:r>
              <a:rPr lang="en-US" i="1" dirty="0" smtClean="0"/>
              <a:t>p</a:t>
            </a:r>
            <a:r>
              <a:rPr lang="en-US" dirty="0" smtClean="0"/>
              <a:t> sublevel?</a:t>
            </a:r>
          </a:p>
          <a:p>
            <a:pPr marL="514350" indent="-514350">
              <a:buFont typeface="+mj-lt"/>
              <a:buAutoNum type="alphaLcPeriod"/>
              <a:defRPr/>
            </a:pPr>
            <a:r>
              <a:rPr lang="en-US" dirty="0" smtClean="0"/>
              <a:t>1</a:t>
            </a:r>
          </a:p>
          <a:p>
            <a:pPr marL="514350" indent="-514350">
              <a:buFont typeface="+mj-lt"/>
              <a:buAutoNum type="alphaLcPeriod"/>
              <a:defRPr/>
            </a:pPr>
            <a:r>
              <a:rPr lang="en-US" dirty="0" smtClean="0"/>
              <a:t>3</a:t>
            </a:r>
          </a:p>
          <a:p>
            <a:pPr marL="514350" indent="-514350">
              <a:buFont typeface="+mj-lt"/>
              <a:buAutoNum type="alphaLcPeriod"/>
              <a:defRPr/>
            </a:pPr>
            <a:r>
              <a:rPr lang="en-US" dirty="0" smtClean="0"/>
              <a:t>5</a:t>
            </a:r>
          </a:p>
          <a:p>
            <a:pPr marL="514350" indent="-514350">
              <a:buFont typeface="+mj-lt"/>
              <a:buAutoNum type="alphaLcPeriod"/>
              <a:defRPr/>
            </a:pPr>
            <a:r>
              <a:rPr lang="en-US" dirty="0" smtClean="0"/>
              <a:t>7</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1C54443A-5385-4A0A-B068-9467E1621751}"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maximum number of electrons that can occupy the third principal energy level?</a:t>
            </a:r>
          </a:p>
          <a:p>
            <a:pPr marL="514350" indent="-514350">
              <a:buFont typeface="+mj-lt"/>
              <a:buAutoNum type="alphaLcPeriod"/>
              <a:defRPr/>
            </a:pPr>
            <a:r>
              <a:rPr lang="en-US" dirty="0" smtClean="0"/>
              <a:t>2</a:t>
            </a:r>
          </a:p>
          <a:p>
            <a:pPr marL="514350" indent="-514350">
              <a:buFont typeface="+mj-lt"/>
              <a:buAutoNum type="alphaLcPeriod"/>
              <a:defRPr/>
            </a:pPr>
            <a:r>
              <a:rPr lang="en-US" dirty="0" smtClean="0"/>
              <a:t>6</a:t>
            </a:r>
          </a:p>
          <a:p>
            <a:pPr marL="514350" indent="-514350">
              <a:buFont typeface="+mj-lt"/>
              <a:buAutoNum type="alphaLcPeriod"/>
              <a:defRPr/>
            </a:pPr>
            <a:r>
              <a:rPr lang="en-US" dirty="0" smtClean="0"/>
              <a:t>8</a:t>
            </a:r>
          </a:p>
          <a:p>
            <a:pPr marL="514350" indent="-514350">
              <a:buFont typeface="+mj-lt"/>
              <a:buAutoNum type="alphaLcPeriod"/>
              <a:defRPr/>
            </a:pPr>
            <a:r>
              <a:rPr lang="en-US" dirty="0" smtClean="0"/>
              <a:t>18</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16254465-806A-4788-AD2F-DA110EFDB518}"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Atomic Structure</a:t>
            </a:r>
          </a:p>
        </p:txBody>
      </p:sp>
      <p:sp>
        <p:nvSpPr>
          <p:cNvPr id="39939" name="Content Placeholder 2"/>
          <p:cNvSpPr>
            <a:spLocks noGrp="1"/>
          </p:cNvSpPr>
          <p:nvPr>
            <p:ph idx="1"/>
          </p:nvPr>
        </p:nvSpPr>
        <p:spPr/>
        <p:txBody>
          <a:bodyPr/>
          <a:lstStyle/>
          <a:p>
            <a:pPr marL="514350" indent="-514350"/>
            <a:r>
              <a:rPr lang="en-US" smtClean="0"/>
              <a:t>One way to indicate atomic structure shows the structure of the nucleus and the number of electrons in each energy level.</a:t>
            </a:r>
          </a:p>
          <a:p>
            <a:pPr marL="514350" indent="-514350"/>
            <a:endParaRPr lang="en-US" smtClean="0"/>
          </a:p>
          <a:p>
            <a:pPr marL="514350" indent="-514350"/>
            <a:endParaRPr lang="en-US" smtClean="0"/>
          </a:p>
          <a:p>
            <a:pPr marL="514350" indent="-514350"/>
            <a:endParaRPr lang="en-US" smtClean="0"/>
          </a:p>
          <a:p>
            <a:pPr marL="514350" indent="-514350"/>
            <a:endParaRPr lang="en-US" smtClean="0"/>
          </a:p>
          <a:p>
            <a:pPr marL="514350" indent="-514350"/>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82D042B3-0731-4ECC-8F00-BB63105F23BA}" type="slidenum">
              <a:rPr lang="en-US" smtClean="0"/>
              <a:pPr>
                <a:defRPr/>
              </a:pPr>
              <a:t>27</a:t>
            </a:fld>
            <a:endParaRPr lang="en-US"/>
          </a:p>
        </p:txBody>
      </p:sp>
      <p:pic>
        <p:nvPicPr>
          <p:cNvPr id="39942" name="Picture 2"/>
          <p:cNvPicPr>
            <a:picLocks noChangeAspect="1" noChangeArrowheads="1"/>
          </p:cNvPicPr>
          <p:nvPr/>
        </p:nvPicPr>
        <p:blipFill>
          <a:blip r:embed="rId3" cstate="print"/>
          <a:srcRect/>
          <a:stretch>
            <a:fillRect/>
          </a:stretch>
        </p:blipFill>
        <p:spPr bwMode="auto">
          <a:xfrm>
            <a:off x="762000" y="3124200"/>
            <a:ext cx="7696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Electron Configuration</a:t>
            </a:r>
          </a:p>
        </p:txBody>
      </p:sp>
      <p:sp>
        <p:nvSpPr>
          <p:cNvPr id="40963" name="Content Placeholder 2"/>
          <p:cNvSpPr>
            <a:spLocks noGrp="1"/>
          </p:cNvSpPr>
          <p:nvPr>
            <p:ph idx="1"/>
          </p:nvPr>
        </p:nvSpPr>
        <p:spPr/>
        <p:txBody>
          <a:bodyPr/>
          <a:lstStyle/>
          <a:p>
            <a:r>
              <a:rPr lang="en-US" smtClean="0"/>
              <a:t>Another useful atomic structure shows the distribution of electrons in the atom.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B37C7D68-20FA-40CB-A66B-B6D498313C09}" type="slidenum">
              <a:rPr lang="en-US" smtClean="0"/>
              <a:pPr>
                <a:defRPr/>
              </a:pPr>
              <a:t>28</a:t>
            </a:fld>
            <a:endParaRPr lang="en-US"/>
          </a:p>
        </p:txBody>
      </p:sp>
      <p:pic>
        <p:nvPicPr>
          <p:cNvPr id="40966" name="Picture 2"/>
          <p:cNvPicPr>
            <a:picLocks noChangeAspect="1" noChangeArrowheads="1"/>
          </p:cNvPicPr>
          <p:nvPr/>
        </p:nvPicPr>
        <p:blipFill>
          <a:blip r:embed="rId2" cstate="print"/>
          <a:srcRect/>
          <a:stretch>
            <a:fillRect/>
          </a:stretch>
        </p:blipFill>
        <p:spPr bwMode="auto">
          <a:xfrm>
            <a:off x="766763" y="2733675"/>
            <a:ext cx="76104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Orbital Diagram</a:t>
            </a:r>
          </a:p>
        </p:txBody>
      </p:sp>
      <p:sp>
        <p:nvSpPr>
          <p:cNvPr id="41987" name="Content Placeholder 2"/>
          <p:cNvSpPr>
            <a:spLocks noGrp="1"/>
          </p:cNvSpPr>
          <p:nvPr>
            <p:ph idx="1"/>
          </p:nvPr>
        </p:nvSpPr>
        <p:spPr/>
        <p:txBody>
          <a:bodyPr/>
          <a:lstStyle/>
          <a:p>
            <a:r>
              <a:rPr lang="en-US" smtClean="0"/>
              <a:t>Electron configurations can also be shown with </a:t>
            </a:r>
            <a:r>
              <a:rPr lang="en-US" b="1" smtClean="0"/>
              <a:t>orbital diagrams</a:t>
            </a:r>
            <a:r>
              <a:rPr lang="en-US" smtClean="0"/>
              <a:t>.  Each box represents an orbital.</a:t>
            </a:r>
          </a:p>
          <a:p>
            <a:r>
              <a:rPr lang="en-US" smtClean="0"/>
              <a:t>Up and down arrows represent electrons of opposite spin.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602788D0-5069-4042-A542-577E20511288}" type="slidenum">
              <a:rPr lang="en-US" smtClean="0"/>
              <a:pPr>
                <a:defRPr/>
              </a:pPr>
              <a:t>29</a:t>
            </a:fld>
            <a:endParaRPr lang="en-US"/>
          </a:p>
        </p:txBody>
      </p:sp>
      <p:pic>
        <p:nvPicPr>
          <p:cNvPr id="41990" name="Picture 7" descr="orbital-diagram.gif"/>
          <p:cNvPicPr>
            <a:picLocks noChangeAspect="1"/>
          </p:cNvPicPr>
          <p:nvPr/>
        </p:nvPicPr>
        <p:blipFill>
          <a:blip r:embed="rId2" cstate="print"/>
          <a:srcRect/>
          <a:stretch>
            <a:fillRect/>
          </a:stretch>
        </p:blipFill>
        <p:spPr bwMode="auto">
          <a:xfrm>
            <a:off x="1752600" y="3048000"/>
            <a:ext cx="595153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Electromagnetic Radiation</a:t>
            </a:r>
          </a:p>
        </p:txBody>
      </p:sp>
      <p:sp>
        <p:nvSpPr>
          <p:cNvPr id="15363" name="Content Placeholder 2"/>
          <p:cNvSpPr>
            <a:spLocks noGrp="1"/>
          </p:cNvSpPr>
          <p:nvPr>
            <p:ph idx="1"/>
          </p:nvPr>
        </p:nvSpPr>
        <p:spPr/>
        <p:txBody>
          <a:bodyPr/>
          <a:lstStyle/>
          <a:p>
            <a:r>
              <a:rPr lang="en-US" b="1" smtClean="0"/>
              <a:t>Frequency</a:t>
            </a:r>
            <a:r>
              <a:rPr lang="en-US" smtClean="0"/>
              <a:t> tells how many waves pass a particular point per second.</a:t>
            </a:r>
          </a:p>
          <a:p>
            <a:r>
              <a:rPr lang="en-US" b="1" smtClean="0"/>
              <a:t>Speed</a:t>
            </a:r>
            <a:r>
              <a:rPr lang="en-US" smtClean="0"/>
              <a:t> tells how fast a wave moves through space.</a:t>
            </a:r>
          </a:p>
          <a:p>
            <a:endParaRPr lang="en-US" b="1" smtClean="0">
              <a:solidFill>
                <a:srgbClr val="1D754D"/>
              </a:solidFill>
            </a:endParaRPr>
          </a:p>
          <a:p>
            <a:endParaRPr lang="en-US" b="1" smtClean="0">
              <a:solidFill>
                <a:srgbClr val="1D754D"/>
              </a:solidFill>
            </a:endParaRPr>
          </a:p>
          <a:p>
            <a:endParaRPr lang="en-US" sz="3600" b="1" smtClean="0">
              <a:solidFill>
                <a:srgbClr val="1D754D"/>
              </a:solidFill>
            </a:endParaRPr>
          </a:p>
          <a:p>
            <a:r>
              <a:rPr lang="en-US" b="1" smtClean="0">
                <a:solidFill>
                  <a:srgbClr val="1D754D"/>
                </a:solidFill>
              </a:rPr>
              <a:t>Figure 10.1  </a:t>
            </a:r>
            <a:r>
              <a:rPr lang="en-US" smtClean="0"/>
              <a:t>The </a:t>
            </a:r>
            <a:r>
              <a:rPr lang="en-US" b="1" smtClean="0"/>
              <a:t>wavelength</a:t>
            </a:r>
            <a:r>
              <a:rPr lang="en-US" smtClean="0"/>
              <a:t> of this wave is shown by </a:t>
            </a:r>
            <a:r>
              <a:rPr lang="el-GR" smtClean="0"/>
              <a:t>λ</a:t>
            </a:r>
            <a:r>
              <a:rPr lang="en-US" smtClean="0"/>
              <a:t>.  It can be measured from peak to peak or trough to trough.</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32B10578-4B5A-4D4C-8EE3-15C36EC8B7B6}" type="slidenum">
              <a:rPr lang="en-US" smtClean="0"/>
              <a:pPr>
                <a:defRPr/>
              </a:pPr>
              <a:t>3</a:t>
            </a:fld>
            <a:endParaRPr lang="en-US"/>
          </a:p>
        </p:txBody>
      </p:sp>
      <p:pic>
        <p:nvPicPr>
          <p:cNvPr id="15366" name="Picture 2"/>
          <p:cNvPicPr>
            <a:picLocks noChangeAspect="1" noChangeArrowheads="1"/>
          </p:cNvPicPr>
          <p:nvPr/>
        </p:nvPicPr>
        <p:blipFill>
          <a:blip r:embed="rId2" cstate="print"/>
          <a:srcRect/>
          <a:stretch>
            <a:fillRect/>
          </a:stretch>
        </p:blipFill>
        <p:spPr bwMode="auto">
          <a:xfrm>
            <a:off x="1295400" y="2971800"/>
            <a:ext cx="6424613"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r>
              <a:rPr lang="en-US" smtClean="0"/>
              <a:t>Atomic Structure</a:t>
            </a:r>
          </a:p>
        </p:txBody>
      </p:sp>
      <p:sp>
        <p:nvSpPr>
          <p:cNvPr id="43010" name="Content Placeholder 2"/>
          <p:cNvSpPr>
            <a:spLocks noGrp="1"/>
          </p:cNvSpPr>
          <p:nvPr>
            <p:ph idx="1"/>
          </p:nvPr>
        </p:nvSpPr>
        <p:spPr/>
        <p:txBody>
          <a:bodyPr/>
          <a:lstStyle/>
          <a:p>
            <a:pPr>
              <a:tabLst>
                <a:tab pos="2689225" algn="l"/>
                <a:tab pos="4052888" algn="l"/>
              </a:tabLst>
            </a:pPr>
            <a:r>
              <a:rPr lang="en-US" baseline="-25000" smtClean="0"/>
              <a:t>3</a:t>
            </a:r>
            <a:r>
              <a:rPr lang="en-US" smtClean="0"/>
              <a:t>Li    	1</a:t>
            </a:r>
            <a:r>
              <a:rPr lang="en-US" i="1" smtClean="0"/>
              <a:t>s</a:t>
            </a:r>
            <a:r>
              <a:rPr lang="en-US" baseline="30000" smtClean="0"/>
              <a:t>2</a:t>
            </a:r>
            <a:r>
              <a:rPr lang="en-US" smtClean="0"/>
              <a:t>2</a:t>
            </a:r>
            <a:r>
              <a:rPr lang="en-US" i="1" smtClean="0"/>
              <a:t>s</a:t>
            </a:r>
            <a:r>
              <a:rPr lang="en-US" baseline="30000" smtClean="0"/>
              <a:t>1</a:t>
            </a:r>
            <a:r>
              <a:rPr lang="en-US" smtClean="0"/>
              <a:t> 	</a:t>
            </a:r>
            <a:r>
              <a:rPr lang="en-US" baseline="-25000" smtClean="0"/>
              <a:t>4</a:t>
            </a:r>
            <a:r>
              <a:rPr lang="en-US" smtClean="0"/>
              <a:t>Be    		1</a:t>
            </a:r>
            <a:r>
              <a:rPr lang="en-US" i="1" smtClean="0"/>
              <a:t>s</a:t>
            </a:r>
            <a:r>
              <a:rPr lang="en-US" baseline="30000" smtClean="0"/>
              <a:t>2</a:t>
            </a:r>
            <a:r>
              <a:rPr lang="en-US" smtClean="0"/>
              <a:t>2</a:t>
            </a:r>
            <a:r>
              <a:rPr lang="en-US" i="1" smtClean="0"/>
              <a:t>s</a:t>
            </a:r>
            <a:r>
              <a:rPr lang="en-US" baseline="30000" smtClean="0"/>
              <a:t>2</a:t>
            </a:r>
            <a:r>
              <a:rPr lang="en-US" smtClean="0"/>
              <a:t> </a:t>
            </a:r>
          </a:p>
          <a:p>
            <a:pPr>
              <a:tabLst>
                <a:tab pos="2689225" algn="l"/>
                <a:tab pos="4052888" algn="l"/>
              </a:tabLst>
            </a:pPr>
            <a:endParaRPr lang="en-US" smtClean="0"/>
          </a:p>
          <a:p>
            <a:pPr>
              <a:tabLst>
                <a:tab pos="2689225" algn="l"/>
                <a:tab pos="4052888" algn="l"/>
              </a:tabLst>
            </a:pPr>
            <a:r>
              <a:rPr lang="en-US" baseline="-25000" smtClean="0"/>
              <a:t>5</a:t>
            </a:r>
            <a:r>
              <a:rPr lang="en-US" smtClean="0"/>
              <a:t>B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1</a:t>
            </a:r>
          </a:p>
          <a:p>
            <a:pPr>
              <a:tabLst>
                <a:tab pos="2689225" algn="l"/>
                <a:tab pos="4052888" algn="l"/>
              </a:tabLst>
            </a:pPr>
            <a:endParaRPr lang="en-US" baseline="30000" smtClean="0"/>
          </a:p>
          <a:p>
            <a:pPr>
              <a:tabLst>
                <a:tab pos="2689225" algn="l"/>
                <a:tab pos="4052888" algn="l"/>
              </a:tabLst>
            </a:pPr>
            <a:r>
              <a:rPr lang="en-US" baseline="-25000" smtClean="0"/>
              <a:t>6</a:t>
            </a:r>
            <a:r>
              <a:rPr lang="en-US" smtClean="0"/>
              <a:t>C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2</a:t>
            </a:r>
            <a:r>
              <a:rPr lang="en-US" smtClean="0"/>
              <a:t> </a:t>
            </a:r>
          </a:p>
          <a:p>
            <a:pPr>
              <a:tabLst>
                <a:tab pos="2689225" algn="l"/>
                <a:tab pos="4052888" algn="l"/>
              </a:tabLst>
            </a:pPr>
            <a:r>
              <a:rPr lang="en-US" smtClean="0"/>
              <a:t> </a:t>
            </a:r>
          </a:p>
          <a:p>
            <a:pPr>
              <a:tabLst>
                <a:tab pos="2689225" algn="l"/>
                <a:tab pos="4052888" algn="l"/>
              </a:tabLst>
            </a:pPr>
            <a:r>
              <a:rPr lang="en-US" baseline="-25000" smtClean="0"/>
              <a:t>7</a:t>
            </a:r>
            <a:r>
              <a:rPr lang="en-US" smtClean="0"/>
              <a:t>N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2</a:t>
            </a:r>
            <a:r>
              <a:rPr lang="en-US" smtClean="0"/>
              <a:t> </a:t>
            </a:r>
          </a:p>
          <a:p>
            <a:pPr>
              <a:tabLst>
                <a:tab pos="2689225" algn="l"/>
                <a:tab pos="4052888" algn="l"/>
              </a:tabLst>
            </a:pPr>
            <a:r>
              <a:rPr lang="en-US" smtClean="0"/>
              <a:t> </a:t>
            </a:r>
          </a:p>
          <a:p>
            <a:pPr>
              <a:tabLst>
                <a:tab pos="2689225" algn="l"/>
                <a:tab pos="4052888" algn="l"/>
              </a:tabLst>
            </a:pPr>
            <a:r>
              <a:rPr lang="en-US" baseline="-25000" smtClean="0"/>
              <a:t>8</a:t>
            </a:r>
            <a:r>
              <a:rPr lang="en-US" smtClean="0"/>
              <a:t>O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2</a:t>
            </a:r>
            <a:r>
              <a:rPr lang="en-US" smtClean="0"/>
              <a:t> </a:t>
            </a:r>
          </a:p>
          <a:p>
            <a:pPr>
              <a:tabLst>
                <a:tab pos="2689225" algn="l"/>
                <a:tab pos="4052888" algn="l"/>
              </a:tabLst>
            </a:pPr>
            <a:r>
              <a:rPr lang="en-US" smtClean="0"/>
              <a:t> </a:t>
            </a:r>
          </a:p>
          <a:p>
            <a:pPr>
              <a:tabLst>
                <a:tab pos="2689225" algn="l"/>
                <a:tab pos="4052888" algn="l"/>
              </a:tabLst>
            </a:pP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FF614FB1-C32D-4DC9-94FB-08B0789520E6}" type="slidenum">
              <a:rPr lang="en-US" smtClean="0"/>
              <a:pPr>
                <a:defRPr/>
              </a:pPr>
              <a:t>30</a:t>
            </a:fld>
            <a:endParaRPr lang="en-US"/>
          </a:p>
        </p:txBody>
      </p:sp>
      <p:grpSp>
        <p:nvGrpSpPr>
          <p:cNvPr id="43014" name="Group 20"/>
          <p:cNvGrpSpPr>
            <a:grpSpLocks/>
          </p:cNvGrpSpPr>
          <p:nvPr/>
        </p:nvGrpSpPr>
        <p:grpSpPr bwMode="auto">
          <a:xfrm>
            <a:off x="2362200" y="1676400"/>
            <a:ext cx="473075" cy="688975"/>
            <a:chOff x="1828800" y="5638800"/>
            <a:chExt cx="473337" cy="688689"/>
          </a:xfrm>
        </p:grpSpPr>
        <p:sp>
          <p:nvSpPr>
            <p:cNvPr id="19" name="Rectangle 18"/>
            <p:cNvSpPr/>
            <p:nvPr/>
          </p:nvSpPr>
          <p:spPr>
            <a:xfrm>
              <a:off x="1828800" y="5638800"/>
              <a:ext cx="457453" cy="380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111" name="TextBox 19"/>
            <p:cNvSpPr txBox="1">
              <a:spLocks noChangeArrowheads="1"/>
            </p:cNvSpPr>
            <p:nvPr/>
          </p:nvSpPr>
          <p:spPr bwMode="auto">
            <a:xfrm>
              <a:off x="1828800" y="6019800"/>
              <a:ext cx="473337" cy="307689"/>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3015" name="Group 21"/>
          <p:cNvGrpSpPr>
            <a:grpSpLocks/>
          </p:cNvGrpSpPr>
          <p:nvPr/>
        </p:nvGrpSpPr>
        <p:grpSpPr bwMode="auto">
          <a:xfrm>
            <a:off x="1600200" y="1676400"/>
            <a:ext cx="473075" cy="688975"/>
            <a:chOff x="1828800" y="5638800"/>
            <a:chExt cx="473206" cy="688777"/>
          </a:xfrm>
        </p:grpSpPr>
        <p:sp>
          <p:nvSpPr>
            <p:cNvPr id="23" name="Rectangle 22"/>
            <p:cNvSpPr/>
            <p:nvPr/>
          </p:nvSpPr>
          <p:spPr>
            <a:xfrm>
              <a:off x="1828800" y="5638800"/>
              <a:ext cx="457327"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109" name="TextBox 23"/>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grpSp>
        <p:nvGrpSpPr>
          <p:cNvPr id="43016" name="Group 65"/>
          <p:cNvGrpSpPr>
            <a:grpSpLocks/>
          </p:cNvGrpSpPr>
          <p:nvPr/>
        </p:nvGrpSpPr>
        <p:grpSpPr bwMode="auto">
          <a:xfrm>
            <a:off x="3200400" y="4572000"/>
            <a:ext cx="1371600" cy="688975"/>
            <a:chOff x="5029200" y="5257800"/>
            <a:chExt cx="1371600" cy="688777"/>
          </a:xfrm>
        </p:grpSpPr>
        <p:sp>
          <p:nvSpPr>
            <p:cNvPr id="16" name="Rectangle 15"/>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3105" name="Group 24"/>
            <p:cNvGrpSpPr>
              <a:grpSpLocks/>
            </p:cNvGrpSpPr>
            <p:nvPr/>
          </p:nvGrpSpPr>
          <p:grpSpPr bwMode="auto">
            <a:xfrm>
              <a:off x="5486400" y="5257800"/>
              <a:ext cx="482824" cy="688777"/>
              <a:chOff x="1828800" y="5638800"/>
              <a:chExt cx="482824" cy="688777"/>
            </a:xfrm>
          </p:grpSpPr>
          <p:sp>
            <p:nvSpPr>
              <p:cNvPr id="26" name="Rectangle 25"/>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107" name="TextBox 26"/>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cxnSp>
        <p:nvCxnSpPr>
          <p:cNvPr id="35" name="Straight Arrow Connector 34"/>
          <p:cNvCxnSpPr/>
          <p:nvPr/>
        </p:nvCxnSpPr>
        <p:spPr>
          <a:xfrm rot="5400000" flipH="1" flipV="1">
            <a:off x="3201194" y="47617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1599407" y="18661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1751807" y="18661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2362994" y="18661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21" name="Group 53"/>
          <p:cNvGrpSpPr>
            <a:grpSpLocks/>
          </p:cNvGrpSpPr>
          <p:nvPr/>
        </p:nvGrpSpPr>
        <p:grpSpPr bwMode="auto">
          <a:xfrm>
            <a:off x="1600200" y="4572000"/>
            <a:ext cx="1235075" cy="688975"/>
            <a:chOff x="1600200" y="2667000"/>
            <a:chExt cx="1235206" cy="688777"/>
          </a:xfrm>
        </p:grpSpPr>
        <p:cxnSp>
          <p:nvCxnSpPr>
            <p:cNvPr id="30" name="Straight Arrow Connector 29"/>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95" name="Group 41"/>
            <p:cNvGrpSpPr>
              <a:grpSpLocks/>
            </p:cNvGrpSpPr>
            <p:nvPr/>
          </p:nvGrpSpPr>
          <p:grpSpPr bwMode="auto">
            <a:xfrm>
              <a:off x="2362200" y="2667000"/>
              <a:ext cx="473206" cy="688777"/>
              <a:chOff x="1828800" y="5638800"/>
              <a:chExt cx="473206" cy="688777"/>
            </a:xfrm>
          </p:grpSpPr>
          <p:sp>
            <p:nvSpPr>
              <p:cNvPr id="43" name="Rectangle 42"/>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102" name="TextBox 43"/>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3096" name="Group 44"/>
            <p:cNvGrpSpPr>
              <a:grpSpLocks/>
            </p:cNvGrpSpPr>
            <p:nvPr/>
          </p:nvGrpSpPr>
          <p:grpSpPr bwMode="auto">
            <a:xfrm>
              <a:off x="1600200" y="2667000"/>
              <a:ext cx="473206" cy="688777"/>
              <a:chOff x="1828800" y="5638800"/>
              <a:chExt cx="473206" cy="688777"/>
            </a:xfrm>
          </p:grpSpPr>
          <p:sp>
            <p:nvSpPr>
              <p:cNvPr id="46" name="Rectangle 45"/>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100" name="TextBox 46"/>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52" name="Straight Arrow Connector 51"/>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3022" name="Group 54"/>
          <p:cNvGrpSpPr>
            <a:grpSpLocks/>
          </p:cNvGrpSpPr>
          <p:nvPr/>
        </p:nvGrpSpPr>
        <p:grpSpPr bwMode="auto">
          <a:xfrm>
            <a:off x="5562600" y="1673225"/>
            <a:ext cx="1235075" cy="688975"/>
            <a:chOff x="1600200" y="2667000"/>
            <a:chExt cx="1235206" cy="688777"/>
          </a:xfrm>
        </p:grpSpPr>
        <p:cxnSp>
          <p:nvCxnSpPr>
            <p:cNvPr id="56" name="Straight Arrow Connector 55"/>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85" name="Group 41"/>
            <p:cNvGrpSpPr>
              <a:grpSpLocks/>
            </p:cNvGrpSpPr>
            <p:nvPr/>
          </p:nvGrpSpPr>
          <p:grpSpPr bwMode="auto">
            <a:xfrm>
              <a:off x="2362200" y="2667000"/>
              <a:ext cx="473206" cy="688777"/>
              <a:chOff x="1828800" y="5638800"/>
              <a:chExt cx="473206" cy="688777"/>
            </a:xfrm>
          </p:grpSpPr>
          <p:sp>
            <p:nvSpPr>
              <p:cNvPr id="64" name="Rectangle 63"/>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92" name="TextBox 64"/>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3086" name="Group 44"/>
            <p:cNvGrpSpPr>
              <a:grpSpLocks/>
            </p:cNvGrpSpPr>
            <p:nvPr/>
          </p:nvGrpSpPr>
          <p:grpSpPr bwMode="auto">
            <a:xfrm>
              <a:off x="1600200" y="2667000"/>
              <a:ext cx="473206" cy="688777"/>
              <a:chOff x="1828800" y="5638800"/>
              <a:chExt cx="473206" cy="688777"/>
            </a:xfrm>
          </p:grpSpPr>
          <p:sp>
            <p:nvSpPr>
              <p:cNvPr id="62" name="Rectangle 61"/>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90" name="TextBox 6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60" name="Straight Arrow Connector 59"/>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3023" name="Group 66"/>
          <p:cNvGrpSpPr>
            <a:grpSpLocks/>
          </p:cNvGrpSpPr>
          <p:nvPr/>
        </p:nvGrpSpPr>
        <p:grpSpPr bwMode="auto">
          <a:xfrm>
            <a:off x="3200400" y="2667000"/>
            <a:ext cx="1371600" cy="688975"/>
            <a:chOff x="5029200" y="5257800"/>
            <a:chExt cx="1371600" cy="688777"/>
          </a:xfrm>
        </p:grpSpPr>
        <p:sp>
          <p:nvSpPr>
            <p:cNvPr id="68" name="Rectangle 67"/>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3080" name="Group 24"/>
            <p:cNvGrpSpPr>
              <a:grpSpLocks/>
            </p:cNvGrpSpPr>
            <p:nvPr/>
          </p:nvGrpSpPr>
          <p:grpSpPr bwMode="auto">
            <a:xfrm>
              <a:off x="5486400" y="5257800"/>
              <a:ext cx="482824" cy="688777"/>
              <a:chOff x="1828800" y="5638800"/>
              <a:chExt cx="482824" cy="688777"/>
            </a:xfrm>
          </p:grpSpPr>
          <p:sp>
            <p:nvSpPr>
              <p:cNvPr id="71" name="Rectangle 70"/>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82" name="TextBox 71"/>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grpSp>
        <p:nvGrpSpPr>
          <p:cNvPr id="43024" name="Group 72"/>
          <p:cNvGrpSpPr>
            <a:grpSpLocks/>
          </p:cNvGrpSpPr>
          <p:nvPr/>
        </p:nvGrpSpPr>
        <p:grpSpPr bwMode="auto">
          <a:xfrm>
            <a:off x="1600200" y="2667000"/>
            <a:ext cx="1235075" cy="688975"/>
            <a:chOff x="1600200" y="2667000"/>
            <a:chExt cx="1235206" cy="688777"/>
          </a:xfrm>
        </p:grpSpPr>
        <p:cxnSp>
          <p:nvCxnSpPr>
            <p:cNvPr id="74" name="Straight Arrow Connector 73"/>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70" name="Group 41"/>
            <p:cNvGrpSpPr>
              <a:grpSpLocks/>
            </p:cNvGrpSpPr>
            <p:nvPr/>
          </p:nvGrpSpPr>
          <p:grpSpPr bwMode="auto">
            <a:xfrm>
              <a:off x="2362200" y="2667000"/>
              <a:ext cx="473206" cy="688777"/>
              <a:chOff x="1828800" y="5638800"/>
              <a:chExt cx="473206" cy="688777"/>
            </a:xfrm>
          </p:grpSpPr>
          <p:sp>
            <p:nvSpPr>
              <p:cNvPr id="82" name="Rectangle 81"/>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77" name="TextBox 8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3071" name="Group 44"/>
            <p:cNvGrpSpPr>
              <a:grpSpLocks/>
            </p:cNvGrpSpPr>
            <p:nvPr/>
          </p:nvGrpSpPr>
          <p:grpSpPr bwMode="auto">
            <a:xfrm>
              <a:off x="1600200" y="2667000"/>
              <a:ext cx="473206" cy="688777"/>
              <a:chOff x="1828800" y="5638800"/>
              <a:chExt cx="473206" cy="688777"/>
            </a:xfrm>
          </p:grpSpPr>
          <p:sp>
            <p:nvSpPr>
              <p:cNvPr id="80" name="Rectangle 79"/>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75" name="TextBox 80"/>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78" name="Straight Arrow Connector 77"/>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rot="5400000" flipH="1" flipV="1">
            <a:off x="3200400" y="2819400"/>
            <a:ext cx="30638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3656807" y="47617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27" name="Group 85"/>
          <p:cNvGrpSpPr>
            <a:grpSpLocks/>
          </p:cNvGrpSpPr>
          <p:nvPr/>
        </p:nvGrpSpPr>
        <p:grpSpPr bwMode="auto">
          <a:xfrm>
            <a:off x="3200400" y="3654425"/>
            <a:ext cx="1371600" cy="688975"/>
            <a:chOff x="5029200" y="5257800"/>
            <a:chExt cx="1371600" cy="688777"/>
          </a:xfrm>
        </p:grpSpPr>
        <p:sp>
          <p:nvSpPr>
            <p:cNvPr id="87" name="Rectangle 86"/>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3065" name="Group 24"/>
            <p:cNvGrpSpPr>
              <a:grpSpLocks/>
            </p:cNvGrpSpPr>
            <p:nvPr/>
          </p:nvGrpSpPr>
          <p:grpSpPr bwMode="auto">
            <a:xfrm>
              <a:off x="5486400" y="5257800"/>
              <a:ext cx="482824" cy="688777"/>
              <a:chOff x="1828800" y="5638800"/>
              <a:chExt cx="482824" cy="688777"/>
            </a:xfrm>
          </p:grpSpPr>
          <p:sp>
            <p:nvSpPr>
              <p:cNvPr id="90" name="Rectangle 89"/>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67" name="TextBox 90"/>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cxnSp>
        <p:nvCxnSpPr>
          <p:cNvPr id="92" name="Straight Arrow Connector 91"/>
          <p:cNvCxnSpPr/>
          <p:nvPr/>
        </p:nvCxnSpPr>
        <p:spPr>
          <a:xfrm rot="5400000" flipH="1" flipV="1">
            <a:off x="3201194" y="38473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29" name="Group 92"/>
          <p:cNvGrpSpPr>
            <a:grpSpLocks/>
          </p:cNvGrpSpPr>
          <p:nvPr/>
        </p:nvGrpSpPr>
        <p:grpSpPr bwMode="auto">
          <a:xfrm>
            <a:off x="1600200" y="3654425"/>
            <a:ext cx="1235075" cy="688975"/>
            <a:chOff x="1600200" y="2667000"/>
            <a:chExt cx="1235206" cy="688777"/>
          </a:xfrm>
        </p:grpSpPr>
        <p:cxnSp>
          <p:nvCxnSpPr>
            <p:cNvPr id="94" name="Straight Arrow Connector 93"/>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55" name="Group 41"/>
            <p:cNvGrpSpPr>
              <a:grpSpLocks/>
            </p:cNvGrpSpPr>
            <p:nvPr/>
          </p:nvGrpSpPr>
          <p:grpSpPr bwMode="auto">
            <a:xfrm>
              <a:off x="2362200" y="2667000"/>
              <a:ext cx="473206" cy="688777"/>
              <a:chOff x="1828800" y="5638800"/>
              <a:chExt cx="473206" cy="688777"/>
            </a:xfrm>
          </p:grpSpPr>
          <p:sp>
            <p:nvSpPr>
              <p:cNvPr id="102" name="Rectangle 101"/>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62" name="TextBox 10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3056" name="Group 44"/>
            <p:cNvGrpSpPr>
              <a:grpSpLocks/>
            </p:cNvGrpSpPr>
            <p:nvPr/>
          </p:nvGrpSpPr>
          <p:grpSpPr bwMode="auto">
            <a:xfrm>
              <a:off x="1600200" y="2667000"/>
              <a:ext cx="473206" cy="688777"/>
              <a:chOff x="1828800" y="5638800"/>
              <a:chExt cx="473206" cy="688777"/>
            </a:xfrm>
          </p:grpSpPr>
          <p:sp>
            <p:nvSpPr>
              <p:cNvPr id="100" name="Rectangle 99"/>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60" name="TextBox 100"/>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98" name="Straight Arrow Connector 97"/>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04" name="Straight Arrow Connector 103"/>
          <p:cNvCxnSpPr/>
          <p:nvPr/>
        </p:nvCxnSpPr>
        <p:spPr>
          <a:xfrm rot="5400000" flipH="1" flipV="1">
            <a:off x="3656807" y="38473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4114007" y="47617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32" name="Group 105"/>
          <p:cNvGrpSpPr>
            <a:grpSpLocks/>
          </p:cNvGrpSpPr>
          <p:nvPr/>
        </p:nvGrpSpPr>
        <p:grpSpPr bwMode="auto">
          <a:xfrm>
            <a:off x="3200400" y="5638800"/>
            <a:ext cx="1371600" cy="688975"/>
            <a:chOff x="5029200" y="5257800"/>
            <a:chExt cx="1371600" cy="688777"/>
          </a:xfrm>
        </p:grpSpPr>
        <p:sp>
          <p:nvSpPr>
            <p:cNvPr id="107" name="Rectangle 106"/>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3050" name="Group 24"/>
            <p:cNvGrpSpPr>
              <a:grpSpLocks/>
            </p:cNvGrpSpPr>
            <p:nvPr/>
          </p:nvGrpSpPr>
          <p:grpSpPr bwMode="auto">
            <a:xfrm>
              <a:off x="5486400" y="5257800"/>
              <a:ext cx="482824" cy="688777"/>
              <a:chOff x="1828800" y="5638800"/>
              <a:chExt cx="482824" cy="688777"/>
            </a:xfrm>
          </p:grpSpPr>
          <p:sp>
            <p:nvSpPr>
              <p:cNvPr id="110" name="Rectangle 109"/>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52" name="TextBox 110"/>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cxnSp>
        <p:nvCxnSpPr>
          <p:cNvPr id="112" name="Straight Arrow Connector 111"/>
          <p:cNvCxnSpPr/>
          <p:nvPr/>
        </p:nvCxnSpPr>
        <p:spPr>
          <a:xfrm rot="5400000" flipH="1" flipV="1">
            <a:off x="3201194" y="58285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34" name="Group 112"/>
          <p:cNvGrpSpPr>
            <a:grpSpLocks/>
          </p:cNvGrpSpPr>
          <p:nvPr/>
        </p:nvGrpSpPr>
        <p:grpSpPr bwMode="auto">
          <a:xfrm>
            <a:off x="1600200" y="5638800"/>
            <a:ext cx="1235075" cy="688975"/>
            <a:chOff x="1600200" y="2667000"/>
            <a:chExt cx="1235206" cy="688777"/>
          </a:xfrm>
        </p:grpSpPr>
        <p:cxnSp>
          <p:nvCxnSpPr>
            <p:cNvPr id="114" name="Straight Arrow Connector 113"/>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3040" name="Group 41"/>
            <p:cNvGrpSpPr>
              <a:grpSpLocks/>
            </p:cNvGrpSpPr>
            <p:nvPr/>
          </p:nvGrpSpPr>
          <p:grpSpPr bwMode="auto">
            <a:xfrm>
              <a:off x="2362200" y="2667000"/>
              <a:ext cx="473206" cy="688777"/>
              <a:chOff x="1828800" y="5638800"/>
              <a:chExt cx="473206" cy="688777"/>
            </a:xfrm>
          </p:grpSpPr>
          <p:sp>
            <p:nvSpPr>
              <p:cNvPr id="122" name="Rectangle 121"/>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7" name="TextBox 12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3041" name="Group 44"/>
            <p:cNvGrpSpPr>
              <a:grpSpLocks/>
            </p:cNvGrpSpPr>
            <p:nvPr/>
          </p:nvGrpSpPr>
          <p:grpSpPr bwMode="auto">
            <a:xfrm>
              <a:off x="1600200" y="2667000"/>
              <a:ext cx="473206" cy="688777"/>
              <a:chOff x="1828800" y="5638800"/>
              <a:chExt cx="473206" cy="688777"/>
            </a:xfrm>
          </p:grpSpPr>
          <p:sp>
            <p:nvSpPr>
              <p:cNvPr id="120" name="Rectangle 119"/>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5" name="TextBox 120"/>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118" name="Straight Arrow Connector 117"/>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p:cNvCxnSpPr/>
          <p:nvPr/>
        </p:nvCxnSpPr>
        <p:spPr>
          <a:xfrm rot="5400000" flipH="1" flipV="1">
            <a:off x="3656807" y="58285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4114007" y="58285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6200000" flipH="1">
            <a:off x="3352007" y="58285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r>
              <a:rPr lang="en-US" smtClean="0"/>
              <a:t>Atomic Structure</a:t>
            </a:r>
          </a:p>
        </p:txBody>
      </p:sp>
      <p:sp>
        <p:nvSpPr>
          <p:cNvPr id="44034" name="Content Placeholder 2"/>
          <p:cNvSpPr>
            <a:spLocks noGrp="1"/>
          </p:cNvSpPr>
          <p:nvPr>
            <p:ph idx="1"/>
          </p:nvPr>
        </p:nvSpPr>
        <p:spPr>
          <a:xfrm>
            <a:off x="457200" y="1600200"/>
            <a:ext cx="8686800" cy="4525963"/>
          </a:xfrm>
        </p:spPr>
        <p:txBody>
          <a:bodyPr/>
          <a:lstStyle/>
          <a:p>
            <a:pPr>
              <a:tabLst>
                <a:tab pos="2689225" algn="l"/>
                <a:tab pos="4052888" algn="l"/>
              </a:tabLst>
            </a:pPr>
            <a:r>
              <a:rPr lang="en-US" baseline="-25000" smtClean="0"/>
              <a:t>3</a:t>
            </a:r>
            <a:r>
              <a:rPr lang="en-US" smtClean="0"/>
              <a:t>Li    	1</a:t>
            </a:r>
            <a:r>
              <a:rPr lang="en-US" i="1" smtClean="0"/>
              <a:t>s</a:t>
            </a:r>
            <a:r>
              <a:rPr lang="en-US" baseline="30000" smtClean="0"/>
              <a:t>2</a:t>
            </a:r>
            <a:r>
              <a:rPr lang="en-US" smtClean="0"/>
              <a:t>2</a:t>
            </a:r>
            <a:r>
              <a:rPr lang="en-US" i="1" smtClean="0"/>
              <a:t>s</a:t>
            </a:r>
            <a:r>
              <a:rPr lang="en-US" baseline="30000" smtClean="0"/>
              <a:t>1</a:t>
            </a:r>
            <a:r>
              <a:rPr lang="en-US" smtClean="0"/>
              <a:t> 		</a:t>
            </a:r>
            <a:r>
              <a:rPr lang="en-US" baseline="-25000" smtClean="0"/>
              <a:t>4</a:t>
            </a:r>
            <a:r>
              <a:rPr lang="en-US" smtClean="0"/>
              <a:t>Be    			1</a:t>
            </a:r>
            <a:r>
              <a:rPr lang="en-US" i="1" smtClean="0"/>
              <a:t>s</a:t>
            </a:r>
            <a:r>
              <a:rPr lang="en-US" baseline="30000" smtClean="0"/>
              <a:t>2</a:t>
            </a:r>
            <a:r>
              <a:rPr lang="en-US" smtClean="0"/>
              <a:t>2</a:t>
            </a:r>
            <a:r>
              <a:rPr lang="en-US" i="1" smtClean="0"/>
              <a:t>s</a:t>
            </a:r>
            <a:r>
              <a:rPr lang="en-US" baseline="30000" smtClean="0"/>
              <a:t>2</a:t>
            </a:r>
            <a:r>
              <a:rPr lang="en-US" smtClean="0"/>
              <a:t> </a:t>
            </a:r>
          </a:p>
          <a:p>
            <a:pPr>
              <a:tabLst>
                <a:tab pos="2689225" algn="l"/>
                <a:tab pos="4052888" algn="l"/>
              </a:tabLst>
            </a:pPr>
            <a:endParaRPr lang="en-US" smtClean="0"/>
          </a:p>
          <a:p>
            <a:pPr>
              <a:tabLst>
                <a:tab pos="2689225" algn="l"/>
                <a:tab pos="4052888" algn="l"/>
              </a:tabLst>
            </a:pPr>
            <a:r>
              <a:rPr lang="en-US" baseline="-25000" smtClean="0"/>
              <a:t>5</a:t>
            </a:r>
            <a:r>
              <a:rPr lang="en-US" smtClean="0"/>
              <a:t>B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1</a:t>
            </a:r>
          </a:p>
          <a:p>
            <a:pPr>
              <a:tabLst>
                <a:tab pos="2689225" algn="l"/>
                <a:tab pos="4052888" algn="l"/>
              </a:tabLst>
            </a:pPr>
            <a:endParaRPr lang="en-US" baseline="30000" smtClean="0"/>
          </a:p>
          <a:p>
            <a:pPr>
              <a:tabLst>
                <a:tab pos="2689225" algn="l"/>
                <a:tab pos="4052888" algn="l"/>
              </a:tabLst>
            </a:pPr>
            <a:r>
              <a:rPr lang="en-US" baseline="-25000" smtClean="0"/>
              <a:t>6</a:t>
            </a:r>
            <a:r>
              <a:rPr lang="en-US" smtClean="0"/>
              <a:t>C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2</a:t>
            </a:r>
            <a:r>
              <a:rPr lang="en-US" smtClean="0"/>
              <a:t> </a:t>
            </a:r>
          </a:p>
          <a:p>
            <a:pPr>
              <a:tabLst>
                <a:tab pos="2689225" algn="l"/>
                <a:tab pos="4052888" algn="l"/>
              </a:tabLst>
            </a:pPr>
            <a:r>
              <a:rPr lang="en-US" smtClean="0"/>
              <a:t> </a:t>
            </a:r>
          </a:p>
          <a:p>
            <a:pPr>
              <a:tabLst>
                <a:tab pos="2689225" algn="l"/>
                <a:tab pos="4052888" algn="l"/>
              </a:tabLst>
            </a:pPr>
            <a:r>
              <a:rPr lang="en-US" baseline="-25000" smtClean="0"/>
              <a:t>7</a:t>
            </a:r>
            <a:r>
              <a:rPr lang="en-US" smtClean="0"/>
              <a:t>N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2</a:t>
            </a:r>
            <a:r>
              <a:rPr lang="en-US" smtClean="0"/>
              <a:t> </a:t>
            </a:r>
          </a:p>
          <a:p>
            <a:pPr>
              <a:tabLst>
                <a:tab pos="2689225" algn="l"/>
                <a:tab pos="4052888" algn="l"/>
              </a:tabLst>
            </a:pPr>
            <a:r>
              <a:rPr lang="en-US" smtClean="0"/>
              <a:t> </a:t>
            </a:r>
          </a:p>
          <a:p>
            <a:pPr>
              <a:tabLst>
                <a:tab pos="2689225" algn="l"/>
                <a:tab pos="4052888" algn="l"/>
              </a:tabLst>
            </a:pPr>
            <a:r>
              <a:rPr lang="en-US" baseline="-25000" smtClean="0"/>
              <a:t>8</a:t>
            </a:r>
            <a:r>
              <a:rPr lang="en-US" smtClean="0"/>
              <a:t>O    			1</a:t>
            </a:r>
            <a:r>
              <a:rPr lang="en-US" i="1" smtClean="0"/>
              <a:t>s</a:t>
            </a:r>
            <a:r>
              <a:rPr lang="en-US" baseline="30000" smtClean="0"/>
              <a:t>2</a:t>
            </a:r>
            <a:r>
              <a:rPr lang="en-US" smtClean="0"/>
              <a:t>2</a:t>
            </a:r>
            <a:r>
              <a:rPr lang="en-US" i="1" smtClean="0"/>
              <a:t>s</a:t>
            </a:r>
            <a:r>
              <a:rPr lang="en-US" baseline="30000" smtClean="0"/>
              <a:t>2</a:t>
            </a:r>
            <a:r>
              <a:rPr lang="en-US" smtClean="0"/>
              <a:t>2</a:t>
            </a:r>
            <a:r>
              <a:rPr lang="en-US" i="1" smtClean="0"/>
              <a:t>p</a:t>
            </a:r>
            <a:r>
              <a:rPr lang="en-US" baseline="30000" smtClean="0"/>
              <a:t>2</a:t>
            </a:r>
            <a:r>
              <a:rPr lang="en-US" smtClean="0"/>
              <a:t> </a:t>
            </a:r>
          </a:p>
          <a:p>
            <a:pPr>
              <a:tabLst>
                <a:tab pos="2689225" algn="l"/>
                <a:tab pos="4052888" algn="l"/>
              </a:tabLst>
            </a:pPr>
            <a:r>
              <a:rPr lang="en-US" smtClean="0"/>
              <a:t> </a:t>
            </a:r>
          </a:p>
          <a:p>
            <a:pPr>
              <a:tabLst>
                <a:tab pos="2689225" algn="l"/>
                <a:tab pos="4052888" algn="l"/>
              </a:tabLst>
            </a:pP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08DA5011-2CF5-4807-9F90-45F34D419FF1}" type="slidenum">
              <a:rPr lang="en-US" smtClean="0"/>
              <a:pPr>
                <a:defRPr/>
              </a:pPr>
              <a:t>31</a:t>
            </a:fld>
            <a:endParaRPr lang="en-US"/>
          </a:p>
        </p:txBody>
      </p:sp>
      <p:grpSp>
        <p:nvGrpSpPr>
          <p:cNvPr id="44038" name="Group 20"/>
          <p:cNvGrpSpPr>
            <a:grpSpLocks/>
          </p:cNvGrpSpPr>
          <p:nvPr/>
        </p:nvGrpSpPr>
        <p:grpSpPr bwMode="auto">
          <a:xfrm>
            <a:off x="2362200" y="1676400"/>
            <a:ext cx="473075" cy="688975"/>
            <a:chOff x="1828800" y="5638800"/>
            <a:chExt cx="473337" cy="688689"/>
          </a:xfrm>
        </p:grpSpPr>
        <p:sp>
          <p:nvSpPr>
            <p:cNvPr id="19" name="Rectangle 18"/>
            <p:cNvSpPr/>
            <p:nvPr/>
          </p:nvSpPr>
          <p:spPr>
            <a:xfrm>
              <a:off x="1828800" y="5638800"/>
              <a:ext cx="457453" cy="380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36" name="TextBox 19"/>
            <p:cNvSpPr txBox="1">
              <a:spLocks noChangeArrowheads="1"/>
            </p:cNvSpPr>
            <p:nvPr/>
          </p:nvSpPr>
          <p:spPr bwMode="auto">
            <a:xfrm>
              <a:off x="1828800" y="6019800"/>
              <a:ext cx="473337" cy="307689"/>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4039" name="Group 21"/>
          <p:cNvGrpSpPr>
            <a:grpSpLocks/>
          </p:cNvGrpSpPr>
          <p:nvPr/>
        </p:nvGrpSpPr>
        <p:grpSpPr bwMode="auto">
          <a:xfrm>
            <a:off x="1600200" y="1676400"/>
            <a:ext cx="473075" cy="688975"/>
            <a:chOff x="1828800" y="5638800"/>
            <a:chExt cx="473206" cy="688777"/>
          </a:xfrm>
        </p:grpSpPr>
        <p:sp>
          <p:nvSpPr>
            <p:cNvPr id="23" name="Rectangle 22"/>
            <p:cNvSpPr/>
            <p:nvPr/>
          </p:nvSpPr>
          <p:spPr>
            <a:xfrm>
              <a:off x="1828800" y="5638800"/>
              <a:ext cx="457327"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34" name="TextBox 23"/>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grpSp>
        <p:nvGrpSpPr>
          <p:cNvPr id="44040" name="Group 65"/>
          <p:cNvGrpSpPr>
            <a:grpSpLocks/>
          </p:cNvGrpSpPr>
          <p:nvPr/>
        </p:nvGrpSpPr>
        <p:grpSpPr bwMode="auto">
          <a:xfrm>
            <a:off x="3200400" y="4572000"/>
            <a:ext cx="1371600" cy="688975"/>
            <a:chOff x="5029200" y="5257800"/>
            <a:chExt cx="1371600" cy="688777"/>
          </a:xfrm>
        </p:grpSpPr>
        <p:sp>
          <p:nvSpPr>
            <p:cNvPr id="16" name="Rectangle 15"/>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4130" name="Group 24"/>
            <p:cNvGrpSpPr>
              <a:grpSpLocks/>
            </p:cNvGrpSpPr>
            <p:nvPr/>
          </p:nvGrpSpPr>
          <p:grpSpPr bwMode="auto">
            <a:xfrm>
              <a:off x="5486400" y="5257800"/>
              <a:ext cx="482824" cy="688777"/>
              <a:chOff x="1828800" y="5638800"/>
              <a:chExt cx="482824" cy="688777"/>
            </a:xfrm>
          </p:grpSpPr>
          <p:sp>
            <p:nvSpPr>
              <p:cNvPr id="26" name="Rectangle 25"/>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32" name="TextBox 26"/>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cxnSp>
        <p:nvCxnSpPr>
          <p:cNvPr id="35" name="Straight Arrow Connector 34"/>
          <p:cNvCxnSpPr/>
          <p:nvPr/>
        </p:nvCxnSpPr>
        <p:spPr>
          <a:xfrm rot="5400000" flipH="1" flipV="1">
            <a:off x="3201194" y="47617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1599407" y="18661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1751807" y="18661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2362994" y="18661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45" name="Group 53"/>
          <p:cNvGrpSpPr>
            <a:grpSpLocks/>
          </p:cNvGrpSpPr>
          <p:nvPr/>
        </p:nvGrpSpPr>
        <p:grpSpPr bwMode="auto">
          <a:xfrm>
            <a:off x="1600200" y="4572000"/>
            <a:ext cx="1235075" cy="688975"/>
            <a:chOff x="1600200" y="2667000"/>
            <a:chExt cx="1235206" cy="688777"/>
          </a:xfrm>
        </p:grpSpPr>
        <p:cxnSp>
          <p:nvCxnSpPr>
            <p:cNvPr id="30" name="Straight Arrow Connector 29"/>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120" name="Group 41"/>
            <p:cNvGrpSpPr>
              <a:grpSpLocks/>
            </p:cNvGrpSpPr>
            <p:nvPr/>
          </p:nvGrpSpPr>
          <p:grpSpPr bwMode="auto">
            <a:xfrm>
              <a:off x="2362200" y="2667000"/>
              <a:ext cx="473206" cy="688777"/>
              <a:chOff x="1828800" y="5638800"/>
              <a:chExt cx="473206" cy="688777"/>
            </a:xfrm>
          </p:grpSpPr>
          <p:sp>
            <p:nvSpPr>
              <p:cNvPr id="43" name="Rectangle 42"/>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27" name="TextBox 43"/>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4121" name="Group 44"/>
            <p:cNvGrpSpPr>
              <a:grpSpLocks/>
            </p:cNvGrpSpPr>
            <p:nvPr/>
          </p:nvGrpSpPr>
          <p:grpSpPr bwMode="auto">
            <a:xfrm>
              <a:off x="1600200" y="2667000"/>
              <a:ext cx="473206" cy="688777"/>
              <a:chOff x="1828800" y="5638800"/>
              <a:chExt cx="473206" cy="688777"/>
            </a:xfrm>
          </p:grpSpPr>
          <p:sp>
            <p:nvSpPr>
              <p:cNvPr id="46" name="Rectangle 45"/>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25" name="TextBox 46"/>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52" name="Straight Arrow Connector 51"/>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4046" name="Group 54"/>
          <p:cNvGrpSpPr>
            <a:grpSpLocks/>
          </p:cNvGrpSpPr>
          <p:nvPr/>
        </p:nvGrpSpPr>
        <p:grpSpPr bwMode="auto">
          <a:xfrm>
            <a:off x="6400800" y="1600200"/>
            <a:ext cx="1235075" cy="688975"/>
            <a:chOff x="1600200" y="2667000"/>
            <a:chExt cx="1235206" cy="688777"/>
          </a:xfrm>
        </p:grpSpPr>
        <p:cxnSp>
          <p:nvCxnSpPr>
            <p:cNvPr id="56" name="Straight Arrow Connector 55"/>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110" name="Group 41"/>
            <p:cNvGrpSpPr>
              <a:grpSpLocks/>
            </p:cNvGrpSpPr>
            <p:nvPr/>
          </p:nvGrpSpPr>
          <p:grpSpPr bwMode="auto">
            <a:xfrm>
              <a:off x="2362200" y="2667000"/>
              <a:ext cx="473206" cy="688777"/>
              <a:chOff x="1828800" y="5638800"/>
              <a:chExt cx="473206" cy="688777"/>
            </a:xfrm>
          </p:grpSpPr>
          <p:sp>
            <p:nvSpPr>
              <p:cNvPr id="64" name="Rectangle 63"/>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17" name="TextBox 64"/>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4111" name="Group 44"/>
            <p:cNvGrpSpPr>
              <a:grpSpLocks/>
            </p:cNvGrpSpPr>
            <p:nvPr/>
          </p:nvGrpSpPr>
          <p:grpSpPr bwMode="auto">
            <a:xfrm>
              <a:off x="1600200" y="2667000"/>
              <a:ext cx="473206" cy="688777"/>
              <a:chOff x="1828800" y="5638800"/>
              <a:chExt cx="473206" cy="688777"/>
            </a:xfrm>
          </p:grpSpPr>
          <p:sp>
            <p:nvSpPr>
              <p:cNvPr id="62" name="Rectangle 61"/>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15" name="TextBox 6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60" name="Straight Arrow Connector 59"/>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4047" name="Group 66"/>
          <p:cNvGrpSpPr>
            <a:grpSpLocks/>
          </p:cNvGrpSpPr>
          <p:nvPr/>
        </p:nvGrpSpPr>
        <p:grpSpPr bwMode="auto">
          <a:xfrm>
            <a:off x="3200400" y="2667000"/>
            <a:ext cx="1371600" cy="688975"/>
            <a:chOff x="5029200" y="5257800"/>
            <a:chExt cx="1371600" cy="688777"/>
          </a:xfrm>
        </p:grpSpPr>
        <p:sp>
          <p:nvSpPr>
            <p:cNvPr id="68" name="Rectangle 67"/>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4105" name="Group 24"/>
            <p:cNvGrpSpPr>
              <a:grpSpLocks/>
            </p:cNvGrpSpPr>
            <p:nvPr/>
          </p:nvGrpSpPr>
          <p:grpSpPr bwMode="auto">
            <a:xfrm>
              <a:off x="5486400" y="5257800"/>
              <a:ext cx="482824" cy="688777"/>
              <a:chOff x="1828800" y="5638800"/>
              <a:chExt cx="482824" cy="688777"/>
            </a:xfrm>
          </p:grpSpPr>
          <p:sp>
            <p:nvSpPr>
              <p:cNvPr id="71" name="Rectangle 70"/>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07" name="TextBox 71"/>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grpSp>
        <p:nvGrpSpPr>
          <p:cNvPr id="44048" name="Group 72"/>
          <p:cNvGrpSpPr>
            <a:grpSpLocks/>
          </p:cNvGrpSpPr>
          <p:nvPr/>
        </p:nvGrpSpPr>
        <p:grpSpPr bwMode="auto">
          <a:xfrm>
            <a:off x="1600200" y="2667000"/>
            <a:ext cx="1235075" cy="688975"/>
            <a:chOff x="1600200" y="2667000"/>
            <a:chExt cx="1235206" cy="688777"/>
          </a:xfrm>
        </p:grpSpPr>
        <p:cxnSp>
          <p:nvCxnSpPr>
            <p:cNvPr id="74" name="Straight Arrow Connector 73"/>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95" name="Group 41"/>
            <p:cNvGrpSpPr>
              <a:grpSpLocks/>
            </p:cNvGrpSpPr>
            <p:nvPr/>
          </p:nvGrpSpPr>
          <p:grpSpPr bwMode="auto">
            <a:xfrm>
              <a:off x="2362200" y="2667000"/>
              <a:ext cx="473206" cy="688777"/>
              <a:chOff x="1828800" y="5638800"/>
              <a:chExt cx="473206" cy="688777"/>
            </a:xfrm>
          </p:grpSpPr>
          <p:sp>
            <p:nvSpPr>
              <p:cNvPr id="82" name="Rectangle 81"/>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02" name="TextBox 8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4096" name="Group 44"/>
            <p:cNvGrpSpPr>
              <a:grpSpLocks/>
            </p:cNvGrpSpPr>
            <p:nvPr/>
          </p:nvGrpSpPr>
          <p:grpSpPr bwMode="auto">
            <a:xfrm>
              <a:off x="1600200" y="2667000"/>
              <a:ext cx="473206" cy="688777"/>
              <a:chOff x="1828800" y="5638800"/>
              <a:chExt cx="473206" cy="688777"/>
            </a:xfrm>
          </p:grpSpPr>
          <p:sp>
            <p:nvSpPr>
              <p:cNvPr id="80" name="Rectangle 79"/>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00" name="TextBox 80"/>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78" name="Straight Arrow Connector 77"/>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rot="5400000" flipH="1" flipV="1">
            <a:off x="3200400" y="2819400"/>
            <a:ext cx="30638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flipH="1" flipV="1">
            <a:off x="3656807" y="47617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51" name="Group 85"/>
          <p:cNvGrpSpPr>
            <a:grpSpLocks/>
          </p:cNvGrpSpPr>
          <p:nvPr/>
        </p:nvGrpSpPr>
        <p:grpSpPr bwMode="auto">
          <a:xfrm>
            <a:off x="3200400" y="3654425"/>
            <a:ext cx="1371600" cy="688975"/>
            <a:chOff x="5029200" y="5257800"/>
            <a:chExt cx="1371600" cy="688777"/>
          </a:xfrm>
        </p:grpSpPr>
        <p:sp>
          <p:nvSpPr>
            <p:cNvPr id="87" name="Rectangle 86"/>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4090" name="Group 24"/>
            <p:cNvGrpSpPr>
              <a:grpSpLocks/>
            </p:cNvGrpSpPr>
            <p:nvPr/>
          </p:nvGrpSpPr>
          <p:grpSpPr bwMode="auto">
            <a:xfrm>
              <a:off x="5486400" y="5257800"/>
              <a:ext cx="482824" cy="688777"/>
              <a:chOff x="1828800" y="5638800"/>
              <a:chExt cx="482824" cy="688777"/>
            </a:xfrm>
          </p:grpSpPr>
          <p:sp>
            <p:nvSpPr>
              <p:cNvPr id="90" name="Rectangle 89"/>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92" name="TextBox 90"/>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cxnSp>
        <p:nvCxnSpPr>
          <p:cNvPr id="92" name="Straight Arrow Connector 91"/>
          <p:cNvCxnSpPr/>
          <p:nvPr/>
        </p:nvCxnSpPr>
        <p:spPr>
          <a:xfrm rot="5400000" flipH="1" flipV="1">
            <a:off x="3201194" y="38473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53" name="Group 92"/>
          <p:cNvGrpSpPr>
            <a:grpSpLocks/>
          </p:cNvGrpSpPr>
          <p:nvPr/>
        </p:nvGrpSpPr>
        <p:grpSpPr bwMode="auto">
          <a:xfrm>
            <a:off x="1600200" y="3654425"/>
            <a:ext cx="1235075" cy="688975"/>
            <a:chOff x="1600200" y="2667000"/>
            <a:chExt cx="1235206" cy="688777"/>
          </a:xfrm>
        </p:grpSpPr>
        <p:cxnSp>
          <p:nvCxnSpPr>
            <p:cNvPr id="94" name="Straight Arrow Connector 93"/>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80" name="Group 41"/>
            <p:cNvGrpSpPr>
              <a:grpSpLocks/>
            </p:cNvGrpSpPr>
            <p:nvPr/>
          </p:nvGrpSpPr>
          <p:grpSpPr bwMode="auto">
            <a:xfrm>
              <a:off x="2362200" y="2667000"/>
              <a:ext cx="473206" cy="688777"/>
              <a:chOff x="1828800" y="5638800"/>
              <a:chExt cx="473206" cy="688777"/>
            </a:xfrm>
          </p:grpSpPr>
          <p:sp>
            <p:nvSpPr>
              <p:cNvPr id="102" name="Rectangle 101"/>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87" name="TextBox 10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4081" name="Group 44"/>
            <p:cNvGrpSpPr>
              <a:grpSpLocks/>
            </p:cNvGrpSpPr>
            <p:nvPr/>
          </p:nvGrpSpPr>
          <p:grpSpPr bwMode="auto">
            <a:xfrm>
              <a:off x="1600200" y="2667000"/>
              <a:ext cx="473206" cy="688777"/>
              <a:chOff x="1828800" y="5638800"/>
              <a:chExt cx="473206" cy="688777"/>
            </a:xfrm>
          </p:grpSpPr>
          <p:sp>
            <p:nvSpPr>
              <p:cNvPr id="100" name="Rectangle 99"/>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85" name="TextBox 100"/>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98" name="Straight Arrow Connector 97"/>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04" name="Straight Arrow Connector 103"/>
          <p:cNvCxnSpPr/>
          <p:nvPr/>
        </p:nvCxnSpPr>
        <p:spPr>
          <a:xfrm rot="5400000" flipH="1" flipV="1">
            <a:off x="3656807" y="38473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4114007" y="47617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56" name="Group 105"/>
          <p:cNvGrpSpPr>
            <a:grpSpLocks/>
          </p:cNvGrpSpPr>
          <p:nvPr/>
        </p:nvGrpSpPr>
        <p:grpSpPr bwMode="auto">
          <a:xfrm>
            <a:off x="3200400" y="5638800"/>
            <a:ext cx="1371600" cy="688975"/>
            <a:chOff x="5029200" y="5257800"/>
            <a:chExt cx="1371600" cy="688777"/>
          </a:xfrm>
        </p:grpSpPr>
        <p:sp>
          <p:nvSpPr>
            <p:cNvPr id="107" name="Rectangle 106"/>
            <p:cNvSpPr/>
            <p:nvPr/>
          </p:nvSpPr>
          <p:spPr>
            <a:xfrm>
              <a:off x="59436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5029200" y="5257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4075" name="Group 24"/>
            <p:cNvGrpSpPr>
              <a:grpSpLocks/>
            </p:cNvGrpSpPr>
            <p:nvPr/>
          </p:nvGrpSpPr>
          <p:grpSpPr bwMode="auto">
            <a:xfrm>
              <a:off x="5486400" y="5257800"/>
              <a:ext cx="482824" cy="688777"/>
              <a:chOff x="1828800" y="5638800"/>
              <a:chExt cx="482824" cy="688777"/>
            </a:xfrm>
          </p:grpSpPr>
          <p:sp>
            <p:nvSpPr>
              <p:cNvPr id="110" name="Rectangle 109"/>
              <p:cNvSpPr/>
              <p:nvPr/>
            </p:nvSpPr>
            <p:spPr>
              <a:xfrm>
                <a:off x="1828800" y="5638800"/>
                <a:ext cx="457200"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77" name="TextBox 110"/>
              <p:cNvSpPr txBox="1">
                <a:spLocks noChangeArrowheads="1"/>
              </p:cNvSpPr>
              <p:nvPr/>
            </p:nvSpPr>
            <p:spPr bwMode="auto">
              <a:xfrm>
                <a:off x="1828800" y="6019800"/>
                <a:ext cx="482824" cy="307777"/>
              </a:xfrm>
              <a:prstGeom prst="rect">
                <a:avLst/>
              </a:prstGeom>
              <a:noFill/>
              <a:ln w="9525">
                <a:noFill/>
                <a:miter lim="800000"/>
                <a:headEnd/>
                <a:tailEnd/>
              </a:ln>
            </p:spPr>
            <p:txBody>
              <a:bodyPr wrap="none">
                <a:spAutoFit/>
              </a:bodyPr>
              <a:lstStyle/>
              <a:p>
                <a:r>
                  <a:rPr lang="en-US" sz="1400"/>
                  <a:t> 2</a:t>
                </a:r>
                <a:r>
                  <a:rPr lang="en-US" sz="1400" i="1"/>
                  <a:t>p</a:t>
                </a:r>
                <a:r>
                  <a:rPr lang="en-US" sz="1400"/>
                  <a:t> </a:t>
                </a:r>
              </a:p>
            </p:txBody>
          </p:sp>
        </p:grpSp>
      </p:grpSp>
      <p:cxnSp>
        <p:nvCxnSpPr>
          <p:cNvPr id="112" name="Straight Arrow Connector 111"/>
          <p:cNvCxnSpPr/>
          <p:nvPr/>
        </p:nvCxnSpPr>
        <p:spPr>
          <a:xfrm rot="5400000" flipH="1" flipV="1">
            <a:off x="3201194" y="58285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58" name="Group 112"/>
          <p:cNvGrpSpPr>
            <a:grpSpLocks/>
          </p:cNvGrpSpPr>
          <p:nvPr/>
        </p:nvGrpSpPr>
        <p:grpSpPr bwMode="auto">
          <a:xfrm>
            <a:off x="1600200" y="5638800"/>
            <a:ext cx="1235075" cy="688975"/>
            <a:chOff x="1600200" y="2667000"/>
            <a:chExt cx="1235206" cy="688777"/>
          </a:xfrm>
        </p:grpSpPr>
        <p:cxnSp>
          <p:nvCxnSpPr>
            <p:cNvPr id="114" name="Straight Arrow Connector 113"/>
            <p:cNvCxnSpPr/>
            <p:nvPr/>
          </p:nvCxnSpPr>
          <p:spPr>
            <a:xfrm rot="5400000" flipH="1" flipV="1">
              <a:off x="2361548"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6200000" flipH="1">
              <a:off x="2513964"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4065" name="Group 41"/>
            <p:cNvGrpSpPr>
              <a:grpSpLocks/>
            </p:cNvGrpSpPr>
            <p:nvPr/>
          </p:nvGrpSpPr>
          <p:grpSpPr bwMode="auto">
            <a:xfrm>
              <a:off x="2362200" y="2667000"/>
              <a:ext cx="473206" cy="688777"/>
              <a:chOff x="1828800" y="5638800"/>
              <a:chExt cx="473206" cy="688777"/>
            </a:xfrm>
          </p:grpSpPr>
          <p:sp>
            <p:nvSpPr>
              <p:cNvPr id="122" name="Rectangle 121"/>
              <p:cNvSpPr/>
              <p:nvPr/>
            </p:nvSpPr>
            <p:spPr>
              <a:xfrm>
                <a:off x="1828881"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72" name="TextBox 122"/>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2</a:t>
                </a:r>
                <a:r>
                  <a:rPr lang="en-US" sz="1400" i="1"/>
                  <a:t>s</a:t>
                </a:r>
                <a:r>
                  <a:rPr lang="en-US" sz="1400"/>
                  <a:t> </a:t>
                </a:r>
              </a:p>
            </p:txBody>
          </p:sp>
        </p:grpSp>
        <p:grpSp>
          <p:nvGrpSpPr>
            <p:cNvPr id="44066" name="Group 44"/>
            <p:cNvGrpSpPr>
              <a:grpSpLocks/>
            </p:cNvGrpSpPr>
            <p:nvPr/>
          </p:nvGrpSpPr>
          <p:grpSpPr bwMode="auto">
            <a:xfrm>
              <a:off x="1600200" y="2667000"/>
              <a:ext cx="473206" cy="688777"/>
              <a:chOff x="1828800" y="5638800"/>
              <a:chExt cx="473206" cy="688777"/>
            </a:xfrm>
          </p:grpSpPr>
          <p:sp>
            <p:nvSpPr>
              <p:cNvPr id="120" name="Rectangle 119"/>
              <p:cNvSpPr/>
              <p:nvPr/>
            </p:nvSpPr>
            <p:spPr>
              <a:xfrm>
                <a:off x="1828800" y="5638800"/>
                <a:ext cx="457248" cy="38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70" name="TextBox 120"/>
              <p:cNvSpPr txBox="1">
                <a:spLocks noChangeArrowheads="1"/>
              </p:cNvSpPr>
              <p:nvPr/>
            </p:nvSpPr>
            <p:spPr bwMode="auto">
              <a:xfrm>
                <a:off x="1828800" y="6019800"/>
                <a:ext cx="473206" cy="307777"/>
              </a:xfrm>
              <a:prstGeom prst="rect">
                <a:avLst/>
              </a:prstGeom>
              <a:noFill/>
              <a:ln w="9525">
                <a:noFill/>
                <a:miter lim="800000"/>
                <a:headEnd/>
                <a:tailEnd/>
              </a:ln>
            </p:spPr>
            <p:txBody>
              <a:bodyPr wrap="none">
                <a:spAutoFit/>
              </a:bodyPr>
              <a:lstStyle/>
              <a:p>
                <a:r>
                  <a:rPr lang="en-US" sz="1400"/>
                  <a:t> 1</a:t>
                </a:r>
                <a:r>
                  <a:rPr lang="en-US" sz="1400" i="1"/>
                  <a:t>s</a:t>
                </a:r>
                <a:r>
                  <a:rPr lang="en-US" sz="1400"/>
                  <a:t> </a:t>
                </a:r>
              </a:p>
            </p:txBody>
          </p:sp>
        </p:grpSp>
        <p:cxnSp>
          <p:nvCxnSpPr>
            <p:cNvPr id="118" name="Straight Arrow Connector 117"/>
            <p:cNvCxnSpPr/>
            <p:nvPr/>
          </p:nvCxnSpPr>
          <p:spPr>
            <a:xfrm rot="5400000" flipH="1" flipV="1">
              <a:off x="1599467"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6200000" flipH="1">
              <a:off x="1751883" y="2856651"/>
              <a:ext cx="30471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p:cNvCxnSpPr/>
          <p:nvPr/>
        </p:nvCxnSpPr>
        <p:spPr>
          <a:xfrm rot="5400000" flipH="1" flipV="1">
            <a:off x="3656807" y="58285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flipH="1" flipV="1">
            <a:off x="4114007" y="58285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6200000" flipH="1">
            <a:off x="3352007" y="58285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0" y="2514600"/>
            <a:ext cx="86106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Atomic Structure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0567B38A-6A5E-495E-BF0B-6D8628BF01F0}" type="slidenum">
              <a:rPr lang="en-US" smtClean="0"/>
              <a:pPr>
                <a:defRPr/>
              </a:pPr>
              <a:t>32</a:t>
            </a:fld>
            <a:endParaRPr lang="en-US"/>
          </a:p>
        </p:txBody>
      </p:sp>
      <p:pic>
        <p:nvPicPr>
          <p:cNvPr id="45061" name="Picture 1"/>
          <p:cNvPicPr>
            <a:picLocks noChangeAspect="1" noChangeArrowheads="1"/>
          </p:cNvPicPr>
          <p:nvPr/>
        </p:nvPicPr>
        <p:blipFill>
          <a:blip r:embed="rId2" cstate="print"/>
          <a:srcRect/>
          <a:stretch>
            <a:fillRect/>
          </a:stretch>
        </p:blipFill>
        <p:spPr bwMode="auto">
          <a:xfrm>
            <a:off x="804863" y="1600200"/>
            <a:ext cx="753427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Atomic Structure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7802687F-C6E1-476B-87E9-063C623EF168}" type="slidenum">
              <a:rPr lang="en-US" smtClean="0"/>
              <a:pPr>
                <a:defRPr/>
              </a:pPr>
              <a:t>33</a:t>
            </a:fld>
            <a:endParaRPr lang="en-US"/>
          </a:p>
        </p:txBody>
      </p:sp>
      <p:pic>
        <p:nvPicPr>
          <p:cNvPr id="46085" name="Picture 2"/>
          <p:cNvPicPr>
            <a:picLocks noChangeAspect="1" noChangeArrowheads="1"/>
          </p:cNvPicPr>
          <p:nvPr/>
        </p:nvPicPr>
        <p:blipFill>
          <a:blip r:embed="rId2" cstate="print"/>
          <a:srcRect/>
          <a:stretch>
            <a:fillRect/>
          </a:stretch>
        </p:blipFill>
        <p:spPr bwMode="auto">
          <a:xfrm>
            <a:off x="42863" y="1600200"/>
            <a:ext cx="9024937" cy="3429000"/>
          </a:xfrm>
          <a:prstGeom prst="rect">
            <a:avLst/>
          </a:prstGeom>
          <a:noFill/>
          <a:ln w="9525">
            <a:noFill/>
            <a:miter lim="800000"/>
            <a:headEnd/>
            <a:tailEnd/>
          </a:ln>
        </p:spPr>
      </p:pic>
      <p:sp>
        <p:nvSpPr>
          <p:cNvPr id="7" name="TextBox 6"/>
          <p:cNvSpPr txBox="1"/>
          <p:nvPr/>
        </p:nvSpPr>
        <p:spPr>
          <a:xfrm flipH="1">
            <a:off x="655638" y="5105400"/>
            <a:ext cx="8183562" cy="830263"/>
          </a:xfrm>
          <a:prstGeom prst="rect">
            <a:avLst/>
          </a:prstGeom>
          <a:noFill/>
        </p:spPr>
        <p:txBody>
          <a:bodyPr>
            <a:spAutoFit/>
          </a:bodyPr>
          <a:lstStyle/>
          <a:p>
            <a:pPr>
              <a:defRPr/>
            </a:pPr>
            <a:r>
              <a:rPr lang="en-US" sz="2400" dirty="0">
                <a:latin typeface="+mn-lt"/>
              </a:rPr>
              <a:t>Remember to sum the superscripts in the electron configuration.  They should add up to the atomic number for the element.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Valence Electrons</a:t>
            </a:r>
          </a:p>
        </p:txBody>
      </p:sp>
      <p:sp>
        <p:nvSpPr>
          <p:cNvPr id="3" name="Content Placeholder 2"/>
          <p:cNvSpPr>
            <a:spLocks noGrp="1"/>
          </p:cNvSpPr>
          <p:nvPr>
            <p:ph idx="1"/>
          </p:nvPr>
        </p:nvSpPr>
        <p:spPr/>
        <p:txBody>
          <a:bodyPr/>
          <a:lstStyle/>
          <a:p>
            <a:r>
              <a:rPr lang="en-US" smtClean="0"/>
              <a:t>The </a:t>
            </a:r>
            <a:r>
              <a:rPr lang="en-US" b="1" smtClean="0"/>
              <a:t>valence electrons</a:t>
            </a:r>
            <a:r>
              <a:rPr lang="en-US" smtClean="0"/>
              <a:t> include all of the electrons in the highest principal quantum number (the outermost energy level).</a:t>
            </a:r>
          </a:p>
          <a:p>
            <a:r>
              <a:rPr lang="en-US" smtClean="0"/>
              <a:t>These electrons are the electrons that are involved in bonding.</a:t>
            </a:r>
          </a:p>
          <a:p>
            <a:r>
              <a:rPr lang="en-US" smtClean="0">
                <a:solidFill>
                  <a:schemeClr val="tx2"/>
                </a:solidFill>
              </a:rPr>
              <a:t>Phosphorus:   1</a:t>
            </a:r>
            <a:r>
              <a:rPr lang="en-US" i="1" smtClean="0">
                <a:solidFill>
                  <a:schemeClr val="tx2"/>
                </a:solidFill>
              </a:rPr>
              <a:t>s</a:t>
            </a:r>
            <a:r>
              <a:rPr lang="en-US" baseline="30000" smtClean="0">
                <a:solidFill>
                  <a:schemeClr val="tx2"/>
                </a:solidFill>
              </a:rPr>
              <a:t>2  </a:t>
            </a:r>
            <a:r>
              <a:rPr lang="en-US" smtClean="0">
                <a:solidFill>
                  <a:schemeClr val="tx2"/>
                </a:solidFill>
              </a:rPr>
              <a:t>2</a:t>
            </a:r>
            <a:r>
              <a:rPr lang="en-US" i="1" smtClean="0">
                <a:solidFill>
                  <a:schemeClr val="tx2"/>
                </a:solidFill>
              </a:rPr>
              <a:t>s</a:t>
            </a:r>
            <a:r>
              <a:rPr lang="en-US" baseline="30000" smtClean="0">
                <a:solidFill>
                  <a:schemeClr val="tx2"/>
                </a:solidFill>
              </a:rPr>
              <a:t>2  </a:t>
            </a:r>
            <a:r>
              <a:rPr lang="en-US" smtClean="0">
                <a:solidFill>
                  <a:schemeClr val="tx2"/>
                </a:solidFill>
              </a:rPr>
              <a:t>2</a:t>
            </a:r>
            <a:r>
              <a:rPr lang="en-US" i="1" smtClean="0">
                <a:solidFill>
                  <a:schemeClr val="tx2"/>
                </a:solidFill>
              </a:rPr>
              <a:t>p</a:t>
            </a:r>
            <a:r>
              <a:rPr lang="en-US" baseline="30000" smtClean="0">
                <a:solidFill>
                  <a:schemeClr val="tx2"/>
                </a:solidFill>
              </a:rPr>
              <a:t>6  </a:t>
            </a:r>
            <a:r>
              <a:rPr lang="en-US" b="1" smtClean="0">
                <a:solidFill>
                  <a:schemeClr val="tx2"/>
                </a:solidFill>
              </a:rPr>
              <a:t>3</a:t>
            </a:r>
            <a:r>
              <a:rPr lang="en-US" b="1" i="1" smtClean="0">
                <a:solidFill>
                  <a:schemeClr val="tx2"/>
                </a:solidFill>
              </a:rPr>
              <a:t>s</a:t>
            </a:r>
            <a:r>
              <a:rPr lang="en-US" b="1" baseline="30000" smtClean="0">
                <a:solidFill>
                  <a:schemeClr val="tx2"/>
                </a:solidFill>
              </a:rPr>
              <a:t>2</a:t>
            </a:r>
            <a:r>
              <a:rPr lang="en-US" b="1" smtClean="0">
                <a:solidFill>
                  <a:schemeClr val="tx2"/>
                </a:solidFill>
              </a:rPr>
              <a:t> 3</a:t>
            </a:r>
            <a:r>
              <a:rPr lang="en-US" b="1" i="1" smtClean="0">
                <a:solidFill>
                  <a:schemeClr val="tx2"/>
                </a:solidFill>
              </a:rPr>
              <a:t>p</a:t>
            </a:r>
            <a:r>
              <a:rPr lang="en-US" b="1" baseline="30000" smtClean="0">
                <a:solidFill>
                  <a:schemeClr val="tx2"/>
                </a:solidFill>
              </a:rPr>
              <a:t>3</a:t>
            </a:r>
          </a:p>
          <a:p>
            <a:r>
              <a:rPr lang="en-US" smtClean="0"/>
              <a:t>Phosphorus has 5 valence electrons.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53EAC548-3A28-40D7-8481-5884A85D2C41}"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Atoms of which element have the following electron configuration? </a:t>
            </a:r>
          </a:p>
          <a:p>
            <a:pPr>
              <a:defRPr/>
            </a:pPr>
            <a:r>
              <a:rPr lang="en-US" dirty="0" smtClean="0"/>
              <a:t>                                1</a:t>
            </a:r>
            <a:r>
              <a:rPr lang="en-US" i="1" dirty="0" smtClean="0"/>
              <a:t>s</a:t>
            </a:r>
            <a:r>
              <a:rPr lang="en-US" baseline="30000" dirty="0" smtClean="0"/>
              <a:t>2</a:t>
            </a:r>
            <a:r>
              <a:rPr lang="en-US" dirty="0" smtClean="0"/>
              <a:t> 2</a:t>
            </a:r>
            <a:r>
              <a:rPr lang="en-US" i="1" dirty="0" smtClean="0"/>
              <a:t>s</a:t>
            </a:r>
            <a:r>
              <a:rPr lang="en-US" baseline="30000" dirty="0" smtClean="0"/>
              <a:t>2</a:t>
            </a:r>
            <a:r>
              <a:rPr lang="en-US" dirty="0" smtClean="0"/>
              <a:t> 2</a:t>
            </a:r>
            <a:r>
              <a:rPr lang="en-US" i="1" dirty="0" smtClean="0"/>
              <a:t>p</a:t>
            </a:r>
            <a:r>
              <a:rPr lang="en-US" baseline="30000" dirty="0" smtClean="0"/>
              <a:t>6</a:t>
            </a:r>
            <a:r>
              <a:rPr lang="en-US" dirty="0" smtClean="0"/>
              <a:t> 3</a:t>
            </a:r>
            <a:r>
              <a:rPr lang="en-US" i="1" dirty="0" smtClean="0"/>
              <a:t>s</a:t>
            </a:r>
            <a:r>
              <a:rPr lang="en-US" baseline="30000" dirty="0" smtClean="0"/>
              <a:t>2</a:t>
            </a:r>
            <a:r>
              <a:rPr lang="en-US" dirty="0" smtClean="0"/>
              <a:t>3</a:t>
            </a:r>
            <a:r>
              <a:rPr lang="en-US" i="1" dirty="0" smtClean="0"/>
              <a:t>p</a:t>
            </a:r>
            <a:r>
              <a:rPr lang="en-US" baseline="30000" dirty="0" smtClean="0"/>
              <a:t>6</a:t>
            </a:r>
          </a:p>
          <a:p>
            <a:pPr marL="514350" indent="-514350">
              <a:buFont typeface="+mj-lt"/>
              <a:buAutoNum type="alphaLcPeriod"/>
              <a:defRPr/>
            </a:pPr>
            <a:r>
              <a:rPr lang="en-US" dirty="0" smtClean="0"/>
              <a:t> </a:t>
            </a:r>
            <a:r>
              <a:rPr lang="en-US" dirty="0" err="1" smtClean="0"/>
              <a:t>Cl</a:t>
            </a:r>
            <a:endParaRPr lang="en-US" dirty="0" smtClean="0"/>
          </a:p>
          <a:p>
            <a:pPr marL="514350" indent="-514350">
              <a:buFont typeface="+mj-lt"/>
              <a:buAutoNum type="alphaLcPeriod"/>
              <a:defRPr/>
            </a:pPr>
            <a:r>
              <a:rPr lang="en-US" dirty="0" smtClean="0"/>
              <a:t>Ca</a:t>
            </a:r>
          </a:p>
          <a:p>
            <a:pPr marL="514350" indent="-514350">
              <a:buFont typeface="+mj-lt"/>
              <a:buAutoNum type="alphaLcPeriod"/>
              <a:defRPr/>
            </a:pPr>
            <a:r>
              <a:rPr lang="en-US" dirty="0" err="1" smtClean="0"/>
              <a:t>Ar</a:t>
            </a:r>
            <a:endParaRPr lang="en-US" dirty="0" smtClean="0"/>
          </a:p>
          <a:p>
            <a:pPr marL="514350" indent="-514350">
              <a:buFont typeface="+mj-lt"/>
              <a:buAutoNum type="alphaLcPeriod"/>
              <a:defRPr/>
            </a:pPr>
            <a:r>
              <a:rPr lang="en-US" dirty="0" smtClean="0"/>
              <a:t>S</a:t>
            </a:r>
          </a:p>
          <a:p>
            <a:pPr>
              <a:defRPr/>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047EFE04-EA31-49D5-99B8-5169CE9D1743}"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The Periodic Table</a:t>
            </a:r>
          </a:p>
        </p:txBody>
      </p:sp>
      <p:sp>
        <p:nvSpPr>
          <p:cNvPr id="3" name="Content Placeholder 2"/>
          <p:cNvSpPr>
            <a:spLocks noGrp="1"/>
          </p:cNvSpPr>
          <p:nvPr>
            <p:ph idx="1"/>
          </p:nvPr>
        </p:nvSpPr>
        <p:spPr/>
        <p:txBody>
          <a:bodyPr/>
          <a:lstStyle/>
          <a:p>
            <a:r>
              <a:rPr lang="en-US" smtClean="0"/>
              <a:t>Each horizontal row in the periodic table is called a </a:t>
            </a:r>
            <a:r>
              <a:rPr lang="en-US" b="1" smtClean="0"/>
              <a:t>period</a:t>
            </a:r>
            <a:r>
              <a:rPr lang="en-US" smtClean="0"/>
              <a:t>.</a:t>
            </a:r>
          </a:p>
          <a:p>
            <a:r>
              <a:rPr lang="en-US" smtClean="0"/>
              <a:t>The number of each period corresponds to the outermost energy level of the element.</a:t>
            </a:r>
          </a:p>
          <a:p>
            <a:r>
              <a:rPr lang="en-US" smtClean="0"/>
              <a:t>For example, Ar is in period 3 and its outermost energy level is 3. </a:t>
            </a:r>
          </a:p>
          <a:p>
            <a:pPr algn="ctr"/>
            <a:r>
              <a:rPr lang="en-US" smtClean="0"/>
              <a:t>1</a:t>
            </a:r>
            <a:r>
              <a:rPr lang="en-US" i="1" smtClean="0"/>
              <a:t>s</a:t>
            </a:r>
            <a:r>
              <a:rPr lang="en-US" baseline="30000" smtClean="0"/>
              <a:t>2</a:t>
            </a:r>
            <a:r>
              <a:rPr lang="en-US" smtClean="0"/>
              <a:t> 2</a:t>
            </a:r>
            <a:r>
              <a:rPr lang="en-US" i="1" smtClean="0"/>
              <a:t>s</a:t>
            </a:r>
            <a:r>
              <a:rPr lang="en-US" baseline="30000" smtClean="0"/>
              <a:t>2</a:t>
            </a:r>
            <a:r>
              <a:rPr lang="en-US" smtClean="0"/>
              <a:t> 2</a:t>
            </a:r>
            <a:r>
              <a:rPr lang="en-US" i="1" smtClean="0"/>
              <a:t>p</a:t>
            </a:r>
            <a:r>
              <a:rPr lang="en-US" baseline="30000" smtClean="0"/>
              <a:t>6</a:t>
            </a:r>
            <a:r>
              <a:rPr lang="en-US" smtClean="0"/>
              <a:t> 3</a:t>
            </a:r>
            <a:r>
              <a:rPr lang="en-US" i="1" smtClean="0"/>
              <a:t>s</a:t>
            </a:r>
            <a:r>
              <a:rPr lang="en-US" baseline="30000" smtClean="0"/>
              <a:t>2</a:t>
            </a:r>
            <a:r>
              <a:rPr lang="en-US" smtClean="0"/>
              <a:t>3</a:t>
            </a:r>
            <a:r>
              <a:rPr lang="en-US" i="1" smtClean="0"/>
              <a:t>p</a:t>
            </a:r>
            <a:r>
              <a:rPr lang="en-US" baseline="30000" smtClean="0"/>
              <a:t>6</a:t>
            </a:r>
          </a:p>
          <a:p>
            <a:pPr algn="ctr"/>
            <a:endParaRPr lang="en-US" baseline="30000" smtClean="0"/>
          </a:p>
          <a:p>
            <a:r>
              <a:rPr lang="en-US" smtClean="0"/>
              <a:t>Argon has 8 electrons in energy level 3.</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6C7E551A-BE8A-45D2-87D8-044B919DC1C7}" type="slidenum">
              <a:rPr lang="en-US" smtClean="0"/>
              <a:pPr>
                <a:defRPr/>
              </a:pPr>
              <a:t>36</a:t>
            </a:fld>
            <a:endParaRPr lang="en-US"/>
          </a:p>
        </p:txBody>
      </p:sp>
      <p:cxnSp>
        <p:nvCxnSpPr>
          <p:cNvPr id="7" name="Straight Connector 6"/>
          <p:cNvCxnSpPr/>
          <p:nvPr/>
        </p:nvCxnSpPr>
        <p:spPr>
          <a:xfrm>
            <a:off x="4953000" y="5029200"/>
            <a:ext cx="76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The Periodic Table</a:t>
            </a:r>
          </a:p>
        </p:txBody>
      </p:sp>
      <p:sp>
        <p:nvSpPr>
          <p:cNvPr id="50181" name="Content Placeholder 2"/>
          <p:cNvSpPr>
            <a:spLocks noGrp="1"/>
          </p:cNvSpPr>
          <p:nvPr>
            <p:ph idx="1"/>
          </p:nvPr>
        </p:nvSpPr>
        <p:spPr/>
        <p:txBody>
          <a:bodyPr/>
          <a:lstStyle/>
          <a:p>
            <a:r>
              <a:rPr lang="en-US" b="1" smtClean="0"/>
              <a:t>Groups or Families</a:t>
            </a:r>
            <a:r>
              <a:rPr lang="en-US" smtClean="0"/>
              <a:t> contain elements whose properties are similar.</a:t>
            </a:r>
            <a:r>
              <a:rPr lang="en-US" b="1" smtClean="0"/>
              <a:t> </a:t>
            </a:r>
          </a:p>
          <a:p>
            <a:pPr>
              <a:lnSpc>
                <a:spcPts val="3000"/>
              </a:lnSpc>
              <a:spcBef>
                <a:spcPct val="50000"/>
              </a:spcBef>
            </a:pPr>
            <a:r>
              <a:rPr lang="en-US" b="1" smtClean="0">
                <a:solidFill>
                  <a:schemeClr val="tx2"/>
                </a:solidFill>
              </a:rPr>
              <a:t>Representative Elements</a:t>
            </a:r>
            <a:r>
              <a:rPr lang="en-US" smtClean="0">
                <a:solidFill>
                  <a:schemeClr val="tx2"/>
                </a:solidFill>
              </a:rPr>
              <a:t> –  A Groups</a:t>
            </a:r>
          </a:p>
          <a:p>
            <a:pPr>
              <a:lnSpc>
                <a:spcPts val="3000"/>
              </a:lnSpc>
              <a:spcBef>
                <a:spcPct val="50000"/>
              </a:spcBef>
              <a:buFontTx/>
              <a:buChar char="•"/>
            </a:pPr>
            <a:r>
              <a:rPr lang="en-US" smtClean="0"/>
              <a:t>Alkali Metals –1A</a:t>
            </a:r>
          </a:p>
          <a:p>
            <a:pPr>
              <a:lnSpc>
                <a:spcPts val="3000"/>
              </a:lnSpc>
              <a:spcBef>
                <a:spcPct val="50000"/>
              </a:spcBef>
              <a:buFontTx/>
              <a:buChar char="•"/>
            </a:pPr>
            <a:r>
              <a:rPr lang="en-US" smtClean="0"/>
              <a:t>Alkaline Earth Metals – 2A</a:t>
            </a:r>
          </a:p>
          <a:p>
            <a:pPr>
              <a:lnSpc>
                <a:spcPts val="3000"/>
              </a:lnSpc>
              <a:spcBef>
                <a:spcPct val="50000"/>
              </a:spcBef>
              <a:buFontTx/>
              <a:buChar char="•"/>
            </a:pPr>
            <a:r>
              <a:rPr lang="en-US" smtClean="0"/>
              <a:t>Halogens – 7A</a:t>
            </a:r>
          </a:p>
          <a:p>
            <a:pPr>
              <a:lnSpc>
                <a:spcPts val="3000"/>
              </a:lnSpc>
              <a:spcBef>
                <a:spcPct val="50000"/>
              </a:spcBef>
              <a:buFontTx/>
              <a:buChar char="•"/>
            </a:pPr>
            <a:r>
              <a:rPr lang="en-US" smtClean="0"/>
              <a:t>Noble Gases – 8A</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B25A3383-A0BC-4CE2-B705-97E05682E166}"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Other Groups to Know</a:t>
            </a:r>
          </a:p>
        </p:txBody>
      </p:sp>
      <p:sp>
        <p:nvSpPr>
          <p:cNvPr id="51203" name="Content Placeholder 2"/>
          <p:cNvSpPr>
            <a:spLocks noGrp="1"/>
          </p:cNvSpPr>
          <p:nvPr>
            <p:ph idx="1"/>
          </p:nvPr>
        </p:nvSpPr>
        <p:spPr/>
        <p:txBody>
          <a:bodyPr/>
          <a:lstStyle/>
          <a:p>
            <a:r>
              <a:rPr lang="en-US" b="1" smtClean="0">
                <a:solidFill>
                  <a:schemeClr val="tx2"/>
                </a:solidFill>
              </a:rPr>
              <a:t>Transition Metals </a:t>
            </a:r>
            <a:r>
              <a:rPr lang="en-US" smtClean="0"/>
              <a:t>– B Groups</a:t>
            </a:r>
          </a:p>
          <a:p>
            <a:pPr>
              <a:buFont typeface="Wingdings" pitchFamily="2" charset="2"/>
              <a:buNone/>
            </a:pPr>
            <a:endParaRPr lang="en-US" sz="1600" smtClean="0"/>
          </a:p>
          <a:p>
            <a:r>
              <a:rPr lang="en-US" b="1" smtClean="0">
                <a:solidFill>
                  <a:schemeClr val="tx2"/>
                </a:solidFill>
              </a:rPr>
              <a:t>Inner Transition Metals</a:t>
            </a:r>
          </a:p>
          <a:p>
            <a:pPr lvl="1"/>
            <a:r>
              <a:rPr lang="en-US" smtClean="0"/>
              <a:t>Lanthanides (Rare Earth) – Atomic Nos. 58 -71</a:t>
            </a:r>
          </a:p>
          <a:p>
            <a:pPr lvl="1"/>
            <a:r>
              <a:rPr lang="en-US" smtClean="0"/>
              <a:t>Actinides – Atomic Nos. 90 – 103</a:t>
            </a:r>
          </a:p>
          <a:p>
            <a:pPr lvl="1">
              <a:buFont typeface="Wingdings" pitchFamily="2" charset="2"/>
              <a:buNone/>
            </a:pPr>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ECA77CFB-85DF-4617-9EE2-C4C28040D849}"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Which element is a transition element?</a:t>
            </a:r>
          </a:p>
          <a:p>
            <a:pPr marL="514350" indent="-514350">
              <a:buFont typeface="+mj-lt"/>
              <a:buAutoNum type="alphaLcPeriod"/>
              <a:defRPr/>
            </a:pPr>
            <a:r>
              <a:rPr lang="en-US" dirty="0" smtClean="0"/>
              <a:t>sodium</a:t>
            </a:r>
          </a:p>
          <a:p>
            <a:pPr marL="514350" indent="-514350">
              <a:buFont typeface="+mj-lt"/>
              <a:buAutoNum type="alphaLcPeriod"/>
              <a:defRPr/>
            </a:pPr>
            <a:r>
              <a:rPr lang="en-US" dirty="0" smtClean="0"/>
              <a:t>fluorine</a:t>
            </a:r>
          </a:p>
          <a:p>
            <a:pPr marL="514350" indent="-514350">
              <a:buFont typeface="+mj-lt"/>
              <a:buAutoNum type="alphaLcPeriod"/>
              <a:defRPr/>
            </a:pPr>
            <a:r>
              <a:rPr lang="en-US" dirty="0" smtClean="0"/>
              <a:t>copper</a:t>
            </a:r>
          </a:p>
          <a:p>
            <a:pPr marL="514350" indent="-514350">
              <a:buFont typeface="+mj-lt"/>
              <a:buAutoNum type="alphaLcPeriod"/>
              <a:defRPr/>
            </a:pPr>
            <a:r>
              <a:rPr lang="en-US" dirty="0" smtClean="0"/>
              <a:t>lead</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36DADA57-8AED-41B7-9421-D30B3CF7A64B}"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The Electromagnetic Spectrum</a:t>
            </a:r>
          </a:p>
        </p:txBody>
      </p:sp>
      <p:sp>
        <p:nvSpPr>
          <p:cNvPr id="16387" name="Content Placeholder 2"/>
          <p:cNvSpPr>
            <a:spLocks noGrp="1"/>
          </p:cNvSpPr>
          <p:nvPr>
            <p:ph idx="1"/>
          </p:nvPr>
        </p:nvSpPr>
        <p:spPr/>
        <p:txBody>
          <a:bodyPr/>
          <a:lstStyle/>
          <a:p>
            <a:r>
              <a:rPr lang="en-US" smtClean="0"/>
              <a:t>Visible light is only a small part of the electromagnetic spectrum.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BD3B53BE-2D6F-4255-837E-4BFAE0682488}" type="slidenum">
              <a:rPr lang="en-US" smtClean="0"/>
              <a:pPr>
                <a:defRPr/>
              </a:pPr>
              <a:t>4</a:t>
            </a:fld>
            <a:endParaRPr lang="en-US"/>
          </a:p>
        </p:txBody>
      </p:sp>
      <p:pic>
        <p:nvPicPr>
          <p:cNvPr id="16390" name="Picture 2"/>
          <p:cNvPicPr>
            <a:picLocks noChangeAspect="1" noChangeArrowheads="1"/>
          </p:cNvPicPr>
          <p:nvPr/>
        </p:nvPicPr>
        <p:blipFill>
          <a:blip r:embed="rId2" cstate="print"/>
          <a:srcRect/>
          <a:stretch>
            <a:fillRect/>
          </a:stretch>
        </p:blipFill>
        <p:spPr bwMode="auto">
          <a:xfrm>
            <a:off x="381000" y="2568575"/>
            <a:ext cx="8553450"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Chlorine is a member of what family of elements?</a:t>
            </a:r>
          </a:p>
          <a:p>
            <a:pPr marL="514350" indent="-514350">
              <a:buFont typeface="+mj-lt"/>
              <a:buAutoNum type="alphaLcPeriod"/>
              <a:defRPr/>
            </a:pPr>
            <a:r>
              <a:rPr lang="en-US" dirty="0" smtClean="0"/>
              <a:t>Noble gases</a:t>
            </a:r>
          </a:p>
          <a:p>
            <a:pPr marL="514350" indent="-514350">
              <a:buFont typeface="+mj-lt"/>
              <a:buAutoNum type="alphaLcPeriod"/>
              <a:defRPr/>
            </a:pPr>
            <a:r>
              <a:rPr lang="en-US" dirty="0" smtClean="0"/>
              <a:t>Alkali metals</a:t>
            </a:r>
          </a:p>
          <a:p>
            <a:pPr marL="514350" indent="-514350">
              <a:buFont typeface="+mj-lt"/>
              <a:buAutoNum type="alphaLcPeriod"/>
              <a:defRPr/>
            </a:pPr>
            <a:r>
              <a:rPr lang="en-US" dirty="0" smtClean="0"/>
              <a:t>Halogens</a:t>
            </a:r>
          </a:p>
          <a:p>
            <a:pPr marL="514350" indent="-514350">
              <a:buFont typeface="+mj-lt"/>
              <a:buAutoNum type="alphaLcPeriod"/>
              <a:defRPr/>
            </a:pPr>
            <a:r>
              <a:rPr lang="en-US" dirty="0" err="1" smtClean="0"/>
              <a:t>Chalcogens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14AF8AE7-CC26-4D6C-8719-DE15146F27B9}"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p:txBody>
          <a:bodyPr/>
          <a:lstStyle/>
          <a:p>
            <a:r>
              <a:rPr lang="en-US" smtClean="0"/>
              <a:t>Valence Electrons and Groups</a:t>
            </a:r>
          </a:p>
        </p:txBody>
      </p:sp>
      <p:pic>
        <p:nvPicPr>
          <p:cNvPr id="54274" name="Picture 2"/>
          <p:cNvPicPr>
            <a:picLocks noGrp="1" noChangeAspect="1" noChangeArrowheads="1"/>
          </p:cNvPicPr>
          <p:nvPr>
            <p:ph idx="1"/>
          </p:nvPr>
        </p:nvPicPr>
        <p:blipFill>
          <a:blip r:embed="rId2" cstate="print"/>
          <a:stretch>
            <a:fillRect/>
          </a:stretch>
        </p:blipFill>
        <p:spPr>
          <a:xfrm>
            <a:off x="1079936" y="2193340"/>
            <a:ext cx="6984127" cy="3339683"/>
          </a:xfrm>
          <a:noFill/>
        </p:spPr>
      </p:pic>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D4573ACB-8898-4798-94D6-BBC76240083A}" type="slidenum">
              <a:rPr lang="en-US" smtClean="0"/>
              <a:pPr>
                <a:defRPr/>
              </a:pPr>
              <a:t>41</a:t>
            </a:fld>
            <a:endParaRPr lang="en-US"/>
          </a:p>
        </p:txBody>
      </p:sp>
      <p:pic>
        <p:nvPicPr>
          <p:cNvPr id="54278" name="Picture 3"/>
          <p:cNvPicPr>
            <a:picLocks noChangeAspect="1" noChangeArrowheads="1"/>
          </p:cNvPicPr>
          <p:nvPr/>
        </p:nvPicPr>
        <p:blipFill>
          <a:blip r:embed="rId3" cstate="print"/>
          <a:srcRect/>
          <a:stretch>
            <a:fillRect/>
          </a:stretch>
        </p:blipFill>
        <p:spPr bwMode="auto">
          <a:xfrm>
            <a:off x="3429000" y="2933700"/>
            <a:ext cx="2578100" cy="1028700"/>
          </a:xfrm>
          <a:prstGeom prst="rect">
            <a:avLst/>
          </a:prstGeom>
          <a:noFill/>
          <a:ln w="9525">
            <a:noFill/>
            <a:miter lim="800000"/>
            <a:headEnd/>
            <a:tailEnd/>
          </a:ln>
        </p:spPr>
      </p:pic>
      <p:sp>
        <p:nvSpPr>
          <p:cNvPr id="8" name="TextBox 7"/>
          <p:cNvSpPr txBox="1"/>
          <p:nvPr/>
        </p:nvSpPr>
        <p:spPr>
          <a:xfrm>
            <a:off x="457200" y="1524000"/>
            <a:ext cx="8458200" cy="1816100"/>
          </a:xfrm>
          <a:prstGeom prst="rect">
            <a:avLst/>
          </a:prstGeom>
          <a:noFill/>
        </p:spPr>
        <p:txBody>
          <a:bodyPr>
            <a:spAutoFit/>
          </a:bodyPr>
          <a:lstStyle/>
          <a:p>
            <a:pPr>
              <a:defRPr/>
            </a:pPr>
            <a:r>
              <a:rPr lang="en-US" sz="2800" dirty="0">
                <a:latin typeface="+mn-lt"/>
              </a:rPr>
              <a:t>In the following groups, the group number is the number of valence electrons.</a:t>
            </a:r>
          </a:p>
          <a:p>
            <a:pPr>
              <a:defRPr/>
            </a:pPr>
            <a:r>
              <a:rPr lang="en-US" sz="2800" dirty="0">
                <a:latin typeface="+mn-lt"/>
              </a:rPr>
              <a:t>Elements within a group have the same valence electron  configuration.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In which category of the periodic table does each element contain valence electrons in the              second principal energy level? </a:t>
            </a:r>
          </a:p>
          <a:p>
            <a:pPr marL="514350" indent="-514350">
              <a:buFont typeface="+mj-lt"/>
              <a:buAutoNum type="alphaLcPeriod"/>
              <a:defRPr/>
            </a:pPr>
            <a:r>
              <a:rPr lang="en-US" dirty="0" smtClean="0"/>
              <a:t>The alkaline earth elements</a:t>
            </a:r>
          </a:p>
          <a:p>
            <a:pPr marL="514350" indent="-514350">
              <a:buFont typeface="+mj-lt"/>
              <a:buAutoNum type="alphaLcPeriod"/>
              <a:defRPr/>
            </a:pPr>
            <a:r>
              <a:rPr lang="en-US" dirty="0" smtClean="0"/>
              <a:t>The alkali metals</a:t>
            </a:r>
          </a:p>
          <a:p>
            <a:pPr marL="514350" indent="-514350">
              <a:buFont typeface="+mj-lt"/>
              <a:buAutoNum type="alphaLcPeriod"/>
              <a:defRPr/>
            </a:pPr>
            <a:r>
              <a:rPr lang="en-US" dirty="0" smtClean="0"/>
              <a:t>Group 2A</a:t>
            </a:r>
          </a:p>
          <a:p>
            <a:pPr marL="514350" indent="-514350">
              <a:buFont typeface="+mj-lt"/>
              <a:buAutoNum type="alphaLcPeriod"/>
              <a:defRPr/>
            </a:pPr>
            <a:r>
              <a:rPr lang="en-US" dirty="0" smtClean="0"/>
              <a:t>Period 2</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AE7D8751-79C5-42E6-94D2-72324A1DA1EF}"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On the periodic table, elements in the same group contain the same number of</a:t>
            </a:r>
          </a:p>
          <a:p>
            <a:pPr marL="514350" indent="-514350">
              <a:buFont typeface="+mj-lt"/>
              <a:buAutoNum type="alphaLcPeriod"/>
              <a:defRPr/>
            </a:pPr>
            <a:r>
              <a:rPr lang="en-US" dirty="0" smtClean="0"/>
              <a:t>Protons</a:t>
            </a:r>
          </a:p>
          <a:p>
            <a:pPr marL="514350" indent="-514350">
              <a:buFont typeface="+mj-lt"/>
              <a:buAutoNum type="alphaLcPeriod"/>
              <a:defRPr/>
            </a:pPr>
            <a:r>
              <a:rPr lang="en-US" dirty="0" smtClean="0"/>
              <a:t>Electrons</a:t>
            </a:r>
          </a:p>
          <a:p>
            <a:pPr marL="514350" indent="-514350">
              <a:buFont typeface="+mj-lt"/>
              <a:buAutoNum type="alphaLcPeriod"/>
              <a:defRPr/>
            </a:pPr>
            <a:r>
              <a:rPr lang="en-US" dirty="0" smtClean="0"/>
              <a:t>Principal energy levels in their ground state</a:t>
            </a:r>
          </a:p>
          <a:p>
            <a:pPr marL="514350" indent="-514350">
              <a:buFont typeface="+mj-lt"/>
              <a:buAutoNum type="alphaLcPeriod"/>
              <a:defRPr/>
            </a:pPr>
            <a:r>
              <a:rPr lang="en-US" dirty="0" smtClean="0"/>
              <a:t>Valence electrons in their ground state </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A58336BE-29D9-4390-AD47-170B3CD8D94C}" type="slidenum">
              <a:rPr lang="en-US" smtClean="0"/>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a:defRPr/>
            </a:pPr>
            <a:r>
              <a:rPr lang="en-US" dirty="0" smtClean="0"/>
              <a:t>Electron Configurations </a:t>
            </a:r>
            <a:br>
              <a:rPr lang="en-US" dirty="0" smtClean="0"/>
            </a:br>
            <a:r>
              <a:rPr lang="en-US" dirty="0" smtClean="0"/>
              <a:t>and the Periodic Table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124600AC-AF61-4F27-9F79-68D2120837B5}" type="slidenum">
              <a:rPr lang="en-US" smtClean="0"/>
              <a:pPr>
                <a:defRPr/>
              </a:pPr>
              <a:t>44</a:t>
            </a:fld>
            <a:endParaRPr lang="en-US"/>
          </a:p>
        </p:txBody>
      </p:sp>
      <p:pic>
        <p:nvPicPr>
          <p:cNvPr id="57351" name="Picture 7"/>
          <p:cNvPicPr>
            <a:picLocks noChangeAspect="1" noChangeArrowheads="1"/>
          </p:cNvPicPr>
          <p:nvPr/>
        </p:nvPicPr>
        <p:blipFill>
          <a:blip r:embed="rId2" cstate="print"/>
          <a:srcRect/>
          <a:stretch>
            <a:fillRect/>
          </a:stretch>
        </p:blipFill>
        <p:spPr bwMode="auto">
          <a:xfrm>
            <a:off x="609600" y="1643063"/>
            <a:ext cx="7846736" cy="445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Electron Configurations </a:t>
            </a:r>
            <a:br>
              <a:rPr lang="en-US" dirty="0" smtClean="0"/>
            </a:br>
            <a:r>
              <a:rPr lang="en-US" dirty="0" smtClean="0"/>
              <a:t>and the Periodic Table</a:t>
            </a:r>
            <a:endParaRPr lang="en-US" dirty="0"/>
          </a:p>
        </p:txBody>
      </p:sp>
      <p:sp>
        <p:nvSpPr>
          <p:cNvPr id="3" name="Content Placeholder 2"/>
          <p:cNvSpPr>
            <a:spLocks noGrp="1"/>
          </p:cNvSpPr>
          <p:nvPr>
            <p:ph idx="1"/>
          </p:nvPr>
        </p:nvSpPr>
        <p:spPr>
          <a:xfrm>
            <a:off x="457200" y="1600200"/>
            <a:ext cx="8458200" cy="4525963"/>
          </a:xfrm>
        </p:spPr>
        <p:txBody>
          <a:bodyPr/>
          <a:lstStyle/>
          <a:p>
            <a:pPr marL="514350" indent="-514350">
              <a:buFont typeface="Arial" charset="0"/>
              <a:buAutoNum type="arabicPeriod"/>
            </a:pPr>
            <a:r>
              <a:rPr lang="en-US" smtClean="0"/>
              <a:t>The number of the period corresponds with the highest occupied energy level.</a:t>
            </a:r>
          </a:p>
          <a:p>
            <a:pPr marL="514350" indent="-514350">
              <a:buFont typeface="Arial" charset="0"/>
              <a:buAutoNum type="arabicPeriod"/>
            </a:pPr>
            <a:r>
              <a:rPr lang="en-US" smtClean="0"/>
              <a:t>The group numbers for the representative elements are equal to the total number of valence electrons.</a:t>
            </a:r>
          </a:p>
          <a:p>
            <a:pPr marL="514350" indent="-514350">
              <a:buFont typeface="Arial" charset="0"/>
              <a:buAutoNum type="arabicPeriod"/>
            </a:pPr>
            <a:r>
              <a:rPr lang="en-US" smtClean="0"/>
              <a:t>The elements within a group have the same number of valence electrons.</a:t>
            </a:r>
          </a:p>
          <a:p>
            <a:pPr marL="514350" indent="-514350">
              <a:buFont typeface="Arial" charset="0"/>
              <a:buAutoNum type="arabicPeriod"/>
            </a:pPr>
            <a:r>
              <a:rPr lang="en-US" smtClean="0"/>
              <a:t>The elements within each of the </a:t>
            </a:r>
            <a:r>
              <a:rPr lang="en-US" i="1" smtClean="0"/>
              <a:t>s, p, d, f</a:t>
            </a:r>
            <a:r>
              <a:rPr lang="en-US" smtClean="0"/>
              <a:t> blocks are filling </a:t>
            </a:r>
            <a:r>
              <a:rPr lang="en-US" i="1" smtClean="0"/>
              <a:t>s, p, d, f</a:t>
            </a:r>
            <a:r>
              <a:rPr lang="en-US" smtClean="0"/>
              <a:t> orbitals.</a:t>
            </a:r>
          </a:p>
          <a:p>
            <a:pPr marL="514350" indent="-514350">
              <a:buFont typeface="Arial" charset="0"/>
              <a:buAutoNum type="arabicPeriod"/>
            </a:pPr>
            <a:r>
              <a:rPr lang="en-US" smtClean="0"/>
              <a:t>There are discrepancies within the transition elements.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8A3E8005-FFF2-4F74-9EEE-1203C06AAD5D}"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Abbreviated Electron Configurations</a:t>
            </a:r>
          </a:p>
        </p:txBody>
      </p:sp>
      <p:sp>
        <p:nvSpPr>
          <p:cNvPr id="59395" name="Content Placeholder 2"/>
          <p:cNvSpPr>
            <a:spLocks noGrp="1"/>
          </p:cNvSpPr>
          <p:nvPr>
            <p:ph idx="1"/>
          </p:nvPr>
        </p:nvSpPr>
        <p:spPr/>
        <p:txBody>
          <a:bodyPr/>
          <a:lstStyle/>
          <a:p>
            <a:pPr>
              <a:buFont typeface="Wingdings" pitchFamily="2" charset="2"/>
              <a:buNone/>
            </a:pPr>
            <a:r>
              <a:rPr lang="en-US" smtClean="0">
                <a:solidFill>
                  <a:schemeClr val="tx2"/>
                </a:solidFill>
              </a:rPr>
              <a:t>Use the symbol of the nearest preceding noble gas to represent the electron configuration of the core  electrons.</a:t>
            </a:r>
          </a:p>
          <a:p>
            <a:pPr>
              <a:buFont typeface="Wingdings" pitchFamily="2" charset="2"/>
              <a:buNone/>
            </a:pPr>
            <a:endParaRPr lang="en-US" smtClean="0">
              <a:solidFill>
                <a:schemeClr val="tx2"/>
              </a:solidFill>
            </a:endParaRPr>
          </a:p>
          <a:p>
            <a:pPr>
              <a:spcBef>
                <a:spcPct val="50000"/>
              </a:spcBef>
              <a:buFontTx/>
              <a:buNone/>
            </a:pPr>
            <a:r>
              <a:rPr lang="en-US" smtClean="0">
                <a:solidFill>
                  <a:srgbClr val="800000"/>
                </a:solidFill>
              </a:rPr>
              <a:t>Phosphorus</a:t>
            </a:r>
            <a:r>
              <a:rPr lang="en-US" smtClean="0"/>
              <a:t>:   1</a:t>
            </a:r>
            <a:r>
              <a:rPr lang="en-US" i="1" smtClean="0"/>
              <a:t>s</a:t>
            </a:r>
            <a:r>
              <a:rPr lang="en-US" baseline="30000" smtClean="0"/>
              <a:t>2  </a:t>
            </a:r>
            <a:r>
              <a:rPr lang="en-US" smtClean="0"/>
              <a:t>2</a:t>
            </a:r>
            <a:r>
              <a:rPr lang="en-US" i="1" smtClean="0"/>
              <a:t>s</a:t>
            </a:r>
            <a:r>
              <a:rPr lang="en-US" baseline="30000" smtClean="0"/>
              <a:t>2  </a:t>
            </a:r>
            <a:r>
              <a:rPr lang="en-US" smtClean="0"/>
              <a:t>2</a:t>
            </a:r>
            <a:r>
              <a:rPr lang="en-US" i="1" smtClean="0"/>
              <a:t>p</a:t>
            </a:r>
            <a:r>
              <a:rPr lang="en-US" baseline="30000" smtClean="0"/>
              <a:t>6    </a:t>
            </a:r>
            <a:r>
              <a:rPr lang="en-US" smtClean="0"/>
              <a:t>3</a:t>
            </a:r>
            <a:r>
              <a:rPr lang="en-US" i="1" smtClean="0"/>
              <a:t>s</a:t>
            </a:r>
            <a:r>
              <a:rPr lang="en-US" baseline="30000" smtClean="0"/>
              <a:t>2</a:t>
            </a:r>
            <a:r>
              <a:rPr lang="en-US" smtClean="0"/>
              <a:t> 3</a:t>
            </a:r>
            <a:r>
              <a:rPr lang="en-US" i="1" smtClean="0"/>
              <a:t>p</a:t>
            </a:r>
            <a:r>
              <a:rPr lang="en-US" baseline="30000" smtClean="0"/>
              <a:t>3</a:t>
            </a:r>
          </a:p>
          <a:p>
            <a:pPr>
              <a:spcBef>
                <a:spcPct val="50000"/>
              </a:spcBef>
              <a:buFontTx/>
              <a:buNone/>
            </a:pPr>
            <a:r>
              <a:rPr lang="en-US" baseline="30000" smtClean="0">
                <a:solidFill>
                  <a:srgbClr val="800000"/>
                </a:solidFill>
              </a:rPr>
              <a:t>				</a:t>
            </a:r>
          </a:p>
          <a:p>
            <a:pPr>
              <a:spcBef>
                <a:spcPct val="50000"/>
              </a:spcBef>
              <a:buFontTx/>
              <a:buNone/>
            </a:pPr>
            <a:r>
              <a:rPr lang="en-US" baseline="30000" smtClean="0">
                <a:solidFill>
                  <a:srgbClr val="800000"/>
                </a:solidFill>
              </a:rPr>
              <a:t>				</a:t>
            </a:r>
            <a:r>
              <a:rPr lang="en-US" smtClean="0">
                <a:solidFill>
                  <a:schemeClr val="accent2"/>
                </a:solidFill>
              </a:rPr>
              <a:t>[Ne]</a:t>
            </a:r>
            <a:r>
              <a:rPr lang="en-US" smtClean="0">
                <a:solidFill>
                  <a:srgbClr val="800000"/>
                </a:solidFill>
              </a:rPr>
              <a:t> </a:t>
            </a:r>
            <a:r>
              <a:rPr lang="en-US" smtClean="0"/>
              <a:t>3</a:t>
            </a:r>
            <a:r>
              <a:rPr lang="en-US" i="1" smtClean="0"/>
              <a:t>s</a:t>
            </a:r>
            <a:r>
              <a:rPr lang="en-US" baseline="30000" smtClean="0"/>
              <a:t>2</a:t>
            </a:r>
            <a:r>
              <a:rPr lang="en-US" smtClean="0"/>
              <a:t> 3</a:t>
            </a:r>
            <a:r>
              <a:rPr lang="en-US" i="1" smtClean="0"/>
              <a:t>p</a:t>
            </a:r>
            <a:r>
              <a:rPr lang="en-US" baseline="30000" smtClean="0"/>
              <a:t>3</a:t>
            </a:r>
            <a:endParaRPr lang="en-US" smtClean="0"/>
          </a:p>
          <a:p>
            <a:pPr>
              <a:buFont typeface="Wingdings" pitchFamily="2" charset="2"/>
              <a:buNone/>
            </a:pPr>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944BF078-B56F-4AC6-A915-E420C290A1CB}" type="slidenum">
              <a:rPr lang="en-US" smtClean="0"/>
              <a:pPr>
                <a:defRPr/>
              </a:pPr>
              <a:t>46</a:t>
            </a:fld>
            <a:endParaRPr lang="en-US"/>
          </a:p>
        </p:txBody>
      </p:sp>
      <p:sp>
        <p:nvSpPr>
          <p:cNvPr id="6" name="Text Box 5"/>
          <p:cNvSpPr txBox="1">
            <a:spLocks noChangeArrowheads="1"/>
          </p:cNvSpPr>
          <p:nvPr/>
        </p:nvSpPr>
        <p:spPr bwMode="auto">
          <a:xfrm>
            <a:off x="609600" y="4114800"/>
            <a:ext cx="1828800" cy="954088"/>
          </a:xfrm>
          <a:prstGeom prst="rect">
            <a:avLst/>
          </a:prstGeom>
          <a:noFill/>
          <a:ln w="9525">
            <a:noFill/>
            <a:miter lim="800000"/>
            <a:headEnd/>
            <a:tailEnd/>
          </a:ln>
          <a:effectLst/>
        </p:spPr>
        <p:txBody>
          <a:bodyPr>
            <a:spAutoFit/>
          </a:bodyPr>
          <a:lstStyle/>
          <a:p>
            <a:pPr>
              <a:spcBef>
                <a:spcPct val="50000"/>
              </a:spcBef>
              <a:defRPr/>
            </a:pPr>
            <a:r>
              <a:rPr lang="en-US" sz="2800" b="1" dirty="0">
                <a:latin typeface="+mn-lt"/>
              </a:rPr>
              <a:t>Core Electrons</a:t>
            </a:r>
          </a:p>
        </p:txBody>
      </p:sp>
      <p:sp>
        <p:nvSpPr>
          <p:cNvPr id="7" name="Line 7"/>
          <p:cNvSpPr>
            <a:spLocks noChangeShapeType="1"/>
          </p:cNvSpPr>
          <p:nvPr/>
        </p:nvSpPr>
        <p:spPr bwMode="auto">
          <a:xfrm flipV="1">
            <a:off x="1981200" y="4114800"/>
            <a:ext cx="990600" cy="457200"/>
          </a:xfrm>
          <a:prstGeom prst="line">
            <a:avLst/>
          </a:prstGeom>
          <a:noFill/>
          <a:ln w="38100">
            <a:solidFill>
              <a:schemeClr val="accent2"/>
            </a:solidFill>
            <a:round/>
            <a:headEnd/>
            <a:tailEnd type="triangle" w="med" len="med"/>
          </a:ln>
          <a:effectLst/>
        </p:spPr>
        <p:txBody>
          <a:bodyPr wrap="none"/>
          <a:lstStyle/>
          <a:p>
            <a:pPr>
              <a:defRPr/>
            </a:pPr>
            <a:endParaRPr lang="en-US" sz="2800">
              <a:latin typeface="+mn-lt"/>
            </a:endParaRPr>
          </a:p>
        </p:txBody>
      </p:sp>
      <p:sp>
        <p:nvSpPr>
          <p:cNvPr id="8" name="Text Box 9"/>
          <p:cNvSpPr txBox="1">
            <a:spLocks noChangeArrowheads="1"/>
          </p:cNvSpPr>
          <p:nvPr/>
        </p:nvSpPr>
        <p:spPr bwMode="auto">
          <a:xfrm>
            <a:off x="6324600" y="4114800"/>
            <a:ext cx="2133600" cy="954088"/>
          </a:xfrm>
          <a:prstGeom prst="rect">
            <a:avLst/>
          </a:prstGeom>
          <a:noFill/>
          <a:ln w="9525">
            <a:noFill/>
            <a:miter lim="800000"/>
            <a:headEnd/>
            <a:tailEnd/>
          </a:ln>
          <a:effectLst/>
        </p:spPr>
        <p:txBody>
          <a:bodyPr>
            <a:spAutoFit/>
          </a:bodyPr>
          <a:lstStyle/>
          <a:p>
            <a:pPr>
              <a:spcBef>
                <a:spcPct val="50000"/>
              </a:spcBef>
              <a:defRPr/>
            </a:pPr>
            <a:r>
              <a:rPr lang="en-US" sz="2800" b="1" dirty="0">
                <a:latin typeface="+mn-lt"/>
              </a:rPr>
              <a:t>Valence Electrons</a:t>
            </a:r>
          </a:p>
        </p:txBody>
      </p:sp>
      <p:sp>
        <p:nvSpPr>
          <p:cNvPr id="9" name="Line 10"/>
          <p:cNvSpPr>
            <a:spLocks noChangeShapeType="1"/>
          </p:cNvSpPr>
          <p:nvPr/>
        </p:nvSpPr>
        <p:spPr bwMode="auto">
          <a:xfrm flipH="1" flipV="1">
            <a:off x="5257800" y="4114800"/>
            <a:ext cx="1143000" cy="457200"/>
          </a:xfrm>
          <a:prstGeom prst="line">
            <a:avLst/>
          </a:prstGeom>
          <a:noFill/>
          <a:ln w="38100">
            <a:solidFill>
              <a:srgbClr val="990000"/>
            </a:solidFill>
            <a:round/>
            <a:headEnd/>
            <a:tailEnd type="triangle" w="med" len="med"/>
          </a:ln>
          <a:effectLst/>
        </p:spPr>
        <p:txBody>
          <a:bodyPr wrap="none"/>
          <a:lstStyle/>
          <a:p>
            <a:pPr>
              <a:defRPr/>
            </a:pPr>
            <a:endParaRPr lang="en-US" sz="2800">
              <a:latin typeface="+mn-lt"/>
            </a:endParaRPr>
          </a:p>
        </p:txBody>
      </p:sp>
      <p:sp>
        <p:nvSpPr>
          <p:cNvPr id="10" name="Line 11"/>
          <p:cNvSpPr>
            <a:spLocks noChangeShapeType="1"/>
          </p:cNvSpPr>
          <p:nvPr/>
        </p:nvSpPr>
        <p:spPr bwMode="auto">
          <a:xfrm>
            <a:off x="1981200" y="4572000"/>
            <a:ext cx="1219200" cy="381000"/>
          </a:xfrm>
          <a:prstGeom prst="line">
            <a:avLst/>
          </a:prstGeom>
          <a:noFill/>
          <a:ln w="38100">
            <a:solidFill>
              <a:schemeClr val="accent2"/>
            </a:solidFill>
            <a:round/>
            <a:headEnd/>
            <a:tailEnd type="triangle" w="med" len="med"/>
          </a:ln>
          <a:effectLst/>
        </p:spPr>
        <p:txBody>
          <a:bodyPr wrap="none"/>
          <a:lstStyle/>
          <a:p>
            <a:pPr>
              <a:defRPr/>
            </a:pPr>
            <a:endParaRPr lang="en-US" sz="2800">
              <a:latin typeface="+mn-lt"/>
            </a:endParaRPr>
          </a:p>
        </p:txBody>
      </p:sp>
      <p:sp>
        <p:nvSpPr>
          <p:cNvPr id="11" name="Line 12"/>
          <p:cNvSpPr>
            <a:spLocks noChangeShapeType="1"/>
          </p:cNvSpPr>
          <p:nvPr/>
        </p:nvSpPr>
        <p:spPr bwMode="auto">
          <a:xfrm flipH="1">
            <a:off x="5105400" y="4572000"/>
            <a:ext cx="1295400" cy="381000"/>
          </a:xfrm>
          <a:prstGeom prst="line">
            <a:avLst/>
          </a:prstGeom>
          <a:noFill/>
          <a:ln w="38100">
            <a:solidFill>
              <a:srgbClr val="990000"/>
            </a:solidFill>
            <a:round/>
            <a:headEnd/>
            <a:tailEnd type="triangle" w="med" len="med"/>
          </a:ln>
          <a:effectLst/>
        </p:spPr>
        <p:txBody>
          <a:bodyPr wrap="none"/>
          <a:lstStyle/>
          <a:p>
            <a:pPr>
              <a:defRPr/>
            </a:pPr>
            <a:endParaRPr lang="en-US" sz="2800">
              <a:latin typeface="+mn-lt"/>
            </a:endParaRPr>
          </a:p>
        </p:txBody>
      </p:sp>
      <p:cxnSp>
        <p:nvCxnSpPr>
          <p:cNvPr id="13" name="Straight Connector 12"/>
          <p:cNvCxnSpPr/>
          <p:nvPr/>
        </p:nvCxnSpPr>
        <p:spPr>
          <a:xfrm>
            <a:off x="2590800" y="4038600"/>
            <a:ext cx="1600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electron configuration, [</a:t>
            </a:r>
            <a:r>
              <a:rPr lang="en-US" dirty="0" err="1" smtClean="0"/>
              <a:t>Ar</a:t>
            </a:r>
            <a:r>
              <a:rPr lang="en-US" dirty="0" smtClean="0"/>
              <a:t>] 4</a:t>
            </a:r>
            <a:r>
              <a:rPr lang="en-US" i="1" dirty="0" smtClean="0"/>
              <a:t>s</a:t>
            </a:r>
            <a:r>
              <a:rPr lang="en-US" baseline="30000" dirty="0" smtClean="0"/>
              <a:t>1</a:t>
            </a:r>
            <a:r>
              <a:rPr lang="en-US" dirty="0" smtClean="0"/>
              <a:t>, is the ground state electron configuration of</a:t>
            </a:r>
          </a:p>
          <a:p>
            <a:pPr marL="514350" indent="-514350">
              <a:buFont typeface="+mj-lt"/>
              <a:buAutoNum type="alphaLcPeriod"/>
              <a:defRPr/>
            </a:pPr>
            <a:r>
              <a:rPr lang="en-US" dirty="0" smtClean="0"/>
              <a:t>Potassium</a:t>
            </a:r>
          </a:p>
          <a:p>
            <a:pPr marL="514350" indent="-514350">
              <a:buFont typeface="+mj-lt"/>
              <a:buAutoNum type="alphaLcPeriod"/>
              <a:defRPr/>
            </a:pPr>
            <a:r>
              <a:rPr lang="en-US" dirty="0" smtClean="0"/>
              <a:t>Phosphorous</a:t>
            </a:r>
          </a:p>
          <a:p>
            <a:pPr marL="514350" indent="-514350">
              <a:buFont typeface="+mj-lt"/>
              <a:buAutoNum type="alphaLcPeriod"/>
              <a:defRPr/>
            </a:pPr>
            <a:r>
              <a:rPr lang="en-US" dirty="0" smtClean="0"/>
              <a:t>Fluorine</a:t>
            </a:r>
          </a:p>
          <a:p>
            <a:pPr marL="514350" indent="-514350">
              <a:buFont typeface="+mj-lt"/>
              <a:buAutoNum type="alphaLcPeriod"/>
              <a:defRPr/>
            </a:pPr>
            <a:r>
              <a:rPr lang="en-US" dirty="0" smtClean="0"/>
              <a:t>Sodium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6EB4BBA4-75A6-4A98-884A-B8717A359AB4}" type="slidenum">
              <a:rPr lang="en-US" smtClean="0"/>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electron configuration, [Ne] 3</a:t>
            </a:r>
            <a:r>
              <a:rPr lang="en-US" i="1" dirty="0" smtClean="0"/>
              <a:t>s</a:t>
            </a:r>
            <a:r>
              <a:rPr lang="en-US" baseline="30000" dirty="0" smtClean="0"/>
              <a:t>2</a:t>
            </a:r>
            <a:r>
              <a:rPr lang="en-US" dirty="0" smtClean="0"/>
              <a:t> 3</a:t>
            </a:r>
            <a:r>
              <a:rPr lang="en-US" i="1" dirty="0" smtClean="0"/>
              <a:t>p</a:t>
            </a:r>
            <a:r>
              <a:rPr lang="en-US" baseline="30000" dirty="0" smtClean="0"/>
              <a:t>1</a:t>
            </a:r>
            <a:r>
              <a:rPr lang="en-US" dirty="0" smtClean="0"/>
              <a:t>, is the ground state electron configuration of   </a:t>
            </a:r>
          </a:p>
          <a:p>
            <a:pPr marL="514350" indent="-514350">
              <a:buFont typeface="+mj-lt"/>
              <a:buAutoNum type="alphaLcPeriod"/>
              <a:defRPr/>
            </a:pPr>
            <a:r>
              <a:rPr lang="en-US" dirty="0" smtClean="0"/>
              <a:t>Sodium</a:t>
            </a:r>
          </a:p>
          <a:p>
            <a:pPr marL="514350" indent="-514350">
              <a:buFont typeface="+mj-lt"/>
              <a:buAutoNum type="alphaLcPeriod"/>
              <a:defRPr/>
            </a:pPr>
            <a:r>
              <a:rPr lang="en-US" dirty="0" smtClean="0"/>
              <a:t>Aluminum</a:t>
            </a:r>
          </a:p>
          <a:p>
            <a:pPr marL="514350" indent="-514350">
              <a:buFont typeface="+mj-lt"/>
              <a:buAutoNum type="alphaLcPeriod"/>
              <a:defRPr/>
            </a:pPr>
            <a:r>
              <a:rPr lang="en-US" dirty="0" smtClean="0"/>
              <a:t>Argon</a:t>
            </a:r>
          </a:p>
          <a:p>
            <a:pPr marL="514350" indent="-514350">
              <a:buFont typeface="+mj-lt"/>
              <a:buAutoNum type="alphaLcPeriod"/>
              <a:defRPr/>
            </a:pPr>
            <a:r>
              <a:rPr lang="en-US" dirty="0" smtClean="0"/>
              <a:t>Sulfur</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701B43DB-C183-4762-BD82-52CF7AC38FA7}"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number of waves that pass a particular point per second is known as</a:t>
            </a:r>
          </a:p>
          <a:p>
            <a:pPr marL="514350" indent="-514350">
              <a:buFont typeface="+mj-lt"/>
              <a:buAutoNum type="alphaLcPeriod"/>
              <a:defRPr/>
            </a:pPr>
            <a:r>
              <a:rPr lang="en-US" dirty="0" smtClean="0"/>
              <a:t>Frequency</a:t>
            </a:r>
          </a:p>
          <a:p>
            <a:pPr marL="514350" indent="-514350">
              <a:buFont typeface="+mj-lt"/>
              <a:buAutoNum type="alphaLcPeriod"/>
              <a:defRPr/>
            </a:pPr>
            <a:r>
              <a:rPr lang="en-US" dirty="0" smtClean="0"/>
              <a:t>Wavelength</a:t>
            </a:r>
          </a:p>
          <a:p>
            <a:pPr marL="514350" indent="-514350">
              <a:buFont typeface="+mj-lt"/>
              <a:buAutoNum type="alphaLcPeriod"/>
              <a:defRPr/>
            </a:pPr>
            <a:r>
              <a:rPr lang="en-US" dirty="0" smtClean="0"/>
              <a:t>Amplitude</a:t>
            </a:r>
          </a:p>
          <a:p>
            <a:pPr marL="514350" indent="-514350">
              <a:buFont typeface="+mj-lt"/>
              <a:buAutoNum type="alphaLcPeriod"/>
              <a:defRPr/>
            </a:pPr>
            <a:r>
              <a:rPr lang="en-US" dirty="0" smtClean="0"/>
              <a:t>Speed</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8DA09D27-C95E-4155-BCBC-B1B61E870AD7}"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The color of visible light is determined by its</a:t>
            </a:r>
          </a:p>
          <a:p>
            <a:pPr marL="514350" indent="-514350">
              <a:buFont typeface="+mj-lt"/>
              <a:buAutoNum type="alphaLcPeriod"/>
              <a:defRPr/>
            </a:pPr>
            <a:r>
              <a:rPr lang="en-US" dirty="0" smtClean="0"/>
              <a:t>Speed</a:t>
            </a:r>
          </a:p>
          <a:p>
            <a:pPr marL="514350" indent="-514350">
              <a:buFont typeface="+mj-lt"/>
              <a:buAutoNum type="alphaLcPeriod"/>
              <a:defRPr/>
            </a:pPr>
            <a:r>
              <a:rPr lang="en-US" dirty="0" smtClean="0"/>
              <a:t>Wavelength</a:t>
            </a:r>
          </a:p>
          <a:p>
            <a:pPr marL="514350" indent="-514350">
              <a:buFont typeface="+mj-lt"/>
              <a:buAutoNum type="alphaLcPeriod"/>
              <a:defRPr/>
            </a:pPr>
            <a:r>
              <a:rPr lang="en-US" dirty="0" smtClean="0"/>
              <a:t>Amplitude</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5AA53EF4-1733-4973-A4E0-717A8502D2BA}"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Bohr Model (1912-1913)</a:t>
            </a:r>
          </a:p>
        </p:txBody>
      </p:sp>
      <p:sp>
        <p:nvSpPr>
          <p:cNvPr id="3" name="Content Placeholder 2"/>
          <p:cNvSpPr>
            <a:spLocks noGrp="1"/>
          </p:cNvSpPr>
          <p:nvPr>
            <p:ph idx="1"/>
          </p:nvPr>
        </p:nvSpPr>
        <p:spPr>
          <a:xfrm>
            <a:off x="4419600" y="1600200"/>
            <a:ext cx="4267200" cy="4525963"/>
          </a:xfrm>
        </p:spPr>
        <p:txBody>
          <a:bodyPr/>
          <a:lstStyle/>
          <a:p>
            <a:r>
              <a:rPr lang="en-US" smtClean="0"/>
              <a:t>Danish physicist Niels Bohr  proposed that electrons in an atom are organized into discrete energy levels.</a:t>
            </a:r>
          </a:p>
          <a:p>
            <a:r>
              <a:rPr lang="en-US" smtClean="0"/>
              <a:t>He pictured the negative electrons in orbits around the positive nucleus.</a:t>
            </a:r>
          </a:p>
          <a:p>
            <a:r>
              <a:rPr lang="en-US" smtClean="0"/>
              <a:t>His evidence:  the line spectra of the elements.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85AADDEF-107A-4C90-B9A0-BD5A39C241B6}" type="slidenum">
              <a:rPr lang="en-US" smtClean="0"/>
              <a:pPr>
                <a:defRPr/>
              </a:pPr>
              <a:t>7</a:t>
            </a:fld>
            <a:endParaRPr lang="en-US"/>
          </a:p>
        </p:txBody>
      </p:sp>
      <p:pic>
        <p:nvPicPr>
          <p:cNvPr id="19462" name="Picture 2"/>
          <p:cNvPicPr>
            <a:picLocks noChangeAspect="1" noChangeArrowheads="1"/>
          </p:cNvPicPr>
          <p:nvPr/>
        </p:nvPicPr>
        <p:blipFill>
          <a:blip r:embed="rId2" cstate="print"/>
          <a:srcRect/>
          <a:stretch>
            <a:fillRect/>
          </a:stretch>
        </p:blipFill>
        <p:spPr bwMode="auto">
          <a:xfrm>
            <a:off x="171450" y="1524000"/>
            <a:ext cx="4117975"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Line Spectrum</a:t>
            </a:r>
          </a:p>
        </p:txBody>
      </p:sp>
      <p:sp>
        <p:nvSpPr>
          <p:cNvPr id="20483" name="Content Placeholder 2"/>
          <p:cNvSpPr>
            <a:spLocks noGrp="1"/>
          </p:cNvSpPr>
          <p:nvPr>
            <p:ph idx="1"/>
          </p:nvPr>
        </p:nvSpPr>
        <p:spPr/>
        <p:txBody>
          <a:bodyPr/>
          <a:lstStyle/>
          <a:p>
            <a:r>
              <a:rPr lang="en-US" smtClean="0"/>
              <a:t>Atoms absorb energy to give off light..</a:t>
            </a:r>
          </a:p>
          <a:p>
            <a:r>
              <a:rPr lang="en-US" smtClean="0"/>
              <a:t>Prisms or diffraction gratings separate the light into a line spectrum for the element.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D646F583-9023-4F1F-8ECF-524374AFAB2B}" type="slidenum">
              <a:rPr lang="en-US" smtClean="0"/>
              <a:pPr>
                <a:defRPr/>
              </a:pPr>
              <a:t>8</a:t>
            </a:fld>
            <a:endParaRPr lang="en-US"/>
          </a:p>
        </p:txBody>
      </p:sp>
      <p:pic>
        <p:nvPicPr>
          <p:cNvPr id="20486" name="Picture 3"/>
          <p:cNvPicPr>
            <a:picLocks noChangeAspect="1" noChangeArrowheads="1"/>
          </p:cNvPicPr>
          <p:nvPr/>
        </p:nvPicPr>
        <p:blipFill>
          <a:blip r:embed="rId2" cstate="print"/>
          <a:srcRect/>
          <a:stretch>
            <a:fillRect/>
          </a:stretch>
        </p:blipFill>
        <p:spPr bwMode="auto">
          <a:xfrm>
            <a:off x="381000" y="3073400"/>
            <a:ext cx="8382000"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Line Spectrum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p>
            <a:pPr>
              <a:defRPr/>
            </a:pPr>
            <a:r>
              <a:rPr lang="en-US" smtClean="0"/>
              <a:t>10-</a:t>
            </a:r>
            <a:fld id="{F11993AD-77AB-4CC4-996A-F641031952FD}" type="slidenum">
              <a:rPr lang="en-US" smtClean="0"/>
              <a:pPr>
                <a:defRPr/>
              </a:pPr>
              <a:t>9</a:t>
            </a:fld>
            <a:endParaRPr lang="en-US"/>
          </a:p>
        </p:txBody>
      </p:sp>
      <p:pic>
        <p:nvPicPr>
          <p:cNvPr id="21509" name="Picture 3"/>
          <p:cNvPicPr>
            <a:picLocks noChangeAspect="1" noChangeArrowheads="1"/>
          </p:cNvPicPr>
          <p:nvPr/>
        </p:nvPicPr>
        <p:blipFill>
          <a:blip r:embed="rId2" cstate="print"/>
          <a:srcRect/>
          <a:stretch>
            <a:fillRect/>
          </a:stretch>
        </p:blipFill>
        <p:spPr bwMode="auto">
          <a:xfrm>
            <a:off x="4343400" y="1600200"/>
            <a:ext cx="4292600" cy="5016500"/>
          </a:xfrm>
          <a:prstGeom prst="rect">
            <a:avLst/>
          </a:prstGeom>
          <a:noFill/>
          <a:ln w="9525">
            <a:noFill/>
            <a:miter lim="800000"/>
            <a:headEnd/>
            <a:tailEnd/>
          </a:ln>
        </p:spPr>
      </p:pic>
      <p:pic>
        <p:nvPicPr>
          <p:cNvPr id="21510" name="Picture 4"/>
          <p:cNvPicPr>
            <a:picLocks noChangeAspect="1" noChangeArrowheads="1"/>
          </p:cNvPicPr>
          <p:nvPr/>
        </p:nvPicPr>
        <p:blipFill>
          <a:blip r:embed="rId3" cstate="print"/>
          <a:srcRect/>
          <a:stretch>
            <a:fillRect/>
          </a:stretch>
        </p:blipFill>
        <p:spPr bwMode="auto">
          <a:xfrm>
            <a:off x="482600" y="1676400"/>
            <a:ext cx="4775200" cy="271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2042</Words>
  <Application>Microsoft Office PowerPoint</Application>
  <PresentationFormat>On-screen Show (4:3)</PresentationFormat>
  <Paragraphs>393</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Chapter 10</vt:lpstr>
      <vt:lpstr>Chapter Outline</vt:lpstr>
      <vt:lpstr>Electromagnetic Radiation</vt:lpstr>
      <vt:lpstr>The Electromagnetic Spectrum</vt:lpstr>
      <vt:lpstr>Your Turn!</vt:lpstr>
      <vt:lpstr>Your Turn!</vt:lpstr>
      <vt:lpstr>Bohr Model (1912-1913)</vt:lpstr>
      <vt:lpstr>Line Spectrum</vt:lpstr>
      <vt:lpstr>Line Spectrum</vt:lpstr>
      <vt:lpstr>Why so many lines?</vt:lpstr>
      <vt:lpstr>Your Turn!</vt:lpstr>
      <vt:lpstr>Bohr Model</vt:lpstr>
      <vt:lpstr>The Wave-Mechanical Model</vt:lpstr>
      <vt:lpstr>Energy Levels of Electrons</vt:lpstr>
      <vt:lpstr>Sublevels</vt:lpstr>
      <vt:lpstr>Electron Spin</vt:lpstr>
      <vt:lpstr>s Sublevels</vt:lpstr>
      <vt:lpstr>p Sublevels</vt:lpstr>
      <vt:lpstr>Your Turn!</vt:lpstr>
      <vt:lpstr>d Sublevels</vt:lpstr>
      <vt:lpstr>Your Turn!</vt:lpstr>
      <vt:lpstr>Summary</vt:lpstr>
      <vt:lpstr>Rules for Distributing Electrons</vt:lpstr>
      <vt:lpstr>Your Turn!</vt:lpstr>
      <vt:lpstr>Your Turn!</vt:lpstr>
      <vt:lpstr>Your Turn!</vt:lpstr>
      <vt:lpstr>Atomic Structure</vt:lpstr>
      <vt:lpstr>Electron Configuration</vt:lpstr>
      <vt:lpstr>Orbital Diagram</vt:lpstr>
      <vt:lpstr>Atomic Structure</vt:lpstr>
      <vt:lpstr>Atomic Structure</vt:lpstr>
      <vt:lpstr>Atomic Structure</vt:lpstr>
      <vt:lpstr>Atomic Structure</vt:lpstr>
      <vt:lpstr>Valence Electrons</vt:lpstr>
      <vt:lpstr>Your Turn!</vt:lpstr>
      <vt:lpstr>The Periodic Table</vt:lpstr>
      <vt:lpstr>The Periodic Table</vt:lpstr>
      <vt:lpstr>Other Groups to Know</vt:lpstr>
      <vt:lpstr>Your Turn!</vt:lpstr>
      <vt:lpstr>Your Turn!</vt:lpstr>
      <vt:lpstr>Valence Electrons and Groups</vt:lpstr>
      <vt:lpstr>Your Turn!</vt:lpstr>
      <vt:lpstr>Your Turn!</vt:lpstr>
      <vt:lpstr>Electron Configurations  and the Periodic Table</vt:lpstr>
      <vt:lpstr>Electron Configurations  and the Periodic Table</vt:lpstr>
      <vt:lpstr>Abbreviated Electron Configurations</vt:lpstr>
      <vt:lpstr>Your Turn!</vt:lpstr>
      <vt:lpstr>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subject>Modern Atomic Theory</dc:subject>
  <dc:creator>Karen Sanchez</dc:creator>
  <cp:lastModifiedBy>Shuckaduck</cp:lastModifiedBy>
  <cp:revision>101</cp:revision>
  <dcterms:created xsi:type="dcterms:W3CDTF">2009-04-24T10:50:53Z</dcterms:created>
  <dcterms:modified xsi:type="dcterms:W3CDTF">2012-10-12T23:14:49Z</dcterms:modified>
</cp:coreProperties>
</file>