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sldIdLst>
    <p:sldId id="256" r:id="rId2"/>
    <p:sldId id="313" r:id="rId3"/>
    <p:sldId id="315" r:id="rId4"/>
    <p:sldId id="322" r:id="rId5"/>
    <p:sldId id="321" r:id="rId6"/>
    <p:sldId id="343" r:id="rId7"/>
    <p:sldId id="342" r:id="rId8"/>
    <p:sldId id="323" r:id="rId9"/>
    <p:sldId id="340" r:id="rId10"/>
    <p:sldId id="337" r:id="rId11"/>
    <p:sldId id="316" r:id="rId12"/>
    <p:sldId id="341" r:id="rId13"/>
    <p:sldId id="324" r:id="rId14"/>
    <p:sldId id="325" r:id="rId15"/>
    <p:sldId id="326" r:id="rId16"/>
    <p:sldId id="327" r:id="rId17"/>
    <p:sldId id="328" r:id="rId18"/>
    <p:sldId id="317" r:id="rId19"/>
    <p:sldId id="330" r:id="rId20"/>
    <p:sldId id="331" r:id="rId21"/>
    <p:sldId id="329" r:id="rId22"/>
    <p:sldId id="339" r:id="rId23"/>
    <p:sldId id="318" r:id="rId24"/>
    <p:sldId id="334" r:id="rId25"/>
    <p:sldId id="333" r:id="rId26"/>
    <p:sldId id="332" r:id="rId27"/>
    <p:sldId id="336" r:id="rId28"/>
    <p:sldId id="335" r:id="rId29"/>
    <p:sldId id="319" r:id="rId30"/>
    <p:sldId id="345" r:id="rId31"/>
    <p:sldId id="344" r:id="rId32"/>
    <p:sldId id="346" r:id="rId33"/>
    <p:sldId id="347" r:id="rId34"/>
    <p:sldId id="320" r:id="rId35"/>
    <p:sldId id="314" r:id="rId36"/>
    <p:sldId id="350" r:id="rId37"/>
    <p:sldId id="349" r:id="rId38"/>
    <p:sldId id="348" r:id="rId39"/>
    <p:sldId id="351" r:id="rId40"/>
    <p:sldId id="352" r:id="rId41"/>
    <p:sldId id="359" r:id="rId42"/>
    <p:sldId id="353" r:id="rId43"/>
    <p:sldId id="354" r:id="rId44"/>
    <p:sldId id="360" r:id="rId45"/>
    <p:sldId id="362" r:id="rId46"/>
    <p:sldId id="363" r:id="rId47"/>
    <p:sldId id="357" r:id="rId48"/>
    <p:sldId id="358" r:id="rId49"/>
    <p:sldId id="361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754D"/>
    <a:srgbClr val="28724F"/>
    <a:srgbClr val="0000FF"/>
    <a:srgbClr val="236F37"/>
    <a:srgbClr val="12DE6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887" autoAdjust="0"/>
  </p:normalViewPr>
  <p:slideViewPr>
    <p:cSldViewPr>
      <p:cViewPr varScale="1">
        <p:scale>
          <a:sx n="72" d="100"/>
          <a:sy n="72" d="100"/>
        </p:scale>
        <p:origin x="-6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Relationship Id="rId9" Type="http://schemas.openxmlformats.org/officeDocument/2006/relationships/image" Target="../media/image65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68.wmf"/><Relationship Id="rId7" Type="http://schemas.openxmlformats.org/officeDocument/2006/relationships/image" Target="../media/image72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Relationship Id="rId9" Type="http://schemas.openxmlformats.org/officeDocument/2006/relationships/image" Target="../media/image74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4" Type="http://schemas.openxmlformats.org/officeDocument/2006/relationships/image" Target="../media/image9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22D4591-CA7D-4A1E-A4C1-EF3CAA90F9DB}" type="datetimeFigureOut">
              <a:rPr lang="en-US"/>
              <a:pPr>
                <a:defRPr/>
              </a:pPr>
              <a:t>10/7/2012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D46D86-F2A8-4CC1-9C6A-7DFBF0E49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D46D86-F2A8-4CC1-9C6A-7DFBF0E49CA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EF9A83-B330-4E6F-8868-1BE5E4DC5420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90D895-68E4-4399-8A64-B307EA901E71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74CCB4-1406-4903-BF1D-D4368458D974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5FED8A-E568-46D4-A865-5BEC179AB82F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0DAA5-1399-458C-8E60-913906D7503E}" type="datetime1">
              <a:rPr lang="en-US" smtClean="0"/>
              <a:pPr>
                <a:defRPr/>
              </a:pPr>
              <a:t>10/7/2012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9-</a:t>
            </a:r>
            <a:fld id="{ED131BC3-A5AA-4FD5-87D4-B8B6D6900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C5FD2-389D-4336-A25A-0D3CA7C1529A}" type="datetime1">
              <a:rPr lang="en-US" smtClean="0"/>
              <a:pPr>
                <a:defRPr/>
              </a:pPr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CC822-CA6E-4F2B-8B21-A6FD0D07C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C0268-1E65-4ECD-B0BF-C00382C3ABC8}" type="datetime1">
              <a:rPr lang="en-US" smtClean="0"/>
              <a:pPr>
                <a:defRPr/>
              </a:pPr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F2F5B-BC20-4DB1-A489-3977E9EEB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942CE-03FB-4880-99BD-8AF1D28A0347}" type="datetime1">
              <a:rPr lang="en-US" smtClean="0"/>
              <a:pPr>
                <a:defRPr/>
              </a:pPr>
              <a:t>10/7/2012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9-</a:t>
            </a:r>
            <a:fld id="{7CA1ED43-850F-498A-B9BE-53CB69D86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F3537-E80D-47C8-9B5B-4F8D36A79CAD}" type="datetime1">
              <a:rPr lang="en-US" smtClean="0"/>
              <a:pPr>
                <a:defRPr/>
              </a:pPr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ABEEC-DB54-45F0-9C07-738A542F2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1ED33-B317-43DD-824C-28AC387F5742}" type="datetime1">
              <a:rPr lang="en-US" smtClean="0"/>
              <a:pPr>
                <a:defRPr/>
              </a:pPr>
              <a:t>10/7/2012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9790A-25D7-4642-A9CB-4309E6DD7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22EF3-5B67-4D77-B1C1-9CD106B39AE3}" type="datetime1">
              <a:rPr lang="en-US" smtClean="0"/>
              <a:pPr>
                <a:defRPr/>
              </a:pPr>
              <a:t>10/7/2012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6E4D1-4551-4222-9F57-2777535C1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6EED6-C842-4E79-B8E7-EE2A082AF42A}" type="datetime1">
              <a:rPr lang="en-US" smtClean="0"/>
              <a:pPr>
                <a:defRPr/>
              </a:pPr>
              <a:t>10/7/2012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0403A-9E34-4660-B1C1-2C33031B0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D78EB-FA32-459E-844E-10699C244B1E}" type="datetime1">
              <a:rPr lang="en-US" smtClean="0"/>
              <a:pPr>
                <a:defRPr/>
              </a:pPr>
              <a:t>10/7/2012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362AC-5825-4F39-8272-CE20118FC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05957-2826-49BB-AF77-67A6063CC36B}" type="datetime1">
              <a:rPr lang="en-US" smtClean="0"/>
              <a:pPr>
                <a:defRPr/>
              </a:pPr>
              <a:t>10/7/2012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AA78C-C9FF-40E5-8AC2-286A1711D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FDCF3-F928-4A34-8F99-EA115158D096}" type="datetime1">
              <a:rPr lang="en-US" smtClean="0"/>
              <a:pPr>
                <a:defRPr/>
              </a:pPr>
              <a:t>10/7/2012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9B98C-2694-43D7-8E74-A949D2256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1DBF4C-5F61-4FCA-8416-90D7E2AB0DD3}" type="datetime1">
              <a:rPr lang="en-US" smtClean="0"/>
              <a:pPr>
                <a:defRPr/>
              </a:pPr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10-</a:t>
            </a:r>
            <a:fld id="{F1DC84EB-912D-419E-A495-294F715EC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slide" Target="slide3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3.xml"/><Relationship Id="rId4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1.bin"/><Relationship Id="rId5" Type="http://schemas.openxmlformats.org/officeDocument/2006/relationships/oleObject" Target="../embeddings/oleObject50.bin"/><Relationship Id="rId4" Type="http://schemas.openxmlformats.org/officeDocument/2006/relationships/oleObject" Target="../embeddings/oleObject49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7.bin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6.bin"/><Relationship Id="rId10" Type="http://schemas.openxmlformats.org/officeDocument/2006/relationships/oleObject" Target="../embeddings/oleObject61.bin"/><Relationship Id="rId4" Type="http://schemas.openxmlformats.org/officeDocument/2006/relationships/oleObject" Target="../embeddings/oleObject55.bin"/><Relationship Id="rId9" Type="http://schemas.openxmlformats.org/officeDocument/2006/relationships/oleObject" Target="../embeddings/oleObject60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6.bin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5.bin"/><Relationship Id="rId10" Type="http://schemas.openxmlformats.org/officeDocument/2006/relationships/oleObject" Target="../embeddings/oleObject70.bin"/><Relationship Id="rId4" Type="http://schemas.openxmlformats.org/officeDocument/2006/relationships/oleObject" Target="../embeddings/oleObject64.bin"/><Relationship Id="rId9" Type="http://schemas.openxmlformats.org/officeDocument/2006/relationships/oleObject" Target="../embeddings/oleObject69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73.bin"/><Relationship Id="rId4" Type="http://schemas.openxmlformats.org/officeDocument/2006/relationships/oleObject" Target="../embeddings/oleObject72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75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8.bin"/><Relationship Id="rId5" Type="http://schemas.openxmlformats.org/officeDocument/2006/relationships/oleObject" Target="../embeddings/oleObject77.bin"/><Relationship Id="rId4" Type="http://schemas.openxmlformats.org/officeDocument/2006/relationships/oleObject" Target="../embeddings/oleObject76.bin"/><Relationship Id="rId9" Type="http://schemas.openxmlformats.org/officeDocument/2006/relationships/oleObject" Target="../embeddings/oleObject81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86.bin"/><Relationship Id="rId5" Type="http://schemas.openxmlformats.org/officeDocument/2006/relationships/oleObject" Target="../embeddings/oleObject85.bin"/><Relationship Id="rId4" Type="http://schemas.openxmlformats.org/officeDocument/2006/relationships/oleObject" Target="../embeddings/oleObject84.bin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12414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Britannic Bold" pitchFamily="34" charset="0"/>
              </a:rPr>
              <a:t>Chapter 9</a:t>
            </a:r>
            <a:endParaRPr lang="en-US" sz="6000" dirty="0">
              <a:solidFill>
                <a:schemeClr val="tx2">
                  <a:lumMod val="7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38800"/>
            <a:ext cx="6934200" cy="1219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Introduction to General, Organic, and Biochemistry 10e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John Wiley &amp; Sons, Inc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Morris Hein, Scott Pattison, and Susan Arena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524000"/>
            <a:ext cx="8382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Calculations from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Chemical Equations</a:t>
            </a:r>
          </a:p>
        </p:txBody>
      </p:sp>
      <p:sp>
        <p:nvSpPr>
          <p:cNvPr id="7" name="Rectangle 6"/>
          <p:cNvSpPr/>
          <p:nvPr/>
        </p:nvSpPr>
        <p:spPr>
          <a:xfrm flipH="1">
            <a:off x="152400" y="2895600"/>
            <a:ext cx="25146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accent2"/>
                </a:solidFill>
              </a:rPr>
              <a:t>Accurate measurement and calculation of the correct dosage are important in dispensing the correct medicine to patients throughout the world.</a:t>
            </a:r>
            <a:endParaRPr lang="en-US" sz="2200" dirty="0"/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8513" y="2899878"/>
            <a:ext cx="3214687" cy="279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the mass of 1.60×10</a:t>
            </a:r>
            <a:r>
              <a:rPr lang="en-US" baseline="30000" dirty="0" smtClean="0"/>
              <a:t>23</a:t>
            </a:r>
            <a:r>
              <a:rPr lang="en-US" dirty="0" smtClean="0"/>
              <a:t> molecules of </a:t>
            </a:r>
            <a:r>
              <a:rPr lang="en-US" dirty="0" err="1" smtClean="0"/>
              <a:t>HCl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9.69 g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137 g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0.729 g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36.5 g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9-</a:t>
            </a:r>
            <a:fld id="{5C61F2FF-BE0C-4447-B139-A338E247581A}" type="slidenum">
              <a:rPr lang="en-US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00800" y="2209800"/>
          <a:ext cx="23622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32"/>
                <a:gridCol w="1822268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atomic mass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1.01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Cl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35.45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Stoichiometry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b="1" smtClean="0"/>
              <a:t>Stoichiometry</a:t>
            </a:r>
            <a:r>
              <a:rPr lang="en-US" smtClean="0"/>
              <a:t> deals with the quantitative relationships between the reactants and products in a balanced chemical equation.</a:t>
            </a:r>
            <a:endParaRPr lang="en-US" sz="800" b="1" smtClean="0">
              <a:solidFill>
                <a:schemeClr val="accent1"/>
              </a:solidFill>
            </a:endParaRPr>
          </a:p>
          <a:p>
            <a:pPr algn="ctr"/>
            <a:r>
              <a:rPr lang="en-US" b="1" smtClean="0">
                <a:solidFill>
                  <a:schemeClr val="accent1"/>
                </a:solidFill>
              </a:rPr>
              <a:t>1N</a:t>
            </a:r>
            <a:r>
              <a:rPr lang="en-US" b="1" baseline="-25000" smtClean="0">
                <a:solidFill>
                  <a:schemeClr val="accent1"/>
                </a:solidFill>
              </a:rPr>
              <a:t>2(g)</a:t>
            </a:r>
            <a:r>
              <a:rPr lang="en-US" b="1" smtClean="0">
                <a:solidFill>
                  <a:schemeClr val="accent1"/>
                </a:solidFill>
              </a:rPr>
              <a:t> + 3I</a:t>
            </a:r>
            <a:r>
              <a:rPr lang="en-US" b="1" baseline="-25000" smtClean="0">
                <a:solidFill>
                  <a:schemeClr val="accent1"/>
                </a:solidFill>
              </a:rPr>
              <a:t>2(s)</a:t>
            </a:r>
            <a:r>
              <a:rPr lang="en-US" b="1" smtClean="0">
                <a:solidFill>
                  <a:schemeClr val="accent1"/>
                </a:solidFill>
              </a:rPr>
              <a:t> </a:t>
            </a:r>
            <a:r>
              <a:rPr lang="en-US" b="1" smtClean="0">
                <a:solidFill>
                  <a:schemeClr val="accent1"/>
                </a:solidFill>
                <a:sym typeface="Wingdings" pitchFamily="2" charset="2"/>
              </a:rPr>
              <a:t> 2NI</a:t>
            </a:r>
            <a:r>
              <a:rPr lang="en-US" b="1" baseline="-25000" smtClean="0">
                <a:solidFill>
                  <a:schemeClr val="accent1"/>
                </a:solidFill>
                <a:sym typeface="Wingdings" pitchFamily="2" charset="2"/>
              </a:rPr>
              <a:t>3(s)</a:t>
            </a:r>
          </a:p>
          <a:p>
            <a:pPr algn="ctr"/>
            <a:r>
              <a:rPr lang="en-US" smtClean="0"/>
              <a:t>1 mol N</a:t>
            </a:r>
            <a:r>
              <a:rPr lang="en-US" baseline="-25000" smtClean="0"/>
              <a:t>2 </a:t>
            </a:r>
            <a:r>
              <a:rPr lang="en-US" smtClean="0"/>
              <a:t>+ 3 mol I</a:t>
            </a:r>
            <a:r>
              <a:rPr lang="en-US" baseline="-25000" smtClean="0"/>
              <a:t>2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 2 mol  NI</a:t>
            </a:r>
            <a:r>
              <a:rPr lang="en-US" baseline="-25000" smtClean="0">
                <a:sym typeface="Wingdings" pitchFamily="2" charset="2"/>
              </a:rPr>
              <a:t>3</a:t>
            </a:r>
            <a:endParaRPr lang="en-US" smtClean="0"/>
          </a:p>
          <a:p>
            <a:r>
              <a:rPr lang="en-US" smtClean="0"/>
              <a:t>Mole ratios come from the coefficients in the balanced equation:</a:t>
            </a:r>
          </a:p>
          <a:p>
            <a:endParaRPr lang="en-US" smtClean="0"/>
          </a:p>
          <a:p>
            <a:endParaRPr lang="en-US" sz="1100" smtClean="0"/>
          </a:p>
          <a:p>
            <a:r>
              <a:rPr lang="en-US" smtClean="0"/>
              <a:t>The 3 other possibilities are the inverse of these ratios.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9-</a:t>
            </a:r>
            <a:fld id="{984A8BF3-C73C-4030-939C-8149E4E06C28}" type="slidenum">
              <a:rPr lang="en-US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2590800" y="4572000"/>
          <a:ext cx="1395413" cy="979488"/>
        </p:xfrm>
        <a:graphic>
          <a:graphicData uri="http://schemas.openxmlformats.org/presentationml/2006/ole">
            <p:oleObj spid="_x0000_s4098" name="Equation" r:id="rId3" imgW="622080" imgH="431640" progId="">
              <p:embed/>
            </p:oleObj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4556125" y="4572000"/>
          <a:ext cx="1535113" cy="981075"/>
        </p:xfrm>
        <a:graphic>
          <a:graphicData uri="http://schemas.openxmlformats.org/presentationml/2006/ole">
            <p:oleObj spid="_x0000_s4099" name="Equation" r:id="rId4" imgW="685800" imgH="431640" progId="">
              <p:embed/>
            </p:oleObj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6537325" y="4572000"/>
          <a:ext cx="1535113" cy="981075"/>
        </p:xfrm>
        <a:graphic>
          <a:graphicData uri="http://schemas.openxmlformats.org/presentationml/2006/ole">
            <p:oleObj spid="_x0000_s4100" name="Equation" r:id="rId5" imgW="685800" imgH="4316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Which of these statements is not true about the reaction?</a:t>
            </a:r>
          </a:p>
          <a:p>
            <a:pPr algn="ctr"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1N</a:t>
            </a:r>
            <a:r>
              <a:rPr lang="en-US" b="1" baseline="-25000" dirty="0" smtClean="0">
                <a:solidFill>
                  <a:schemeClr val="accent1"/>
                </a:solidFill>
              </a:rPr>
              <a:t>2(g)</a:t>
            </a:r>
            <a:r>
              <a:rPr lang="en-US" b="1" dirty="0" smtClean="0">
                <a:solidFill>
                  <a:schemeClr val="accent1"/>
                </a:solidFill>
              </a:rPr>
              <a:t> + 3I</a:t>
            </a:r>
            <a:r>
              <a:rPr lang="en-US" b="1" baseline="-25000" dirty="0" smtClean="0">
                <a:solidFill>
                  <a:schemeClr val="accent1"/>
                </a:solidFill>
              </a:rPr>
              <a:t>2(s)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  <a:sym typeface="Wingdings" pitchFamily="2" charset="2"/>
              </a:rPr>
              <a:t> 2NI</a:t>
            </a:r>
            <a:r>
              <a:rPr lang="en-US" b="1" baseline="-25000" dirty="0" smtClean="0">
                <a:solidFill>
                  <a:schemeClr val="accent1"/>
                </a:solidFill>
                <a:sym typeface="Wingdings" pitchFamily="2" charset="2"/>
              </a:rPr>
              <a:t>3(s)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 mole of nitrogen is needed for every 3 moles of iodine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 gram of nitrogen is needed for every 3 grams of iodine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Both statements are true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9-</a:t>
            </a:r>
            <a:fld id="{FCB52E37-7A78-4FAA-9C8E-A72AF5C1DAC1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the mole ratio</a:t>
            </a:r>
          </a:p>
        </p:txBody>
      </p:sp>
      <p:sp>
        <p:nvSpPr>
          <p:cNvPr id="5128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4525963"/>
          </a:xfrm>
        </p:spPr>
        <p:txBody>
          <a:bodyPr/>
          <a:lstStyle/>
          <a:p>
            <a:r>
              <a:rPr lang="en-US" smtClean="0"/>
              <a:t>Calculate the number of moles of NI</a:t>
            </a:r>
            <a:r>
              <a:rPr lang="en-US" baseline="-25000" smtClean="0"/>
              <a:t>3</a:t>
            </a:r>
            <a:r>
              <a:rPr lang="en-US" smtClean="0"/>
              <a:t> that can be made from 5.50 mol N</a:t>
            </a:r>
            <a:r>
              <a:rPr lang="en-US" baseline="-25000" smtClean="0"/>
              <a:t>2</a:t>
            </a:r>
            <a:r>
              <a:rPr lang="en-US" smtClean="0"/>
              <a:t> in the reaction:  </a:t>
            </a:r>
            <a:r>
              <a:rPr lang="en-US" b="1" smtClean="0"/>
              <a:t>1N</a:t>
            </a:r>
            <a:r>
              <a:rPr lang="en-US" b="1" baseline="-25000" smtClean="0"/>
              <a:t>2(g)</a:t>
            </a:r>
            <a:r>
              <a:rPr lang="en-US" b="1" smtClean="0"/>
              <a:t> + 3I</a:t>
            </a:r>
            <a:r>
              <a:rPr lang="en-US" b="1" baseline="-25000" smtClean="0"/>
              <a:t>2(s)</a:t>
            </a:r>
            <a:r>
              <a:rPr lang="en-US" b="1" smtClean="0"/>
              <a:t> </a:t>
            </a:r>
            <a:r>
              <a:rPr lang="en-US" b="1" smtClean="0">
                <a:sym typeface="Wingdings" pitchFamily="2" charset="2"/>
              </a:rPr>
              <a:t> 2NI</a:t>
            </a:r>
            <a:r>
              <a:rPr lang="en-US" b="1" baseline="-25000" smtClean="0">
                <a:sym typeface="Wingdings" pitchFamily="2" charset="2"/>
              </a:rPr>
              <a:t>3(s)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9-</a:t>
            </a:r>
            <a:fld id="{D479F6FC-90A1-46E6-97C3-8329C621CAAC}" type="slidenum">
              <a:rPr lang="en-US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219325" y="5357813"/>
          <a:ext cx="2230438" cy="560387"/>
        </p:xfrm>
        <a:graphic>
          <a:graphicData uri="http://schemas.openxmlformats.org/presentationml/2006/ole">
            <p:oleObj spid="_x0000_s5122" name="Equation" r:id="rId3" imgW="927000" imgH="228600" progId="">
              <p:embed/>
            </p:oleObj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4267200" y="5132388"/>
          <a:ext cx="2060575" cy="1116012"/>
        </p:xfrm>
        <a:graphic>
          <a:graphicData uri="http://schemas.openxmlformats.org/presentationml/2006/ole">
            <p:oleObj spid="_x0000_s5123" name="Equation" r:id="rId4" imgW="901440" imgH="482400" progId="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590800"/>
            <a:ext cx="731838" cy="461963"/>
          </a:xfrm>
          <a:prstGeom prst="rect">
            <a:avLst/>
          </a:prstGeom>
          <a:solidFill>
            <a:schemeClr val="bg1">
              <a:alpha val="50196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Plan</a:t>
            </a:r>
            <a:endParaRPr lang="en-US" sz="2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351463"/>
            <a:ext cx="134461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Calculate</a:t>
            </a:r>
            <a:endParaRPr lang="en-US" sz="24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2590800"/>
            <a:ext cx="36734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5.50 mol N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dirty="0"/>
              <a:t> </a:t>
            </a:r>
            <a:r>
              <a:rPr lang="en-US" sz="2800" dirty="0">
                <a:latin typeface="+mn-lt"/>
                <a:sym typeface="Wingdings" pitchFamily="2" charset="2"/>
              </a:rPr>
              <a:t> </a:t>
            </a:r>
            <a:r>
              <a:rPr lang="en-US" sz="2800" dirty="0">
                <a:solidFill>
                  <a:schemeClr val="accent1"/>
                </a:solidFill>
                <a:latin typeface="+mn-lt"/>
                <a:sym typeface="Wingdings" pitchFamily="2" charset="2"/>
              </a:rPr>
              <a:t>mol NI</a:t>
            </a:r>
            <a:r>
              <a:rPr lang="en-US" sz="2800" baseline="-25000" dirty="0">
                <a:solidFill>
                  <a:schemeClr val="accent1"/>
                </a:solidFill>
                <a:latin typeface="+mn-lt"/>
                <a:sym typeface="Wingdings" pitchFamily="2" charset="2"/>
              </a:rPr>
              <a:t>3</a:t>
            </a:r>
            <a:r>
              <a:rPr lang="en-US" sz="2800" dirty="0">
                <a:latin typeface="+mn-lt"/>
                <a:sym typeface="Wingdings" pitchFamily="2" charset="2"/>
              </a:rPr>
              <a:t> </a:t>
            </a:r>
            <a:endParaRPr lang="en-US" sz="2800" dirty="0">
              <a:latin typeface="+mn-lt"/>
            </a:endParaRPr>
          </a:p>
        </p:txBody>
      </p:sp>
      <p:sp>
        <p:nvSpPr>
          <p:cNvPr id="11" name="Line 60"/>
          <p:cNvSpPr>
            <a:spLocks noChangeShapeType="1"/>
          </p:cNvSpPr>
          <p:nvPr/>
        </p:nvSpPr>
        <p:spPr bwMode="auto">
          <a:xfrm flipV="1">
            <a:off x="5105400" y="5884863"/>
            <a:ext cx="685800" cy="152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2" name="Line 60"/>
          <p:cNvSpPr>
            <a:spLocks noChangeShapeType="1"/>
          </p:cNvSpPr>
          <p:nvPr/>
        </p:nvSpPr>
        <p:spPr bwMode="auto">
          <a:xfrm flipV="1">
            <a:off x="3048000" y="5580063"/>
            <a:ext cx="762000" cy="152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6423025" y="5426075"/>
          <a:ext cx="2263775" cy="528638"/>
        </p:xfrm>
        <a:graphic>
          <a:graphicData uri="http://schemas.openxmlformats.org/presentationml/2006/ole">
            <p:oleObj spid="_x0000_s5124" name="Equation" r:id="rId5" imgW="990360" imgH="228600" progId="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33400" y="3276600"/>
            <a:ext cx="10572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Set-Up</a:t>
            </a:r>
            <a:endParaRPr lang="en-US" sz="2400" dirty="0">
              <a:latin typeface="+mn-lt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717675" y="3124200"/>
          <a:ext cx="7231063" cy="914400"/>
        </p:xfrm>
        <a:graphic>
          <a:graphicData uri="http://schemas.openxmlformats.org/presentationml/2006/ole">
            <p:oleObj spid="_x0000_s5125" name="Equation" r:id="rId6" imgW="3314520" imgH="419040" progId="">
              <p:embed/>
            </p:oleObj>
          </a:graphicData>
        </a:graphic>
      </p:graphicFrame>
      <p:graphicFrame>
        <p:nvGraphicFramePr>
          <p:cNvPr id="5135" name="Object 15"/>
          <p:cNvGraphicFramePr>
            <a:graphicFrameLocks noChangeAspect="1"/>
          </p:cNvGraphicFramePr>
          <p:nvPr/>
        </p:nvGraphicFramePr>
        <p:xfrm>
          <a:off x="1828800" y="4114800"/>
          <a:ext cx="3260725" cy="990600"/>
        </p:xfrm>
        <a:graphic>
          <a:graphicData uri="http://schemas.openxmlformats.org/presentationml/2006/ole">
            <p:oleObj spid="_x0000_s5126" name="Equation" r:id="rId7" imgW="1422360" imgH="4316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the mole ratio</a:t>
            </a:r>
          </a:p>
        </p:txBody>
      </p:sp>
      <p:sp>
        <p:nvSpPr>
          <p:cNvPr id="61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Calculate the number of moles of I</a:t>
            </a:r>
            <a:r>
              <a:rPr lang="en-US" baseline="-25000" smtClean="0"/>
              <a:t>2</a:t>
            </a:r>
            <a:r>
              <a:rPr lang="en-US" smtClean="0"/>
              <a:t> needed to react with 5.50 mol N</a:t>
            </a:r>
            <a:r>
              <a:rPr lang="en-US" baseline="-25000" smtClean="0"/>
              <a:t>2</a:t>
            </a:r>
            <a:r>
              <a:rPr lang="en-US" smtClean="0"/>
              <a:t> in the reaction: </a:t>
            </a:r>
            <a:r>
              <a:rPr lang="en-US" b="1" smtClean="0"/>
              <a:t>1N</a:t>
            </a:r>
            <a:r>
              <a:rPr lang="en-US" b="1" baseline="-25000" smtClean="0"/>
              <a:t>2(g)</a:t>
            </a:r>
            <a:r>
              <a:rPr lang="en-US" b="1" smtClean="0"/>
              <a:t> + 3I</a:t>
            </a:r>
            <a:r>
              <a:rPr lang="en-US" b="1" baseline="-25000" smtClean="0"/>
              <a:t>2(s)</a:t>
            </a:r>
            <a:r>
              <a:rPr lang="en-US" b="1" smtClean="0"/>
              <a:t> </a:t>
            </a:r>
            <a:r>
              <a:rPr lang="en-US" b="1" smtClean="0">
                <a:sym typeface="Wingdings" pitchFamily="2" charset="2"/>
              </a:rPr>
              <a:t> 2NI</a:t>
            </a:r>
            <a:r>
              <a:rPr lang="en-US" b="1" baseline="-25000" smtClean="0">
                <a:sym typeface="Wingdings" pitchFamily="2" charset="2"/>
              </a:rPr>
              <a:t>3(s)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9-</a:t>
            </a:r>
            <a:fld id="{42A50BCC-AD2F-41A4-B27B-595F5155A591}" type="slidenum">
              <a:rPr lang="en-US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219325" y="4900613"/>
          <a:ext cx="2230438" cy="560387"/>
        </p:xfrm>
        <a:graphic>
          <a:graphicData uri="http://schemas.openxmlformats.org/presentationml/2006/ole">
            <p:oleObj spid="_x0000_s6146" name="Equation" r:id="rId3" imgW="927000" imgH="228600" progId="">
              <p:embed/>
            </p:oleObj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4238625" y="4675188"/>
          <a:ext cx="1916113" cy="1116012"/>
        </p:xfrm>
        <a:graphic>
          <a:graphicData uri="http://schemas.openxmlformats.org/presentationml/2006/ole">
            <p:oleObj spid="_x0000_s6147" name="Equation" r:id="rId4" imgW="838080" imgH="482400" progId="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819400"/>
            <a:ext cx="731838" cy="461963"/>
          </a:xfrm>
          <a:prstGeom prst="rect">
            <a:avLst/>
          </a:prstGeom>
          <a:solidFill>
            <a:schemeClr val="bg1">
              <a:alpha val="50196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Plan</a:t>
            </a:r>
            <a:endParaRPr lang="en-US" sz="2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894263"/>
            <a:ext cx="134461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Calculate</a:t>
            </a:r>
            <a:endParaRPr lang="en-US" sz="24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2895600"/>
            <a:ext cx="34131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5.50 mol N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dirty="0"/>
              <a:t> </a:t>
            </a:r>
            <a:r>
              <a:rPr lang="en-US" sz="2800" dirty="0">
                <a:latin typeface="+mn-lt"/>
                <a:sym typeface="Wingdings" pitchFamily="2" charset="2"/>
              </a:rPr>
              <a:t> </a:t>
            </a:r>
            <a:r>
              <a:rPr lang="en-US" sz="2800" dirty="0">
                <a:solidFill>
                  <a:schemeClr val="accent1"/>
                </a:solidFill>
                <a:latin typeface="+mn-lt"/>
                <a:sym typeface="Wingdings" pitchFamily="2" charset="2"/>
              </a:rPr>
              <a:t>mol I</a:t>
            </a:r>
            <a:r>
              <a:rPr lang="en-US" sz="2800" baseline="-25000" dirty="0">
                <a:solidFill>
                  <a:schemeClr val="accent1"/>
                </a:solidFill>
                <a:latin typeface="+mn-lt"/>
                <a:sym typeface="Wingdings" pitchFamily="2" charset="2"/>
              </a:rPr>
              <a:t>2</a:t>
            </a:r>
            <a:r>
              <a:rPr lang="en-US" sz="2800" dirty="0">
                <a:latin typeface="+mn-lt"/>
                <a:sym typeface="Wingdings" pitchFamily="2" charset="2"/>
              </a:rPr>
              <a:t> </a:t>
            </a:r>
            <a:endParaRPr lang="en-US" sz="2800" dirty="0">
              <a:latin typeface="+mn-lt"/>
            </a:endParaRPr>
          </a:p>
        </p:txBody>
      </p:sp>
      <p:sp>
        <p:nvSpPr>
          <p:cNvPr id="11" name="Line 60"/>
          <p:cNvSpPr>
            <a:spLocks noChangeShapeType="1"/>
          </p:cNvSpPr>
          <p:nvPr/>
        </p:nvSpPr>
        <p:spPr bwMode="auto">
          <a:xfrm flipV="1">
            <a:off x="5105400" y="5427663"/>
            <a:ext cx="685800" cy="152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2" name="Line 60"/>
          <p:cNvSpPr>
            <a:spLocks noChangeShapeType="1"/>
          </p:cNvSpPr>
          <p:nvPr/>
        </p:nvSpPr>
        <p:spPr bwMode="auto">
          <a:xfrm flipV="1">
            <a:off x="3048000" y="5122863"/>
            <a:ext cx="762000" cy="152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6172200" y="4968875"/>
          <a:ext cx="2117725" cy="528638"/>
        </p:xfrm>
        <a:graphic>
          <a:graphicData uri="http://schemas.openxmlformats.org/presentationml/2006/ole">
            <p:oleObj spid="_x0000_s6148" name="Equation" r:id="rId5" imgW="927000" imgH="228600" progId="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33400" y="3652838"/>
            <a:ext cx="10572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Set-Up</a:t>
            </a:r>
            <a:endParaRPr lang="en-US" sz="2400" dirty="0">
              <a:latin typeface="+mn-lt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2114550" y="3352800"/>
          <a:ext cx="3600450" cy="1116013"/>
        </p:xfrm>
        <a:graphic>
          <a:graphicData uri="http://schemas.openxmlformats.org/presentationml/2006/ole">
            <p:oleObj spid="_x0000_s6149" name="Equation" r:id="rId6" imgW="1574640" imgH="4824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many moles of HF will be produced by the complete reaction of 1.42 moles of H</a:t>
            </a:r>
            <a:r>
              <a:rPr lang="en-US" baseline="-25000" dirty="0" smtClean="0"/>
              <a:t>2 </a:t>
            </a:r>
            <a:r>
              <a:rPr lang="en-US" dirty="0" smtClean="0"/>
              <a:t>in the         following equation?</a:t>
            </a:r>
          </a:p>
          <a:p>
            <a:pPr algn="ctr">
              <a:defRPr/>
            </a:pPr>
            <a:r>
              <a:rPr lang="en-US" b="1" dirty="0" smtClean="0"/>
              <a:t>H</a:t>
            </a:r>
            <a:r>
              <a:rPr lang="en-US" b="1" baseline="-25000" dirty="0" smtClean="0"/>
              <a:t>2</a:t>
            </a:r>
            <a:r>
              <a:rPr lang="en-US" b="1" dirty="0" smtClean="0"/>
              <a:t> + F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  <a:r>
              <a:rPr lang="en-US" b="1" dirty="0" smtClean="0">
                <a:sym typeface="Symbol"/>
              </a:rPr>
              <a:t></a:t>
            </a:r>
            <a:r>
              <a:rPr lang="en-US" b="1" dirty="0" smtClean="0"/>
              <a:t> 2HF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0.710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1.42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2.00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2.84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9-</a:t>
            </a:r>
            <a:fld id="{9263204B-8AA4-4E60-A223-238AF7EAA882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Stoichiometry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2060"/>
                </a:solidFill>
              </a:rPr>
              <a:t>Problem Solving Strategy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for stoichiometry problems: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Convert starting substance to moles.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Convert  the moles of starting substance to moles of desired substance.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Convert the moles of desired substance to the units specified in the problem.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9-</a:t>
            </a:r>
            <a:fld id="{3F5D7FBA-B8F2-41FB-AC9B-54FDDAFBE816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Stoichiometry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9-</a:t>
            </a:r>
            <a:fld id="{F2386614-1A79-45F4-B32F-387326D7D027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52600"/>
            <a:ext cx="8923338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038600"/>
            <a:ext cx="33591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Mole-Mole Calculations</a:t>
            </a:r>
          </a:p>
        </p:txBody>
      </p:sp>
      <p:sp>
        <p:nvSpPr>
          <p:cNvPr id="71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How many moles of Al are needed to make 0.0935 mol of H</a:t>
            </a:r>
            <a:r>
              <a:rPr lang="en-US" baseline="-25000" smtClean="0"/>
              <a:t>2</a:t>
            </a:r>
            <a:r>
              <a:rPr lang="en-US" smtClean="0"/>
              <a:t>?</a:t>
            </a:r>
          </a:p>
          <a:p>
            <a:pPr algn="ctr"/>
            <a:r>
              <a:rPr lang="en-US" smtClean="0">
                <a:solidFill>
                  <a:srgbClr val="000066"/>
                </a:solidFill>
              </a:rPr>
              <a:t>2Al</a:t>
            </a:r>
            <a:r>
              <a:rPr lang="en-US" baseline="-25000" smtClean="0">
                <a:solidFill>
                  <a:srgbClr val="000066"/>
                </a:solidFill>
              </a:rPr>
              <a:t>(s)</a:t>
            </a:r>
            <a:r>
              <a:rPr lang="en-US" smtClean="0">
                <a:solidFill>
                  <a:srgbClr val="000066"/>
                </a:solidFill>
              </a:rPr>
              <a:t> + 6HCl</a:t>
            </a:r>
            <a:r>
              <a:rPr lang="en-US" baseline="-25000" smtClean="0">
                <a:solidFill>
                  <a:srgbClr val="000066"/>
                </a:solidFill>
              </a:rPr>
              <a:t> (aq)</a:t>
            </a:r>
            <a:r>
              <a:rPr lang="en-US" smtClean="0">
                <a:solidFill>
                  <a:srgbClr val="000066"/>
                </a:solidFill>
              </a:rPr>
              <a:t> </a:t>
            </a:r>
            <a:r>
              <a:rPr lang="en-US" smtClean="0">
                <a:solidFill>
                  <a:srgbClr val="000066"/>
                </a:solidFill>
                <a:sym typeface="Wingdings" pitchFamily="2" charset="2"/>
              </a:rPr>
              <a:t> 2AlCl</a:t>
            </a:r>
            <a:r>
              <a:rPr lang="en-US" baseline="-25000" smtClean="0">
                <a:solidFill>
                  <a:srgbClr val="000066"/>
                </a:solidFill>
                <a:sym typeface="Wingdings" pitchFamily="2" charset="2"/>
              </a:rPr>
              <a:t>3(aq)</a:t>
            </a:r>
            <a:r>
              <a:rPr lang="en-US" smtClean="0">
                <a:solidFill>
                  <a:srgbClr val="000066"/>
                </a:solidFill>
                <a:sym typeface="Wingdings" pitchFamily="2" charset="2"/>
              </a:rPr>
              <a:t> + 3H</a:t>
            </a:r>
            <a:r>
              <a:rPr lang="en-US" baseline="-25000" smtClean="0">
                <a:solidFill>
                  <a:srgbClr val="000066"/>
                </a:solidFill>
                <a:sym typeface="Wingdings" pitchFamily="2" charset="2"/>
              </a:rPr>
              <a:t>2(g)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9-</a:t>
            </a:r>
            <a:fld id="{B937B270-AD3C-4F17-9426-882C6F170A3D}" type="slidenum">
              <a:rPr lang="en-US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4205288" y="4946650"/>
          <a:ext cx="1738312" cy="996950"/>
        </p:xfrm>
        <a:graphic>
          <a:graphicData uri="http://schemas.openxmlformats.org/presentationml/2006/ole">
            <p:oleObj spid="_x0000_s7170" name="Equation" r:id="rId3" imgW="761760" imgH="431640" progId="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3400" y="3281363"/>
            <a:ext cx="731838" cy="461962"/>
          </a:xfrm>
          <a:prstGeom prst="rect">
            <a:avLst/>
          </a:prstGeom>
          <a:solidFill>
            <a:schemeClr val="bg1">
              <a:alpha val="50196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Plan</a:t>
            </a:r>
            <a:endParaRPr lang="en-US" sz="24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5175250"/>
            <a:ext cx="13446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Calculate</a:t>
            </a:r>
            <a:endParaRPr lang="en-US" sz="24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3286125"/>
            <a:ext cx="38703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0.0935 mol H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dirty="0"/>
              <a:t> </a:t>
            </a:r>
            <a:r>
              <a:rPr lang="en-US" sz="2800" dirty="0">
                <a:latin typeface="+mn-lt"/>
                <a:sym typeface="Wingdings" pitchFamily="2" charset="2"/>
              </a:rPr>
              <a:t> </a:t>
            </a:r>
            <a:r>
              <a:rPr lang="en-US" sz="2800" dirty="0">
                <a:solidFill>
                  <a:schemeClr val="accent1"/>
                </a:solidFill>
                <a:latin typeface="+mn-lt"/>
                <a:sym typeface="Wingdings" pitchFamily="2" charset="2"/>
              </a:rPr>
              <a:t>mol Al</a:t>
            </a:r>
            <a:r>
              <a:rPr lang="en-US" sz="2800" dirty="0">
                <a:latin typeface="+mn-lt"/>
                <a:sym typeface="Wingdings" pitchFamily="2" charset="2"/>
              </a:rPr>
              <a:t> </a:t>
            </a:r>
            <a:endParaRPr lang="en-US" sz="2800" dirty="0">
              <a:latin typeface="+mn-lt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033588" y="5249863"/>
          <a:ext cx="2309812" cy="420687"/>
        </p:xfrm>
        <a:graphic>
          <a:graphicData uri="http://schemas.openxmlformats.org/presentationml/2006/ole">
            <p:oleObj spid="_x0000_s7171" name="Equation" r:id="rId4" imgW="977760" imgH="177480" progId="">
              <p:embed/>
            </p:oleObj>
          </a:graphicData>
        </a:graphic>
      </p:graphicFrame>
      <p:sp>
        <p:nvSpPr>
          <p:cNvPr id="16" name="Line 60"/>
          <p:cNvSpPr>
            <a:spLocks noChangeShapeType="1"/>
          </p:cNvSpPr>
          <p:nvPr/>
        </p:nvSpPr>
        <p:spPr bwMode="auto">
          <a:xfrm flipV="1">
            <a:off x="4876800" y="5632450"/>
            <a:ext cx="685800" cy="152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7" name="Line 60"/>
          <p:cNvSpPr>
            <a:spLocks noChangeShapeType="1"/>
          </p:cNvSpPr>
          <p:nvPr/>
        </p:nvSpPr>
        <p:spPr bwMode="auto">
          <a:xfrm flipV="1">
            <a:off x="3276600" y="5327650"/>
            <a:ext cx="762000" cy="152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6019800" y="5235575"/>
          <a:ext cx="2387600" cy="450850"/>
        </p:xfrm>
        <a:graphic>
          <a:graphicData uri="http://schemas.openxmlformats.org/presentationml/2006/ole">
            <p:oleObj spid="_x0000_s7172" name="Equation" r:id="rId5" imgW="939600" imgH="177480" progId="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3400" y="4114800"/>
            <a:ext cx="10572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Set-Up</a:t>
            </a:r>
            <a:endParaRPr lang="en-US" sz="2400" dirty="0">
              <a:latin typeface="+mn-lt"/>
            </a:endParaRP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1695450" y="3886200"/>
          <a:ext cx="3562350" cy="996950"/>
        </p:xfrm>
        <a:graphic>
          <a:graphicData uri="http://schemas.openxmlformats.org/presentationml/2006/ole">
            <p:oleObj spid="_x0000_s7173" name="Equation" r:id="rId6" imgW="1562040" imgH="4316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Mole-Mole Calculations</a:t>
            </a:r>
          </a:p>
        </p:txBody>
      </p:sp>
      <p:sp>
        <p:nvSpPr>
          <p:cNvPr id="81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How many moles of HCl are needed to make 0.0935 mol of H</a:t>
            </a:r>
            <a:r>
              <a:rPr lang="en-US" baseline="-25000" smtClean="0"/>
              <a:t>2</a:t>
            </a:r>
            <a:r>
              <a:rPr lang="en-US" smtClean="0"/>
              <a:t>?</a:t>
            </a:r>
          </a:p>
          <a:p>
            <a:pPr algn="ctr"/>
            <a:r>
              <a:rPr lang="en-US" smtClean="0">
                <a:solidFill>
                  <a:srgbClr val="000066"/>
                </a:solidFill>
              </a:rPr>
              <a:t>2Al</a:t>
            </a:r>
            <a:r>
              <a:rPr lang="en-US" baseline="-25000" smtClean="0">
                <a:solidFill>
                  <a:srgbClr val="000066"/>
                </a:solidFill>
              </a:rPr>
              <a:t>(s)</a:t>
            </a:r>
            <a:r>
              <a:rPr lang="en-US" smtClean="0">
                <a:solidFill>
                  <a:srgbClr val="000066"/>
                </a:solidFill>
              </a:rPr>
              <a:t> + 6HCl</a:t>
            </a:r>
            <a:r>
              <a:rPr lang="en-US" baseline="-25000" smtClean="0">
                <a:solidFill>
                  <a:srgbClr val="000066"/>
                </a:solidFill>
              </a:rPr>
              <a:t> (aq)</a:t>
            </a:r>
            <a:r>
              <a:rPr lang="en-US" smtClean="0">
                <a:solidFill>
                  <a:srgbClr val="000066"/>
                </a:solidFill>
              </a:rPr>
              <a:t> </a:t>
            </a:r>
            <a:r>
              <a:rPr lang="en-US" smtClean="0">
                <a:solidFill>
                  <a:srgbClr val="000066"/>
                </a:solidFill>
                <a:sym typeface="Wingdings" pitchFamily="2" charset="2"/>
              </a:rPr>
              <a:t> 2AlCl</a:t>
            </a:r>
            <a:r>
              <a:rPr lang="en-US" baseline="-25000" smtClean="0">
                <a:solidFill>
                  <a:srgbClr val="000066"/>
                </a:solidFill>
                <a:sym typeface="Wingdings" pitchFamily="2" charset="2"/>
              </a:rPr>
              <a:t>3(aq)</a:t>
            </a:r>
            <a:r>
              <a:rPr lang="en-US" smtClean="0">
                <a:solidFill>
                  <a:srgbClr val="000066"/>
                </a:solidFill>
                <a:sym typeface="Wingdings" pitchFamily="2" charset="2"/>
              </a:rPr>
              <a:t> + 3H</a:t>
            </a:r>
            <a:r>
              <a:rPr lang="en-US" baseline="-25000" smtClean="0">
                <a:solidFill>
                  <a:srgbClr val="000066"/>
                </a:solidFill>
                <a:sym typeface="Wingdings" pitchFamily="2" charset="2"/>
              </a:rPr>
              <a:t>2(g)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9-</a:t>
            </a:r>
            <a:fld id="{E74CCA37-33EA-48DE-B250-0AC3441BBC88}" type="slidenum">
              <a:rPr lang="en-US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4191000" y="4870450"/>
          <a:ext cx="1971675" cy="996950"/>
        </p:xfrm>
        <a:graphic>
          <a:graphicData uri="http://schemas.openxmlformats.org/presentationml/2006/ole">
            <p:oleObj spid="_x0000_s8194" name="Equation" r:id="rId3" imgW="863280" imgH="431640" progId="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3400" y="3281363"/>
            <a:ext cx="731838" cy="461962"/>
          </a:xfrm>
          <a:prstGeom prst="rect">
            <a:avLst/>
          </a:prstGeom>
          <a:solidFill>
            <a:schemeClr val="bg1">
              <a:alpha val="50196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Plan</a:t>
            </a:r>
            <a:endParaRPr lang="en-US" sz="24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5024438"/>
            <a:ext cx="134461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Calculate</a:t>
            </a:r>
            <a:endParaRPr lang="en-US" sz="24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3286125"/>
            <a:ext cx="41290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0.0935 mol H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dirty="0"/>
              <a:t> </a:t>
            </a:r>
            <a:r>
              <a:rPr lang="en-US" sz="2800" dirty="0">
                <a:latin typeface="+mn-lt"/>
                <a:sym typeface="Wingdings" pitchFamily="2" charset="2"/>
              </a:rPr>
              <a:t> </a:t>
            </a:r>
            <a:r>
              <a:rPr lang="en-US" sz="2800" dirty="0">
                <a:solidFill>
                  <a:schemeClr val="accent1"/>
                </a:solidFill>
                <a:latin typeface="+mn-lt"/>
                <a:sym typeface="Wingdings" pitchFamily="2" charset="2"/>
              </a:rPr>
              <a:t>mol </a:t>
            </a:r>
            <a:r>
              <a:rPr lang="en-US" sz="2800" dirty="0" err="1">
                <a:solidFill>
                  <a:schemeClr val="accent1"/>
                </a:solidFill>
                <a:latin typeface="+mn-lt"/>
                <a:sym typeface="Wingdings" pitchFamily="2" charset="2"/>
              </a:rPr>
              <a:t>HCl</a:t>
            </a:r>
            <a:r>
              <a:rPr lang="en-US" sz="2800" dirty="0">
                <a:latin typeface="+mn-lt"/>
                <a:sym typeface="Wingdings" pitchFamily="2" charset="2"/>
              </a:rPr>
              <a:t> </a:t>
            </a:r>
            <a:endParaRPr lang="en-US" sz="2800" dirty="0">
              <a:latin typeface="+mn-lt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033588" y="5124450"/>
          <a:ext cx="2309812" cy="419100"/>
        </p:xfrm>
        <a:graphic>
          <a:graphicData uri="http://schemas.openxmlformats.org/presentationml/2006/ole">
            <p:oleObj spid="_x0000_s8195" name="Equation" r:id="rId4" imgW="977760" imgH="177480" progId="">
              <p:embed/>
            </p:oleObj>
          </a:graphicData>
        </a:graphic>
      </p:graphicFrame>
      <p:sp>
        <p:nvSpPr>
          <p:cNvPr id="16" name="Line 60"/>
          <p:cNvSpPr>
            <a:spLocks noChangeShapeType="1"/>
          </p:cNvSpPr>
          <p:nvPr/>
        </p:nvSpPr>
        <p:spPr bwMode="auto">
          <a:xfrm flipV="1">
            <a:off x="5132388" y="5562600"/>
            <a:ext cx="685800" cy="152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7" name="Line 60"/>
          <p:cNvSpPr>
            <a:spLocks noChangeShapeType="1"/>
          </p:cNvSpPr>
          <p:nvPr/>
        </p:nvSpPr>
        <p:spPr bwMode="auto">
          <a:xfrm flipV="1">
            <a:off x="3276600" y="5257800"/>
            <a:ext cx="762000" cy="152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6172200" y="5108575"/>
          <a:ext cx="2743200" cy="450850"/>
        </p:xfrm>
        <a:graphic>
          <a:graphicData uri="http://schemas.openxmlformats.org/presentationml/2006/ole">
            <p:oleObj spid="_x0000_s8196" name="Equation" r:id="rId5" imgW="1079280" imgH="177480" progId="">
              <p:embed/>
            </p:oleObj>
          </a:graphicData>
        </a:graphic>
      </p:graphicFrame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2155825" y="3852863"/>
          <a:ext cx="3451225" cy="909637"/>
        </p:xfrm>
        <a:graphic>
          <a:graphicData uri="http://schemas.openxmlformats.org/presentationml/2006/ole">
            <p:oleObj spid="_x0000_s8197" name="Equation" r:id="rId6" imgW="1511280" imgH="393480" progId="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3400" y="4114800"/>
            <a:ext cx="10572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Set-Up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Outline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9-</a:t>
            </a:r>
            <a:fld id="{BB09A092-F73F-4262-8062-88F1A528BD03}" type="slidenum">
              <a:rPr lang="en-US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1752600"/>
          <a:ext cx="81534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3886200"/>
              </a:tblGrid>
              <a:tr h="4495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9.1 </a:t>
                      </a:r>
                      <a:r>
                        <a:rPr lang="en-US" sz="2400" b="0" dirty="0" smtClean="0">
                          <a:solidFill>
                            <a:srgbClr val="0000FF"/>
                          </a:solidFill>
                          <a:hlinkClick r:id="rId2" action="ppaction://hlinksldjump"/>
                        </a:rPr>
                        <a:t>A Short Review</a:t>
                      </a:r>
                      <a:endParaRPr lang="en-US" sz="2400" b="0" dirty="0" smtClean="0">
                        <a:solidFill>
                          <a:srgbClr val="0000FF"/>
                        </a:solidFill>
                      </a:endParaRPr>
                    </a:p>
                    <a:p>
                      <a:pPr>
                        <a:buNone/>
                      </a:pPr>
                      <a:endParaRPr lang="en-US" sz="800" b="0" dirty="0" smtClean="0"/>
                    </a:p>
                    <a:p>
                      <a:pPr marL="463550" indent="-463550"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9.2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smtClean="0">
                          <a:solidFill>
                            <a:srgbClr val="0000FF"/>
                          </a:solidFill>
                          <a:hlinkClick r:id="rId3" action="ppaction://hlinksldjump"/>
                        </a:rPr>
                        <a:t>Introduction to Stoichiometry</a:t>
                      </a:r>
                      <a:endParaRPr lang="en-US" sz="2400" b="0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463550" indent="-463550">
                        <a:buNone/>
                      </a:pPr>
                      <a:endParaRPr lang="en-US" sz="800" b="0" dirty="0" smtClean="0"/>
                    </a:p>
                    <a:p>
                      <a:pPr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9.3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smtClean="0">
                          <a:solidFill>
                            <a:srgbClr val="0000FF"/>
                          </a:solidFill>
                          <a:hlinkClick r:id="rId4" action="ppaction://hlinksldjump"/>
                        </a:rPr>
                        <a:t>Mole-Mole Calculations</a:t>
                      </a:r>
                      <a:endParaRPr lang="en-US" sz="2400" b="0" dirty="0" smtClean="0">
                        <a:solidFill>
                          <a:srgbClr val="0000FF"/>
                        </a:solidFill>
                      </a:endParaRPr>
                    </a:p>
                    <a:p>
                      <a:pPr>
                        <a:buNone/>
                      </a:pPr>
                      <a:endParaRPr lang="en-US" sz="800" b="0" dirty="0" smtClean="0"/>
                    </a:p>
                    <a:p>
                      <a:pPr marL="463550" indent="-463550"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9.4 </a:t>
                      </a:r>
                      <a:r>
                        <a:rPr lang="en-US" sz="2400" b="0" dirty="0" smtClean="0">
                          <a:solidFill>
                            <a:srgbClr val="0000FF"/>
                          </a:solidFill>
                          <a:hlinkClick r:id="rId5" action="ppaction://hlinksldjump"/>
                        </a:rPr>
                        <a:t>Mole-Mass Calculations</a:t>
                      </a:r>
                      <a:endParaRPr lang="en-US" sz="2400" b="0" dirty="0" smtClean="0"/>
                    </a:p>
                    <a:p>
                      <a:pPr marL="463550" indent="-463550">
                        <a:buNone/>
                      </a:pPr>
                      <a:endParaRPr lang="en-US" sz="8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  <a:p>
                      <a:pPr>
                        <a:buNone/>
                      </a:pPr>
                      <a:endParaRPr lang="en-US" sz="2400" b="0" dirty="0" smtClean="0"/>
                    </a:p>
                    <a:p>
                      <a:endParaRPr lang="en-US" sz="24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63550" indent="-463550"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9.5</a:t>
                      </a:r>
                      <a:r>
                        <a:rPr lang="en-US" sz="2400" b="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0" baseline="0" dirty="0" smtClean="0">
                          <a:solidFill>
                            <a:srgbClr val="0000FF"/>
                          </a:solidFill>
                          <a:hlinkClick r:id="rId6" action="ppaction://hlinksldjump"/>
                        </a:rPr>
                        <a:t>Mass-</a:t>
                      </a:r>
                      <a:r>
                        <a:rPr lang="en-US" sz="2400" b="0" dirty="0" smtClean="0">
                          <a:solidFill>
                            <a:srgbClr val="0000FF"/>
                          </a:solidFill>
                          <a:hlinkClick r:id="rId6" action="ppaction://hlinksldjump"/>
                        </a:rPr>
                        <a:t>Mass Calculations</a:t>
                      </a:r>
                      <a:endParaRPr lang="en-US" sz="2400" b="0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463550" indent="-463550">
                        <a:buNone/>
                      </a:pPr>
                      <a:endParaRPr lang="en-US" sz="800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463550" indent="-463550"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9.6</a:t>
                      </a:r>
                      <a:r>
                        <a:rPr lang="en-US" sz="2400" b="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0" baseline="0" dirty="0" smtClean="0">
                          <a:solidFill>
                            <a:srgbClr val="0000FF"/>
                          </a:solidFill>
                          <a:hlinkClick r:id="rId7" action="ppaction://hlinksldjump"/>
                        </a:rPr>
                        <a:t>Limiting Reactant and Yield Calculations</a:t>
                      </a:r>
                      <a:endParaRPr lang="en-US" sz="2400" b="0" dirty="0" smtClean="0"/>
                    </a:p>
                    <a:p>
                      <a:pPr marL="463550" indent="-463550">
                        <a:buNone/>
                      </a:pPr>
                      <a:endParaRPr lang="en-US" sz="8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63550" indent="-463550">
                        <a:buNone/>
                      </a:pPr>
                      <a:endParaRPr lang="en-US" sz="2400" b="0" dirty="0" smtClean="0"/>
                    </a:p>
                    <a:p>
                      <a:pPr marL="463550" indent="-463550">
                        <a:buNone/>
                      </a:pPr>
                      <a:endParaRPr lang="en-US" sz="800" b="0" dirty="0" smtClean="0"/>
                    </a:p>
                    <a:p>
                      <a:endParaRPr lang="en-US" sz="24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many moles of H</a:t>
            </a:r>
            <a:r>
              <a:rPr lang="en-US" baseline="-25000" dirty="0" smtClean="0"/>
              <a:t>2</a:t>
            </a:r>
            <a:r>
              <a:rPr lang="en-US" dirty="0" smtClean="0"/>
              <a:t> are made by the reaction of 1.5 mol </a:t>
            </a:r>
            <a:r>
              <a:rPr lang="en-US" dirty="0" err="1" smtClean="0"/>
              <a:t>HCl</a:t>
            </a:r>
            <a:r>
              <a:rPr lang="en-US" dirty="0" smtClean="0"/>
              <a:t> with excess aluminum?</a:t>
            </a:r>
          </a:p>
          <a:p>
            <a:pPr algn="ctr">
              <a:defRPr/>
            </a:pPr>
            <a:r>
              <a:rPr lang="en-US" dirty="0" smtClean="0">
                <a:solidFill>
                  <a:srgbClr val="000066"/>
                </a:solidFill>
              </a:rPr>
              <a:t>2Al</a:t>
            </a:r>
            <a:r>
              <a:rPr lang="en-US" baseline="-25000" dirty="0" smtClean="0">
                <a:solidFill>
                  <a:srgbClr val="000066"/>
                </a:solidFill>
              </a:rPr>
              <a:t>(s)</a:t>
            </a:r>
            <a:r>
              <a:rPr lang="en-US" dirty="0" smtClean="0">
                <a:solidFill>
                  <a:srgbClr val="000066"/>
                </a:solidFill>
              </a:rPr>
              <a:t> + 6HCl</a:t>
            </a:r>
            <a:r>
              <a:rPr lang="en-US" baseline="-25000" dirty="0" smtClean="0">
                <a:solidFill>
                  <a:srgbClr val="000066"/>
                </a:solidFill>
              </a:rPr>
              <a:t> (</a:t>
            </a:r>
            <a:r>
              <a:rPr lang="en-US" baseline="-25000" dirty="0" err="1" smtClean="0">
                <a:solidFill>
                  <a:srgbClr val="000066"/>
                </a:solidFill>
              </a:rPr>
              <a:t>aq</a:t>
            </a:r>
            <a:r>
              <a:rPr lang="en-US" baseline="-25000" dirty="0" smtClean="0">
                <a:solidFill>
                  <a:srgbClr val="000066"/>
                </a:solidFill>
              </a:rPr>
              <a:t>)</a:t>
            </a:r>
            <a:r>
              <a:rPr lang="en-US" dirty="0" smtClean="0">
                <a:solidFill>
                  <a:srgbClr val="000066"/>
                </a:solidFill>
              </a:rPr>
              <a:t> </a:t>
            </a:r>
            <a:r>
              <a:rPr lang="en-US" dirty="0" smtClean="0">
                <a:solidFill>
                  <a:srgbClr val="000066"/>
                </a:solidFill>
                <a:sym typeface="Wingdings" pitchFamily="2" charset="2"/>
              </a:rPr>
              <a:t> 2AlCl</a:t>
            </a:r>
            <a:r>
              <a:rPr lang="en-US" baseline="-25000" dirty="0" smtClean="0">
                <a:solidFill>
                  <a:srgbClr val="000066"/>
                </a:solidFill>
                <a:sym typeface="Wingdings" pitchFamily="2" charset="2"/>
              </a:rPr>
              <a:t>3(</a:t>
            </a:r>
            <a:r>
              <a:rPr lang="en-US" baseline="-25000" dirty="0" err="1" smtClean="0">
                <a:solidFill>
                  <a:srgbClr val="000066"/>
                </a:solidFill>
                <a:sym typeface="Wingdings" pitchFamily="2" charset="2"/>
              </a:rPr>
              <a:t>aq</a:t>
            </a:r>
            <a:r>
              <a:rPr lang="en-US" baseline="-25000" dirty="0" smtClean="0">
                <a:solidFill>
                  <a:srgbClr val="000066"/>
                </a:solidFill>
                <a:sym typeface="Wingdings" pitchFamily="2" charset="2"/>
              </a:rPr>
              <a:t>)</a:t>
            </a:r>
            <a:r>
              <a:rPr lang="en-US" dirty="0" smtClean="0">
                <a:solidFill>
                  <a:srgbClr val="000066"/>
                </a:solidFill>
                <a:sym typeface="Wingdings" pitchFamily="2" charset="2"/>
              </a:rPr>
              <a:t> + 3H</a:t>
            </a:r>
            <a:r>
              <a:rPr lang="en-US" baseline="-25000" dirty="0" smtClean="0">
                <a:solidFill>
                  <a:srgbClr val="000066"/>
                </a:solidFill>
                <a:sym typeface="Wingdings" pitchFamily="2" charset="2"/>
              </a:rPr>
              <a:t>2(g)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0.75 mol 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3.0 mol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6.0 mol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4.5 mol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9-</a:t>
            </a:r>
            <a:fld id="{20329332-363D-4046-B2B3-B51E7A3F17BA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many moles of carbon dioxide are produced when 3.00 moles of oxygen react completely in the following equation?</a:t>
            </a:r>
          </a:p>
          <a:p>
            <a:pPr algn="ctr">
              <a:defRPr/>
            </a:pPr>
            <a:r>
              <a:rPr lang="en-US" dirty="0" smtClean="0"/>
              <a:t>C</a:t>
            </a:r>
            <a:r>
              <a:rPr lang="en-US" baseline="-25000" dirty="0" smtClean="0"/>
              <a:t>3</a:t>
            </a:r>
            <a:r>
              <a:rPr lang="en-US" dirty="0" smtClean="0"/>
              <a:t>H</a:t>
            </a:r>
            <a:r>
              <a:rPr lang="en-US" baseline="-25000" dirty="0" smtClean="0"/>
              <a:t>8</a:t>
            </a:r>
            <a:r>
              <a:rPr lang="en-US" dirty="0" smtClean="0"/>
              <a:t> + 5O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3CO</a:t>
            </a:r>
            <a:r>
              <a:rPr lang="en-US" baseline="-25000" dirty="0" smtClean="0"/>
              <a:t>2</a:t>
            </a:r>
            <a:r>
              <a:rPr lang="en-US" dirty="0" smtClean="0"/>
              <a:t> + 9H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5.00 mol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3.00 mol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1.80 mol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1.50 mol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9-</a:t>
            </a:r>
            <a:fld id="{A6E80A31-79A4-48EE-AEF5-A02648248259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many moles of C</a:t>
            </a:r>
            <a:r>
              <a:rPr lang="en-US" baseline="-25000" dirty="0" smtClean="0"/>
              <a:t>3</a:t>
            </a:r>
            <a:r>
              <a:rPr lang="en-US" dirty="0" smtClean="0"/>
              <a:t>H</a:t>
            </a:r>
            <a:r>
              <a:rPr lang="en-US" baseline="-25000" dirty="0" smtClean="0"/>
              <a:t>8</a:t>
            </a:r>
            <a:r>
              <a:rPr lang="en-US" dirty="0" smtClean="0"/>
              <a:t> are consumed when 1.81x10</a:t>
            </a:r>
            <a:r>
              <a:rPr lang="en-US" baseline="30000" dirty="0" smtClean="0"/>
              <a:t>23</a:t>
            </a:r>
            <a:r>
              <a:rPr lang="en-US" dirty="0" smtClean="0"/>
              <a:t> molecules of CO</a:t>
            </a:r>
            <a:r>
              <a:rPr lang="en-US" baseline="-25000" dirty="0" smtClean="0"/>
              <a:t>2</a:t>
            </a:r>
            <a:r>
              <a:rPr lang="en-US" dirty="0" smtClean="0"/>
              <a:t> are produced in the following equation?</a:t>
            </a:r>
          </a:p>
          <a:p>
            <a:pPr algn="ctr">
              <a:defRPr/>
            </a:pPr>
            <a:r>
              <a:rPr lang="en-US" dirty="0" smtClean="0"/>
              <a:t> C</a:t>
            </a:r>
            <a:r>
              <a:rPr lang="en-US" baseline="-25000" dirty="0" smtClean="0"/>
              <a:t>3</a:t>
            </a:r>
            <a:r>
              <a:rPr lang="en-US" dirty="0" smtClean="0"/>
              <a:t>H</a:t>
            </a:r>
            <a:r>
              <a:rPr lang="en-US" baseline="-25000" dirty="0" smtClean="0"/>
              <a:t>8</a:t>
            </a:r>
            <a:r>
              <a:rPr lang="en-US" dirty="0" smtClean="0"/>
              <a:t> + 5O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3CO</a:t>
            </a:r>
            <a:r>
              <a:rPr lang="en-US" baseline="-25000" dirty="0" smtClean="0"/>
              <a:t>2</a:t>
            </a:r>
            <a:r>
              <a:rPr lang="en-US" dirty="0" smtClean="0"/>
              <a:t> + 4H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0.100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0.897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6.03 × 10</a:t>
            </a:r>
            <a:r>
              <a:rPr lang="en-US" baseline="30000" dirty="0" smtClean="0"/>
              <a:t>22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5.43 × 10</a:t>
            </a:r>
            <a:r>
              <a:rPr lang="en-US" baseline="30000" dirty="0" smtClean="0"/>
              <a:t>23</a:t>
            </a:r>
            <a:r>
              <a:rPr lang="en-US" dirty="0" smtClean="0"/>
              <a:t>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9-</a:t>
            </a:r>
            <a:fld id="{287CBEB5-E664-4435-8177-FD5125D3DCE6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Mole-Mass Calculations</a:t>
            </a:r>
          </a:p>
        </p:txBody>
      </p:sp>
      <p:sp>
        <p:nvSpPr>
          <p:cNvPr id="922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smtClean="0"/>
              <a:t>What mass of H</a:t>
            </a:r>
            <a:r>
              <a:rPr lang="en-US" sz="2600" baseline="-25000" smtClean="0"/>
              <a:t>2</a:t>
            </a:r>
            <a:r>
              <a:rPr lang="en-US" sz="2600" smtClean="0"/>
              <a:t> (2.02 g/mol) is made by the reaction of 3.0 mol HCl with excess aluminum? </a:t>
            </a:r>
          </a:p>
          <a:p>
            <a:pPr algn="ctr"/>
            <a:r>
              <a:rPr lang="en-US" sz="2600" smtClean="0">
                <a:solidFill>
                  <a:srgbClr val="000066"/>
                </a:solidFill>
              </a:rPr>
              <a:t>2Al</a:t>
            </a:r>
            <a:r>
              <a:rPr lang="en-US" sz="2600" baseline="-25000" smtClean="0">
                <a:solidFill>
                  <a:srgbClr val="000066"/>
                </a:solidFill>
              </a:rPr>
              <a:t>(s)</a:t>
            </a:r>
            <a:r>
              <a:rPr lang="en-US" sz="2600" smtClean="0">
                <a:solidFill>
                  <a:srgbClr val="000066"/>
                </a:solidFill>
              </a:rPr>
              <a:t> + 6HCl</a:t>
            </a:r>
            <a:r>
              <a:rPr lang="en-US" sz="2600" baseline="-25000" smtClean="0">
                <a:solidFill>
                  <a:srgbClr val="000066"/>
                </a:solidFill>
              </a:rPr>
              <a:t> (aq)</a:t>
            </a:r>
            <a:r>
              <a:rPr lang="en-US" sz="2600" smtClean="0">
                <a:solidFill>
                  <a:srgbClr val="000066"/>
                </a:solidFill>
              </a:rPr>
              <a:t> </a:t>
            </a:r>
            <a:r>
              <a:rPr lang="en-US" sz="2600" smtClean="0">
                <a:solidFill>
                  <a:srgbClr val="000066"/>
                </a:solidFill>
                <a:sym typeface="Wingdings" pitchFamily="2" charset="2"/>
              </a:rPr>
              <a:t> 2AlCl</a:t>
            </a:r>
            <a:r>
              <a:rPr lang="en-US" sz="2600" baseline="-25000" smtClean="0">
                <a:solidFill>
                  <a:srgbClr val="000066"/>
                </a:solidFill>
                <a:sym typeface="Wingdings" pitchFamily="2" charset="2"/>
              </a:rPr>
              <a:t>3(aq)</a:t>
            </a:r>
            <a:r>
              <a:rPr lang="en-US" sz="2600" smtClean="0">
                <a:solidFill>
                  <a:srgbClr val="000066"/>
                </a:solidFill>
                <a:sym typeface="Wingdings" pitchFamily="2" charset="2"/>
              </a:rPr>
              <a:t> + 3H</a:t>
            </a:r>
            <a:r>
              <a:rPr lang="en-US" sz="2600" baseline="-25000" smtClean="0">
                <a:solidFill>
                  <a:srgbClr val="000066"/>
                </a:solidFill>
                <a:sym typeface="Wingdings" pitchFamily="2" charset="2"/>
              </a:rPr>
              <a:t>2(g)</a:t>
            </a:r>
          </a:p>
          <a:p>
            <a:endParaRPr lang="en-US" sz="800" smtClean="0">
              <a:solidFill>
                <a:schemeClr val="tx2"/>
              </a:solidFill>
            </a:endParaRP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9-</a:t>
            </a:r>
            <a:fld id="{DF048D61-8102-4A0D-BCBA-CF042DB42351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3209925"/>
            <a:ext cx="731838" cy="461963"/>
          </a:xfrm>
          <a:prstGeom prst="rect">
            <a:avLst/>
          </a:prstGeom>
          <a:solidFill>
            <a:schemeClr val="bg1">
              <a:alpha val="50196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Plan</a:t>
            </a:r>
            <a:endParaRPr lang="en-US" sz="2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038600"/>
            <a:ext cx="13446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Calculate</a:t>
            </a:r>
            <a:endParaRPr lang="en-US" sz="24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2713" y="3200400"/>
            <a:ext cx="41116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3.0  mol </a:t>
            </a:r>
            <a:r>
              <a:rPr lang="en-US" sz="2400" dirty="0" err="1">
                <a:latin typeface="+mn-lt"/>
              </a:rPr>
              <a:t>HCl</a:t>
            </a:r>
            <a:r>
              <a:rPr lang="en-US" sz="2400" dirty="0">
                <a:latin typeface="+mn-lt"/>
                <a:sym typeface="Wingdings" pitchFamily="2" charset="2"/>
              </a:rPr>
              <a:t> </a:t>
            </a:r>
            <a:r>
              <a:rPr lang="en-US" sz="2400" dirty="0">
                <a:solidFill>
                  <a:schemeClr val="accent1"/>
                </a:solidFill>
                <a:latin typeface="+mn-lt"/>
                <a:sym typeface="Wingdings" pitchFamily="2" charset="2"/>
              </a:rPr>
              <a:t>mol H</a:t>
            </a:r>
            <a:r>
              <a:rPr lang="en-US" sz="2400" baseline="-25000" dirty="0">
                <a:solidFill>
                  <a:schemeClr val="accent1"/>
                </a:solidFill>
                <a:latin typeface="+mn-lt"/>
                <a:sym typeface="Wingdings" pitchFamily="2" charset="2"/>
              </a:rPr>
              <a:t>2</a:t>
            </a:r>
            <a:r>
              <a:rPr lang="en-US" sz="2400" baseline="-25000" dirty="0">
                <a:latin typeface="+mn-lt"/>
              </a:rPr>
              <a:t> </a:t>
            </a:r>
            <a:r>
              <a:rPr lang="en-US" sz="2400" dirty="0">
                <a:latin typeface="+mn-lt"/>
                <a:sym typeface="Wingdings" pitchFamily="2" charset="2"/>
              </a:rPr>
              <a:t> </a:t>
            </a:r>
            <a:r>
              <a:rPr lang="en-US" sz="2400" dirty="0">
                <a:solidFill>
                  <a:schemeClr val="accent2"/>
                </a:solidFill>
                <a:latin typeface="+mn-lt"/>
                <a:sym typeface="Wingdings" pitchFamily="2" charset="2"/>
              </a:rPr>
              <a:t>g H</a:t>
            </a:r>
            <a:r>
              <a:rPr lang="en-US" sz="2400" baseline="-25000" dirty="0">
                <a:solidFill>
                  <a:schemeClr val="accent2"/>
                </a:solidFill>
                <a:latin typeface="+mn-lt"/>
                <a:sym typeface="Wingdings" pitchFamily="2" charset="2"/>
              </a:rPr>
              <a:t>2</a:t>
            </a:r>
            <a:r>
              <a:rPr lang="en-US" sz="2400" dirty="0">
                <a:solidFill>
                  <a:schemeClr val="accent2"/>
                </a:solidFill>
                <a:latin typeface="+mn-lt"/>
                <a:sym typeface="Wingdings" pitchFamily="2" charset="2"/>
              </a:rPr>
              <a:t> </a:t>
            </a:r>
            <a:endParaRPr lang="en-US" sz="2400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2012950" y="4114800"/>
          <a:ext cx="1568450" cy="350838"/>
        </p:xfrm>
        <a:graphic>
          <a:graphicData uri="http://schemas.openxmlformats.org/presentationml/2006/ole">
            <p:oleObj spid="_x0000_s9218" name="Equation" r:id="rId3" imgW="799920" imgH="177480" progId="">
              <p:embed/>
            </p:oleObj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3581400" y="3933825"/>
          <a:ext cx="1708150" cy="866775"/>
        </p:xfrm>
        <a:graphic>
          <a:graphicData uri="http://schemas.openxmlformats.org/presentationml/2006/ole">
            <p:oleObj spid="_x0000_s9219" name="Equation" r:id="rId4" imgW="863280" imgH="431640" progId="">
              <p:embed/>
            </p:oleObj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3543300" y="4876800"/>
          <a:ext cx="1751013" cy="990600"/>
        </p:xfrm>
        <a:graphic>
          <a:graphicData uri="http://schemas.openxmlformats.org/presentationml/2006/ole">
            <p:oleObj spid="_x0000_s9220" name="Equation" r:id="rId5" imgW="863280" imgH="482400" progId="">
              <p:embed/>
            </p:oleObj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5330825" y="4060825"/>
          <a:ext cx="1724025" cy="488950"/>
        </p:xfrm>
        <a:graphic>
          <a:graphicData uri="http://schemas.openxmlformats.org/presentationml/2006/ole">
            <p:oleObj spid="_x0000_s9221" name="Equation" r:id="rId6" imgW="812520" imgH="228600" progId="">
              <p:embed/>
            </p:oleObj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2100263" y="5076825"/>
          <a:ext cx="1481137" cy="488950"/>
        </p:xfrm>
        <a:graphic>
          <a:graphicData uri="http://schemas.openxmlformats.org/presentationml/2006/ole">
            <p:oleObj spid="_x0000_s9222" name="Equation" r:id="rId7" imgW="698400" imgH="228600" progId="">
              <p:embed/>
            </p:oleObj>
          </a:graphicData>
        </a:graphic>
      </p:graphicFrame>
      <p:sp>
        <p:nvSpPr>
          <p:cNvPr id="14" name="Line 60"/>
          <p:cNvSpPr>
            <a:spLocks noChangeShapeType="1"/>
          </p:cNvSpPr>
          <p:nvPr/>
        </p:nvSpPr>
        <p:spPr bwMode="auto">
          <a:xfrm flipV="1">
            <a:off x="3959225" y="4495800"/>
            <a:ext cx="914400" cy="152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5" name="Line 60"/>
          <p:cNvSpPr>
            <a:spLocks noChangeShapeType="1"/>
          </p:cNvSpPr>
          <p:nvPr/>
        </p:nvSpPr>
        <p:spPr bwMode="auto">
          <a:xfrm flipV="1">
            <a:off x="2590800" y="4191000"/>
            <a:ext cx="914400" cy="152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6" name="Line 60"/>
          <p:cNvSpPr>
            <a:spLocks noChangeShapeType="1"/>
          </p:cNvSpPr>
          <p:nvPr/>
        </p:nvSpPr>
        <p:spPr bwMode="auto">
          <a:xfrm flipV="1">
            <a:off x="4114800" y="5486400"/>
            <a:ext cx="533400" cy="152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7" name="Line 60"/>
          <p:cNvSpPr>
            <a:spLocks noChangeShapeType="1"/>
          </p:cNvSpPr>
          <p:nvPr/>
        </p:nvSpPr>
        <p:spPr bwMode="auto">
          <a:xfrm flipV="1">
            <a:off x="2743200" y="5257800"/>
            <a:ext cx="533400" cy="152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5224463" y="5064125"/>
          <a:ext cx="1600200" cy="514350"/>
        </p:xfrm>
        <a:graphic>
          <a:graphicData uri="http://schemas.openxmlformats.org/presentationml/2006/ole">
            <p:oleObj spid="_x0000_s9223" name="Equation" r:id="rId8" imgW="711000" imgH="228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Mole-Mass Calculations</a:t>
            </a:r>
          </a:p>
        </p:txBody>
      </p:sp>
      <p:sp>
        <p:nvSpPr>
          <p:cNvPr id="1024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smtClean="0"/>
              <a:t>How many moles of HCl are needed to completely consume 2.00 g Al (26.98g/mol)?</a:t>
            </a:r>
          </a:p>
          <a:p>
            <a:pPr algn="ctr"/>
            <a:r>
              <a:rPr lang="en-US" sz="2600" smtClean="0">
                <a:solidFill>
                  <a:srgbClr val="000066"/>
                </a:solidFill>
              </a:rPr>
              <a:t>2Al</a:t>
            </a:r>
            <a:r>
              <a:rPr lang="en-US" sz="2600" baseline="-25000" smtClean="0">
                <a:solidFill>
                  <a:srgbClr val="000066"/>
                </a:solidFill>
              </a:rPr>
              <a:t>(s)</a:t>
            </a:r>
            <a:r>
              <a:rPr lang="en-US" sz="2600" smtClean="0">
                <a:solidFill>
                  <a:srgbClr val="000066"/>
                </a:solidFill>
              </a:rPr>
              <a:t> + 6HCl</a:t>
            </a:r>
            <a:r>
              <a:rPr lang="en-US" sz="2600" baseline="-25000" smtClean="0">
                <a:solidFill>
                  <a:srgbClr val="000066"/>
                </a:solidFill>
              </a:rPr>
              <a:t> (aq)</a:t>
            </a:r>
            <a:r>
              <a:rPr lang="en-US" sz="2600" smtClean="0">
                <a:solidFill>
                  <a:srgbClr val="000066"/>
                </a:solidFill>
              </a:rPr>
              <a:t> </a:t>
            </a:r>
            <a:r>
              <a:rPr lang="en-US" sz="2600" smtClean="0">
                <a:solidFill>
                  <a:srgbClr val="000066"/>
                </a:solidFill>
                <a:sym typeface="Wingdings" pitchFamily="2" charset="2"/>
              </a:rPr>
              <a:t> 2AlCl</a:t>
            </a:r>
            <a:r>
              <a:rPr lang="en-US" sz="2600" baseline="-25000" smtClean="0">
                <a:solidFill>
                  <a:srgbClr val="000066"/>
                </a:solidFill>
                <a:sym typeface="Wingdings" pitchFamily="2" charset="2"/>
              </a:rPr>
              <a:t>3(aq)</a:t>
            </a:r>
            <a:r>
              <a:rPr lang="en-US" sz="2600" smtClean="0">
                <a:solidFill>
                  <a:srgbClr val="000066"/>
                </a:solidFill>
                <a:sym typeface="Wingdings" pitchFamily="2" charset="2"/>
              </a:rPr>
              <a:t> + 3H</a:t>
            </a:r>
            <a:r>
              <a:rPr lang="en-US" sz="2600" baseline="-25000" smtClean="0">
                <a:solidFill>
                  <a:srgbClr val="000066"/>
                </a:solidFill>
                <a:sym typeface="Wingdings" pitchFamily="2" charset="2"/>
              </a:rPr>
              <a:t>2(g)</a:t>
            </a:r>
          </a:p>
          <a:p>
            <a:endParaRPr lang="en-US" sz="800" smtClean="0">
              <a:solidFill>
                <a:schemeClr val="tx2"/>
              </a:solidFill>
            </a:endParaRP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9-</a:t>
            </a:r>
            <a:fld id="{EAF23C13-1A91-4A77-B5A5-5188CCA8D850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3209925"/>
            <a:ext cx="731838" cy="461963"/>
          </a:xfrm>
          <a:prstGeom prst="rect">
            <a:avLst/>
          </a:prstGeom>
          <a:solidFill>
            <a:schemeClr val="bg1">
              <a:alpha val="50196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Plan</a:t>
            </a:r>
            <a:endParaRPr lang="en-US" sz="2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038600"/>
            <a:ext cx="13446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Calculate</a:t>
            </a:r>
            <a:endParaRPr lang="en-US" sz="24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2713" y="3200400"/>
            <a:ext cx="42989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2.00 g Al </a:t>
            </a:r>
            <a:r>
              <a:rPr lang="en-US" sz="2400" dirty="0">
                <a:latin typeface="+mn-lt"/>
                <a:sym typeface="Wingdings" pitchFamily="2" charset="2"/>
              </a:rPr>
              <a:t> </a:t>
            </a:r>
            <a:r>
              <a:rPr lang="en-US" sz="2400" dirty="0">
                <a:solidFill>
                  <a:schemeClr val="accent1"/>
                </a:solidFill>
                <a:latin typeface="+mn-lt"/>
                <a:sym typeface="Wingdings" pitchFamily="2" charset="2"/>
              </a:rPr>
              <a:t>mol Al</a:t>
            </a:r>
            <a:r>
              <a:rPr lang="en-US" sz="2400" baseline="-25000" dirty="0">
                <a:latin typeface="+mn-lt"/>
              </a:rPr>
              <a:t> </a:t>
            </a:r>
            <a:r>
              <a:rPr lang="en-US" sz="2400" dirty="0">
                <a:latin typeface="+mn-lt"/>
                <a:sym typeface="Wingdings" pitchFamily="2" charset="2"/>
              </a:rPr>
              <a:t> </a:t>
            </a:r>
            <a:r>
              <a:rPr lang="en-US" sz="2400" dirty="0">
                <a:solidFill>
                  <a:schemeClr val="accent2"/>
                </a:solidFill>
                <a:latin typeface="+mn-lt"/>
                <a:sym typeface="Wingdings" pitchFamily="2" charset="2"/>
              </a:rPr>
              <a:t>mol </a:t>
            </a:r>
            <a:r>
              <a:rPr lang="en-US" sz="2400" dirty="0" err="1">
                <a:solidFill>
                  <a:schemeClr val="accent2"/>
                </a:solidFill>
                <a:latin typeface="+mn-lt"/>
                <a:sym typeface="Wingdings" pitchFamily="2" charset="2"/>
              </a:rPr>
              <a:t>HCl</a:t>
            </a:r>
            <a:r>
              <a:rPr lang="en-US" sz="2400" dirty="0">
                <a:solidFill>
                  <a:schemeClr val="accent2"/>
                </a:solidFill>
                <a:latin typeface="+mn-lt"/>
                <a:sym typeface="Wingdings" pitchFamily="2" charset="2"/>
              </a:rPr>
              <a:t> </a:t>
            </a:r>
            <a:endParaRPr lang="en-US" sz="2400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2338388" y="4089400"/>
          <a:ext cx="1220787" cy="401638"/>
        </p:xfrm>
        <a:graphic>
          <a:graphicData uri="http://schemas.openxmlformats.org/presentationml/2006/ole">
            <p:oleObj spid="_x0000_s10242" name="Equation" r:id="rId3" imgW="622080" imgH="203040" progId="">
              <p:embed/>
            </p:oleObj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3657600" y="3908425"/>
          <a:ext cx="1708150" cy="917575"/>
        </p:xfrm>
        <a:graphic>
          <a:graphicData uri="http://schemas.openxmlformats.org/presentationml/2006/ole">
            <p:oleObj spid="_x0000_s10243" name="Equation" r:id="rId4" imgW="863280" imgH="457200" progId="">
              <p:embed/>
            </p:oleObj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3657600" y="4929188"/>
          <a:ext cx="1879600" cy="885825"/>
        </p:xfrm>
        <a:graphic>
          <a:graphicData uri="http://schemas.openxmlformats.org/presentationml/2006/ole">
            <p:oleObj spid="_x0000_s10244" name="Equation" r:id="rId5" imgW="927000" imgH="431640" progId="">
              <p:embed/>
            </p:oleObj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5391150" y="4114800"/>
          <a:ext cx="2233613" cy="379413"/>
        </p:xfrm>
        <a:graphic>
          <a:graphicData uri="http://schemas.openxmlformats.org/presentationml/2006/ole">
            <p:oleObj spid="_x0000_s10245" name="Equation" r:id="rId6" imgW="1054080" imgH="177480" progId="">
              <p:embed/>
            </p:oleObj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1749425" y="5132388"/>
          <a:ext cx="1936750" cy="381000"/>
        </p:xfrm>
        <a:graphic>
          <a:graphicData uri="http://schemas.openxmlformats.org/presentationml/2006/ole">
            <p:oleObj spid="_x0000_s10246" name="Equation" r:id="rId7" imgW="914400" imgH="177480" progId="">
              <p:embed/>
            </p:oleObj>
          </a:graphicData>
        </a:graphic>
      </p:graphicFrame>
      <p:sp>
        <p:nvSpPr>
          <p:cNvPr id="14" name="Line 60"/>
          <p:cNvSpPr>
            <a:spLocks noChangeShapeType="1"/>
          </p:cNvSpPr>
          <p:nvPr/>
        </p:nvSpPr>
        <p:spPr bwMode="auto">
          <a:xfrm flipV="1">
            <a:off x="4575175" y="4495800"/>
            <a:ext cx="530225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5" name="Line 60"/>
          <p:cNvSpPr>
            <a:spLocks noChangeShapeType="1"/>
          </p:cNvSpPr>
          <p:nvPr/>
        </p:nvSpPr>
        <p:spPr bwMode="auto">
          <a:xfrm flipV="1">
            <a:off x="2971800" y="4191000"/>
            <a:ext cx="68580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6" name="Line 60"/>
          <p:cNvSpPr>
            <a:spLocks noChangeShapeType="1"/>
          </p:cNvSpPr>
          <p:nvPr/>
        </p:nvSpPr>
        <p:spPr bwMode="auto">
          <a:xfrm flipV="1">
            <a:off x="4267200" y="5486400"/>
            <a:ext cx="762000" cy="228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7" name="Line 60"/>
          <p:cNvSpPr>
            <a:spLocks noChangeShapeType="1"/>
          </p:cNvSpPr>
          <p:nvPr/>
        </p:nvSpPr>
        <p:spPr bwMode="auto">
          <a:xfrm flipV="1">
            <a:off x="2619375" y="5257800"/>
            <a:ext cx="962025" cy="152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graphicFrame>
        <p:nvGraphicFramePr>
          <p:cNvPr id="43015" name="Object 7"/>
          <p:cNvGraphicFramePr>
            <a:graphicFrameLocks noChangeAspect="1"/>
          </p:cNvGraphicFramePr>
          <p:nvPr/>
        </p:nvGraphicFramePr>
        <p:xfrm>
          <a:off x="5324475" y="5122863"/>
          <a:ext cx="2686050" cy="400050"/>
        </p:xfrm>
        <a:graphic>
          <a:graphicData uri="http://schemas.openxmlformats.org/presentationml/2006/ole">
            <p:oleObj spid="_x0000_s10247" name="Equation" r:id="rId8" imgW="1193760" imgH="177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Mole-Mass Calculations</a:t>
            </a:r>
          </a:p>
        </p:txBody>
      </p:sp>
      <p:sp>
        <p:nvSpPr>
          <p:cNvPr id="1127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What mass of Al(NO</a:t>
            </a:r>
            <a:r>
              <a:rPr lang="en-US" sz="2400" baseline="-25000" smtClean="0"/>
              <a:t>3</a:t>
            </a:r>
            <a:r>
              <a:rPr lang="en-US" sz="2400" smtClean="0"/>
              <a:t>)</a:t>
            </a:r>
            <a:r>
              <a:rPr lang="en-US" sz="2400" baseline="-25000" smtClean="0"/>
              <a:t>3</a:t>
            </a:r>
            <a:r>
              <a:rPr lang="en-US" sz="2400" smtClean="0"/>
              <a:t> (213g/mol) is needed to react with .093 mol Na</a:t>
            </a:r>
            <a:r>
              <a:rPr lang="en-US" sz="2400" baseline="-25000" smtClean="0"/>
              <a:t>2</a:t>
            </a:r>
            <a:r>
              <a:rPr lang="en-US" sz="2400" smtClean="0"/>
              <a:t>CO</a:t>
            </a:r>
            <a:r>
              <a:rPr lang="en-US" sz="2400" baseline="-25000" smtClean="0"/>
              <a:t>3</a:t>
            </a:r>
            <a:r>
              <a:rPr lang="en-US" sz="2400" smtClean="0"/>
              <a:t>?  </a:t>
            </a:r>
          </a:p>
          <a:p>
            <a:endParaRPr lang="en-US" sz="800" smtClean="0">
              <a:solidFill>
                <a:schemeClr val="tx2"/>
              </a:solidFill>
            </a:endParaRPr>
          </a:p>
          <a:p>
            <a:pPr algn="ctr"/>
            <a:r>
              <a:rPr lang="en-US" sz="2600" smtClean="0">
                <a:solidFill>
                  <a:schemeClr val="tx2"/>
                </a:solidFill>
              </a:rPr>
              <a:t>3Na</a:t>
            </a:r>
            <a:r>
              <a:rPr lang="en-US" sz="2600" baseline="-25000" smtClean="0">
                <a:solidFill>
                  <a:schemeClr val="tx2"/>
                </a:solidFill>
              </a:rPr>
              <a:t>2</a:t>
            </a:r>
            <a:r>
              <a:rPr lang="en-US" sz="2600" smtClean="0">
                <a:solidFill>
                  <a:schemeClr val="tx2"/>
                </a:solidFill>
              </a:rPr>
              <a:t>CO</a:t>
            </a:r>
            <a:r>
              <a:rPr lang="en-US" sz="2600" baseline="-25000" smtClean="0">
                <a:solidFill>
                  <a:schemeClr val="tx2"/>
                </a:solidFill>
              </a:rPr>
              <a:t>3(aq)</a:t>
            </a:r>
            <a:r>
              <a:rPr lang="en-US" sz="2600" smtClean="0">
                <a:solidFill>
                  <a:schemeClr val="tx2"/>
                </a:solidFill>
              </a:rPr>
              <a:t> + 2Al(NO</a:t>
            </a:r>
            <a:r>
              <a:rPr lang="en-US" sz="2600" baseline="-25000" smtClean="0">
                <a:solidFill>
                  <a:schemeClr val="tx2"/>
                </a:solidFill>
              </a:rPr>
              <a:t>3</a:t>
            </a:r>
            <a:r>
              <a:rPr lang="en-US" sz="2600" smtClean="0">
                <a:solidFill>
                  <a:schemeClr val="tx2"/>
                </a:solidFill>
              </a:rPr>
              <a:t>)</a:t>
            </a:r>
            <a:r>
              <a:rPr lang="en-US" sz="2600" baseline="-25000" smtClean="0">
                <a:solidFill>
                  <a:schemeClr val="tx2"/>
                </a:solidFill>
              </a:rPr>
              <a:t>3(aq)</a:t>
            </a:r>
            <a:r>
              <a:rPr lang="en-US" sz="2600" smtClean="0">
                <a:solidFill>
                  <a:schemeClr val="tx2"/>
                </a:solidFill>
              </a:rPr>
              <a:t> </a:t>
            </a:r>
            <a:r>
              <a:rPr lang="en-US" sz="2600" smtClean="0">
                <a:solidFill>
                  <a:schemeClr val="tx2"/>
                </a:solidFill>
                <a:sym typeface="Wingdings" pitchFamily="2" charset="2"/>
              </a:rPr>
              <a:t> Al</a:t>
            </a:r>
            <a:r>
              <a:rPr lang="en-US" sz="2600" baseline="-25000" smtClean="0">
                <a:solidFill>
                  <a:schemeClr val="tx2"/>
                </a:solidFill>
                <a:sym typeface="Wingdings" pitchFamily="2" charset="2"/>
              </a:rPr>
              <a:t>2</a:t>
            </a:r>
            <a:r>
              <a:rPr lang="en-US" sz="2600" smtClean="0">
                <a:solidFill>
                  <a:schemeClr val="tx2"/>
                </a:solidFill>
                <a:sym typeface="Wingdings" pitchFamily="2" charset="2"/>
              </a:rPr>
              <a:t>(CO</a:t>
            </a:r>
            <a:r>
              <a:rPr lang="en-US" sz="2600" baseline="-25000" smtClean="0">
                <a:solidFill>
                  <a:schemeClr val="tx2"/>
                </a:solidFill>
                <a:sym typeface="Wingdings" pitchFamily="2" charset="2"/>
              </a:rPr>
              <a:t>3</a:t>
            </a:r>
            <a:r>
              <a:rPr lang="en-US" sz="2600" smtClean="0">
                <a:solidFill>
                  <a:schemeClr val="tx2"/>
                </a:solidFill>
                <a:sym typeface="Wingdings" pitchFamily="2" charset="2"/>
              </a:rPr>
              <a:t>)</a:t>
            </a:r>
            <a:r>
              <a:rPr lang="en-US" sz="2600" baseline="-25000" smtClean="0">
                <a:solidFill>
                  <a:schemeClr val="tx2"/>
                </a:solidFill>
                <a:sym typeface="Wingdings" pitchFamily="2" charset="2"/>
              </a:rPr>
              <a:t>3(s)</a:t>
            </a:r>
            <a:r>
              <a:rPr lang="en-US" sz="2600" smtClean="0">
                <a:solidFill>
                  <a:schemeClr val="tx2"/>
                </a:solidFill>
                <a:sym typeface="Wingdings" pitchFamily="2" charset="2"/>
              </a:rPr>
              <a:t> + 6NaNO</a:t>
            </a:r>
            <a:r>
              <a:rPr lang="en-US" sz="2600" baseline="-25000" smtClean="0">
                <a:solidFill>
                  <a:schemeClr val="tx2"/>
                </a:solidFill>
                <a:sym typeface="Wingdings" pitchFamily="2" charset="2"/>
              </a:rPr>
              <a:t>3(aq)</a:t>
            </a:r>
            <a:endParaRPr lang="en-US" sz="2600" smtClean="0">
              <a:solidFill>
                <a:schemeClr val="tx2"/>
              </a:solidFill>
            </a:endParaRP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9-</a:t>
            </a:r>
            <a:fld id="{3E9A5A9D-CA08-4950-93B1-D2311A2F1233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3209925"/>
            <a:ext cx="731838" cy="461963"/>
          </a:xfrm>
          <a:prstGeom prst="rect">
            <a:avLst/>
          </a:prstGeom>
          <a:solidFill>
            <a:schemeClr val="bg1">
              <a:alpha val="50196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Plan</a:t>
            </a:r>
            <a:endParaRPr lang="en-US" sz="2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038600"/>
            <a:ext cx="13446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Calculate</a:t>
            </a:r>
            <a:endParaRPr lang="en-US" sz="24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2713" y="3200400"/>
            <a:ext cx="670718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0.093 mol Na</a:t>
            </a:r>
            <a:r>
              <a:rPr lang="en-US" sz="2400" baseline="-25000" dirty="0">
                <a:latin typeface="+mn-lt"/>
              </a:rPr>
              <a:t>2</a:t>
            </a:r>
            <a:r>
              <a:rPr lang="en-US" sz="2400" dirty="0">
                <a:latin typeface="+mn-lt"/>
              </a:rPr>
              <a:t>CO</a:t>
            </a:r>
            <a:r>
              <a:rPr lang="en-US" sz="2400" baseline="-25000" dirty="0">
                <a:latin typeface="+mn-lt"/>
              </a:rPr>
              <a:t>3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>
                <a:latin typeface="+mn-lt"/>
                <a:sym typeface="Wingdings" pitchFamily="2" charset="2"/>
              </a:rPr>
              <a:t> </a:t>
            </a:r>
            <a:r>
              <a:rPr lang="en-US" sz="2400" dirty="0">
                <a:solidFill>
                  <a:schemeClr val="accent1"/>
                </a:solidFill>
                <a:latin typeface="+mn-lt"/>
                <a:sym typeface="Wingdings" pitchFamily="2" charset="2"/>
              </a:rPr>
              <a:t>mol </a:t>
            </a:r>
            <a:r>
              <a:rPr lang="en-US" sz="2400" dirty="0">
                <a:solidFill>
                  <a:schemeClr val="accent1"/>
                </a:solidFill>
                <a:latin typeface="+mn-lt"/>
              </a:rPr>
              <a:t>Al(NO</a:t>
            </a:r>
            <a:r>
              <a:rPr lang="en-US" sz="2400" baseline="-25000" dirty="0">
                <a:solidFill>
                  <a:schemeClr val="accent1"/>
                </a:solidFill>
                <a:latin typeface="+mn-lt"/>
              </a:rPr>
              <a:t>3</a:t>
            </a:r>
            <a:r>
              <a:rPr lang="en-US" sz="2400" dirty="0">
                <a:solidFill>
                  <a:schemeClr val="accent1"/>
                </a:solidFill>
                <a:latin typeface="+mn-lt"/>
              </a:rPr>
              <a:t>)</a:t>
            </a:r>
            <a:r>
              <a:rPr lang="en-US" sz="2400" baseline="-25000" dirty="0">
                <a:solidFill>
                  <a:schemeClr val="accent1"/>
                </a:solidFill>
                <a:latin typeface="+mn-lt"/>
              </a:rPr>
              <a:t>3</a:t>
            </a:r>
            <a:r>
              <a:rPr lang="en-US" sz="2400" baseline="-25000" dirty="0">
                <a:latin typeface="+mn-lt"/>
              </a:rPr>
              <a:t> </a:t>
            </a:r>
            <a:r>
              <a:rPr lang="en-US" sz="2400" dirty="0">
                <a:latin typeface="+mn-lt"/>
                <a:sym typeface="Wingdings" pitchFamily="2" charset="2"/>
              </a:rPr>
              <a:t> </a:t>
            </a:r>
            <a:r>
              <a:rPr lang="en-US" sz="2400" dirty="0">
                <a:solidFill>
                  <a:schemeClr val="accent2"/>
                </a:solidFill>
                <a:latin typeface="+mn-lt"/>
                <a:sym typeface="Wingdings" pitchFamily="2" charset="2"/>
              </a:rPr>
              <a:t>g </a:t>
            </a:r>
            <a:r>
              <a:rPr lang="en-US" sz="2400" dirty="0">
                <a:solidFill>
                  <a:schemeClr val="accent2"/>
                </a:solidFill>
                <a:latin typeface="+mn-lt"/>
              </a:rPr>
              <a:t>Al(NO</a:t>
            </a:r>
            <a:r>
              <a:rPr lang="en-US" sz="2400" baseline="-25000" dirty="0">
                <a:solidFill>
                  <a:schemeClr val="accent2"/>
                </a:solidFill>
                <a:latin typeface="+mn-lt"/>
              </a:rPr>
              <a:t>3</a:t>
            </a:r>
            <a:r>
              <a:rPr lang="en-US" sz="2400" dirty="0">
                <a:solidFill>
                  <a:schemeClr val="accent2"/>
                </a:solidFill>
                <a:latin typeface="+mn-lt"/>
              </a:rPr>
              <a:t>)</a:t>
            </a:r>
            <a:r>
              <a:rPr lang="en-US" sz="2400" baseline="-25000" dirty="0">
                <a:solidFill>
                  <a:schemeClr val="accent2"/>
                </a:solidFill>
                <a:latin typeface="+mn-lt"/>
              </a:rPr>
              <a:t>3</a:t>
            </a:r>
            <a:r>
              <a:rPr lang="en-US" sz="2400" dirty="0">
                <a:solidFill>
                  <a:schemeClr val="accent2"/>
                </a:solidFill>
                <a:latin typeface="+mn-lt"/>
                <a:sym typeface="Wingdings" pitchFamily="2" charset="2"/>
              </a:rPr>
              <a:t> </a:t>
            </a:r>
            <a:endParaRPr lang="en-US" sz="2400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1676400" y="4060825"/>
          <a:ext cx="2370138" cy="488950"/>
        </p:xfrm>
        <a:graphic>
          <a:graphicData uri="http://schemas.openxmlformats.org/presentationml/2006/ole">
            <p:oleObj spid="_x0000_s11266" name="Equation" r:id="rId3" imgW="1117440" imgH="228600" progId="">
              <p:embed/>
            </p:oleObj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3965575" y="3886200"/>
          <a:ext cx="2201863" cy="903288"/>
        </p:xfrm>
        <a:graphic>
          <a:graphicData uri="http://schemas.openxmlformats.org/presentationml/2006/ole">
            <p:oleObj spid="_x0000_s11267" name="Equation" r:id="rId4" imgW="1193760" imgH="482400" progId="">
              <p:embed/>
            </p:oleObj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3962400" y="4876800"/>
          <a:ext cx="2601913" cy="919163"/>
        </p:xfrm>
        <a:graphic>
          <a:graphicData uri="http://schemas.openxmlformats.org/presentationml/2006/ole">
            <p:oleObj spid="_x0000_s11268" name="Equation" r:id="rId5" imgW="1384200" imgH="482400" progId="">
              <p:embed/>
            </p:oleObj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6167438" y="4060825"/>
          <a:ext cx="2774950" cy="488950"/>
        </p:xfrm>
        <a:graphic>
          <a:graphicData uri="http://schemas.openxmlformats.org/presentationml/2006/ole">
            <p:oleObj spid="_x0000_s11269" name="Equation" r:id="rId6" imgW="1307880" imgH="228600" progId="">
              <p:embed/>
            </p:oleObj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1192213" y="5118100"/>
          <a:ext cx="2693987" cy="488950"/>
        </p:xfrm>
        <a:graphic>
          <a:graphicData uri="http://schemas.openxmlformats.org/presentationml/2006/ole">
            <p:oleObj spid="_x0000_s11270" name="Equation" r:id="rId7" imgW="1269720" imgH="228600" progId="">
              <p:embed/>
            </p:oleObj>
          </a:graphicData>
        </a:graphic>
      </p:graphicFrame>
      <p:sp>
        <p:nvSpPr>
          <p:cNvPr id="14" name="Line 60"/>
          <p:cNvSpPr>
            <a:spLocks noChangeShapeType="1"/>
          </p:cNvSpPr>
          <p:nvPr/>
        </p:nvSpPr>
        <p:spPr bwMode="auto">
          <a:xfrm flipV="1">
            <a:off x="4648200" y="4495800"/>
            <a:ext cx="914400" cy="152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5" name="Line 60"/>
          <p:cNvSpPr>
            <a:spLocks noChangeShapeType="1"/>
          </p:cNvSpPr>
          <p:nvPr/>
        </p:nvSpPr>
        <p:spPr bwMode="auto">
          <a:xfrm flipV="1">
            <a:off x="2590800" y="4191000"/>
            <a:ext cx="914400" cy="152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6" name="Line 60"/>
          <p:cNvSpPr>
            <a:spLocks noChangeShapeType="1"/>
          </p:cNvSpPr>
          <p:nvPr/>
        </p:nvSpPr>
        <p:spPr bwMode="auto">
          <a:xfrm flipV="1">
            <a:off x="4495800" y="5486400"/>
            <a:ext cx="1295400" cy="152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7" name="Line 60"/>
          <p:cNvSpPr>
            <a:spLocks noChangeShapeType="1"/>
          </p:cNvSpPr>
          <p:nvPr/>
        </p:nvSpPr>
        <p:spPr bwMode="auto">
          <a:xfrm flipV="1">
            <a:off x="2209800" y="5257800"/>
            <a:ext cx="1000125" cy="228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graphicFrame>
        <p:nvGraphicFramePr>
          <p:cNvPr id="41992" name="Object 8"/>
          <p:cNvGraphicFramePr>
            <a:graphicFrameLocks noChangeAspect="1"/>
          </p:cNvGraphicFramePr>
          <p:nvPr/>
        </p:nvGraphicFramePr>
        <p:xfrm>
          <a:off x="6600825" y="5105400"/>
          <a:ext cx="2314575" cy="514350"/>
        </p:xfrm>
        <a:graphic>
          <a:graphicData uri="http://schemas.openxmlformats.org/presentationml/2006/ole">
            <p:oleObj spid="_x0000_s11271" name="Equation" r:id="rId8" imgW="1028520" imgH="228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How many moles of Al</a:t>
            </a:r>
            <a:r>
              <a:rPr lang="en-US" sz="2400" baseline="-25000" smtClean="0"/>
              <a:t>2</a:t>
            </a:r>
            <a:r>
              <a:rPr lang="en-US" sz="2400" smtClean="0"/>
              <a:t>(CO</a:t>
            </a:r>
            <a:r>
              <a:rPr lang="en-US" sz="2400" baseline="-25000" smtClean="0"/>
              <a:t>3</a:t>
            </a:r>
            <a:r>
              <a:rPr lang="en-US" sz="2400" smtClean="0"/>
              <a:t>)</a:t>
            </a:r>
            <a:r>
              <a:rPr lang="en-US" sz="2400" baseline="-25000" smtClean="0"/>
              <a:t>3</a:t>
            </a:r>
            <a:r>
              <a:rPr lang="en-US" sz="2400" smtClean="0"/>
              <a:t> are made by the reaction of 3.45g  Na</a:t>
            </a:r>
            <a:r>
              <a:rPr lang="en-US" sz="2400" baseline="-25000" smtClean="0"/>
              <a:t>2</a:t>
            </a:r>
            <a:r>
              <a:rPr lang="en-US" sz="2400" smtClean="0"/>
              <a:t>CO</a:t>
            </a:r>
            <a:r>
              <a:rPr lang="en-US" sz="2400" baseline="-25000" smtClean="0"/>
              <a:t>3</a:t>
            </a:r>
            <a:r>
              <a:rPr lang="en-US" sz="2400" smtClean="0"/>
              <a:t> (105.99 g/mol) with excess Al(NO</a:t>
            </a:r>
            <a:r>
              <a:rPr lang="en-US" sz="2400" baseline="-25000" smtClean="0"/>
              <a:t>3</a:t>
            </a:r>
            <a:r>
              <a:rPr lang="en-US" sz="2400" smtClean="0"/>
              <a:t>)</a:t>
            </a:r>
            <a:r>
              <a:rPr lang="en-US" sz="2400" baseline="-25000" smtClean="0"/>
              <a:t>3</a:t>
            </a:r>
            <a:r>
              <a:rPr lang="en-US" sz="2400" smtClean="0"/>
              <a:t>? </a:t>
            </a:r>
          </a:p>
          <a:p>
            <a:pPr algn="ctr"/>
            <a:endParaRPr lang="en-US" sz="800" smtClean="0">
              <a:solidFill>
                <a:schemeClr val="tx2"/>
              </a:solidFill>
            </a:endParaRPr>
          </a:p>
          <a:p>
            <a:pPr algn="ctr"/>
            <a:r>
              <a:rPr lang="en-US" sz="2600" smtClean="0">
                <a:solidFill>
                  <a:schemeClr val="tx2"/>
                </a:solidFill>
              </a:rPr>
              <a:t>3Na</a:t>
            </a:r>
            <a:r>
              <a:rPr lang="en-US" sz="2600" baseline="-25000" smtClean="0">
                <a:solidFill>
                  <a:schemeClr val="tx2"/>
                </a:solidFill>
              </a:rPr>
              <a:t>2</a:t>
            </a:r>
            <a:r>
              <a:rPr lang="en-US" sz="2600" smtClean="0">
                <a:solidFill>
                  <a:schemeClr val="tx2"/>
                </a:solidFill>
              </a:rPr>
              <a:t>CO</a:t>
            </a:r>
            <a:r>
              <a:rPr lang="en-US" sz="2600" baseline="-25000" smtClean="0">
                <a:solidFill>
                  <a:schemeClr val="tx2"/>
                </a:solidFill>
              </a:rPr>
              <a:t>3(aq)</a:t>
            </a:r>
            <a:r>
              <a:rPr lang="en-US" sz="2600" smtClean="0">
                <a:solidFill>
                  <a:schemeClr val="tx2"/>
                </a:solidFill>
              </a:rPr>
              <a:t> + 2Al(NO</a:t>
            </a:r>
            <a:r>
              <a:rPr lang="en-US" sz="2600" baseline="-25000" smtClean="0">
                <a:solidFill>
                  <a:schemeClr val="tx2"/>
                </a:solidFill>
              </a:rPr>
              <a:t>3</a:t>
            </a:r>
            <a:r>
              <a:rPr lang="en-US" sz="2600" smtClean="0">
                <a:solidFill>
                  <a:schemeClr val="tx2"/>
                </a:solidFill>
              </a:rPr>
              <a:t>)</a:t>
            </a:r>
            <a:r>
              <a:rPr lang="en-US" sz="2600" baseline="-25000" smtClean="0">
                <a:solidFill>
                  <a:schemeClr val="tx2"/>
                </a:solidFill>
              </a:rPr>
              <a:t>3(aq)</a:t>
            </a:r>
            <a:r>
              <a:rPr lang="en-US" sz="2600" smtClean="0">
                <a:solidFill>
                  <a:schemeClr val="tx2"/>
                </a:solidFill>
              </a:rPr>
              <a:t> </a:t>
            </a:r>
            <a:r>
              <a:rPr lang="en-US" sz="2600" smtClean="0">
                <a:solidFill>
                  <a:schemeClr val="tx2"/>
                </a:solidFill>
                <a:sym typeface="Wingdings" pitchFamily="2" charset="2"/>
              </a:rPr>
              <a:t> Al</a:t>
            </a:r>
            <a:r>
              <a:rPr lang="en-US" sz="2600" baseline="-25000" smtClean="0">
                <a:solidFill>
                  <a:schemeClr val="tx2"/>
                </a:solidFill>
                <a:sym typeface="Wingdings" pitchFamily="2" charset="2"/>
              </a:rPr>
              <a:t>2</a:t>
            </a:r>
            <a:r>
              <a:rPr lang="en-US" sz="2600" smtClean="0">
                <a:solidFill>
                  <a:schemeClr val="tx2"/>
                </a:solidFill>
                <a:sym typeface="Wingdings" pitchFamily="2" charset="2"/>
              </a:rPr>
              <a:t>(CO</a:t>
            </a:r>
            <a:r>
              <a:rPr lang="en-US" sz="2600" baseline="-25000" smtClean="0">
                <a:solidFill>
                  <a:schemeClr val="tx2"/>
                </a:solidFill>
                <a:sym typeface="Wingdings" pitchFamily="2" charset="2"/>
              </a:rPr>
              <a:t>3</a:t>
            </a:r>
            <a:r>
              <a:rPr lang="en-US" sz="2600" smtClean="0">
                <a:solidFill>
                  <a:schemeClr val="tx2"/>
                </a:solidFill>
                <a:sym typeface="Wingdings" pitchFamily="2" charset="2"/>
              </a:rPr>
              <a:t>)</a:t>
            </a:r>
            <a:r>
              <a:rPr lang="en-US" sz="2600" baseline="-25000" smtClean="0">
                <a:solidFill>
                  <a:schemeClr val="tx2"/>
                </a:solidFill>
                <a:sym typeface="Wingdings" pitchFamily="2" charset="2"/>
              </a:rPr>
              <a:t>3(s)</a:t>
            </a:r>
            <a:r>
              <a:rPr lang="en-US" sz="2600" smtClean="0">
                <a:solidFill>
                  <a:schemeClr val="tx2"/>
                </a:solidFill>
                <a:sym typeface="Wingdings" pitchFamily="2" charset="2"/>
              </a:rPr>
              <a:t> + 6NaNO</a:t>
            </a:r>
            <a:r>
              <a:rPr lang="en-US" sz="2600" baseline="-25000" smtClean="0">
                <a:solidFill>
                  <a:schemeClr val="tx2"/>
                </a:solidFill>
                <a:sym typeface="Wingdings" pitchFamily="2" charset="2"/>
              </a:rPr>
              <a:t>3(aq)</a:t>
            </a:r>
            <a:endParaRPr lang="en-US" sz="2600" smtClean="0">
              <a:solidFill>
                <a:schemeClr val="tx2"/>
              </a:solidFill>
            </a:endParaRPr>
          </a:p>
          <a:p>
            <a:r>
              <a:rPr lang="en-US" sz="2400" smtClean="0"/>
              <a:t> </a:t>
            </a:r>
          </a:p>
          <a:p>
            <a:endParaRPr lang="en-US" sz="800" smtClean="0">
              <a:solidFill>
                <a:schemeClr val="tx2"/>
              </a:solidFill>
            </a:endParaRPr>
          </a:p>
          <a:p>
            <a:endParaRPr lang="en-US" sz="2700" smtClean="0">
              <a:solidFill>
                <a:schemeClr val="tx2"/>
              </a:solidFill>
            </a:endParaRP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9-</a:t>
            </a:r>
            <a:fld id="{244982F4-0689-424C-9A7C-5097B6663CBA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3209925"/>
            <a:ext cx="731838" cy="461963"/>
          </a:xfrm>
          <a:prstGeom prst="rect">
            <a:avLst/>
          </a:prstGeom>
          <a:solidFill>
            <a:schemeClr val="bg1">
              <a:alpha val="50196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Plan</a:t>
            </a:r>
            <a:endParaRPr lang="en-US" sz="2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038600"/>
            <a:ext cx="13446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Calculate</a:t>
            </a:r>
            <a:endParaRPr lang="en-US" sz="24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2713" y="3200400"/>
            <a:ext cx="59182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3.45g Na</a:t>
            </a:r>
            <a:r>
              <a:rPr lang="en-US" sz="2400" baseline="-25000" dirty="0">
                <a:latin typeface="+mn-lt"/>
              </a:rPr>
              <a:t>2</a:t>
            </a:r>
            <a:r>
              <a:rPr lang="en-US" sz="2400" dirty="0">
                <a:latin typeface="+mn-lt"/>
              </a:rPr>
              <a:t>CO</a:t>
            </a:r>
            <a:r>
              <a:rPr lang="en-US" sz="2400" baseline="-25000" dirty="0">
                <a:latin typeface="+mn-lt"/>
              </a:rPr>
              <a:t>3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>
                <a:latin typeface="+mn-lt"/>
                <a:sym typeface="Wingdings" pitchFamily="2" charset="2"/>
              </a:rPr>
              <a:t> </a:t>
            </a:r>
            <a:r>
              <a:rPr lang="en-US" sz="2400" dirty="0">
                <a:solidFill>
                  <a:schemeClr val="accent1"/>
                </a:solidFill>
                <a:latin typeface="+mn-lt"/>
                <a:sym typeface="Wingdings" pitchFamily="2" charset="2"/>
              </a:rPr>
              <a:t>mol </a:t>
            </a:r>
            <a:r>
              <a:rPr lang="en-US" sz="2400" dirty="0">
                <a:solidFill>
                  <a:schemeClr val="accent1"/>
                </a:solidFill>
                <a:latin typeface="+mn-lt"/>
              </a:rPr>
              <a:t>Na</a:t>
            </a:r>
            <a:r>
              <a:rPr lang="en-US" sz="2400" baseline="-25000" dirty="0">
                <a:solidFill>
                  <a:schemeClr val="accent1"/>
                </a:solidFill>
                <a:latin typeface="+mn-lt"/>
              </a:rPr>
              <a:t>2</a:t>
            </a:r>
            <a:r>
              <a:rPr lang="en-US" sz="2400" dirty="0">
                <a:solidFill>
                  <a:schemeClr val="accent1"/>
                </a:solidFill>
                <a:latin typeface="+mn-lt"/>
              </a:rPr>
              <a:t>CO</a:t>
            </a:r>
            <a:r>
              <a:rPr lang="en-US" sz="2400" baseline="-25000" dirty="0">
                <a:solidFill>
                  <a:schemeClr val="accent1"/>
                </a:solidFill>
                <a:latin typeface="+mn-lt"/>
              </a:rPr>
              <a:t>3</a:t>
            </a:r>
            <a:r>
              <a:rPr lang="en-US" sz="2400" baseline="-25000" dirty="0">
                <a:latin typeface="+mn-lt"/>
              </a:rPr>
              <a:t> </a:t>
            </a:r>
            <a:r>
              <a:rPr lang="en-US" sz="2400" dirty="0">
                <a:latin typeface="+mn-lt"/>
                <a:sym typeface="Wingdings" pitchFamily="2" charset="2"/>
              </a:rPr>
              <a:t> </a:t>
            </a:r>
            <a:r>
              <a:rPr lang="en-US" sz="2400" dirty="0">
                <a:solidFill>
                  <a:schemeClr val="accent2"/>
                </a:solidFill>
                <a:latin typeface="+mn-lt"/>
                <a:sym typeface="Wingdings" pitchFamily="2" charset="2"/>
              </a:rPr>
              <a:t>g </a:t>
            </a:r>
            <a:r>
              <a:rPr lang="en-US" sz="2400" dirty="0">
                <a:solidFill>
                  <a:schemeClr val="accent2"/>
                </a:solidFill>
                <a:latin typeface="+mn-lt"/>
              </a:rPr>
              <a:t>Al</a:t>
            </a:r>
            <a:r>
              <a:rPr lang="en-US" sz="2400" baseline="-25000" dirty="0">
                <a:solidFill>
                  <a:schemeClr val="accent2"/>
                </a:solidFill>
                <a:latin typeface="+mn-lt"/>
              </a:rPr>
              <a:t>2</a:t>
            </a:r>
            <a:r>
              <a:rPr lang="en-US" sz="2400" dirty="0">
                <a:solidFill>
                  <a:schemeClr val="accent2"/>
                </a:solidFill>
                <a:latin typeface="+mn-lt"/>
              </a:rPr>
              <a:t>(CO</a:t>
            </a:r>
            <a:r>
              <a:rPr lang="en-US" sz="2400" baseline="-25000" dirty="0">
                <a:solidFill>
                  <a:schemeClr val="accent2"/>
                </a:solidFill>
                <a:latin typeface="+mn-lt"/>
              </a:rPr>
              <a:t>3</a:t>
            </a:r>
            <a:r>
              <a:rPr lang="en-US" sz="2400" dirty="0">
                <a:solidFill>
                  <a:schemeClr val="accent2"/>
                </a:solidFill>
                <a:latin typeface="+mn-lt"/>
              </a:rPr>
              <a:t>)</a:t>
            </a:r>
            <a:r>
              <a:rPr lang="en-US" sz="2400" baseline="-25000" dirty="0">
                <a:solidFill>
                  <a:schemeClr val="accent2"/>
                </a:solidFill>
                <a:latin typeface="+mn-lt"/>
              </a:rPr>
              <a:t>3</a:t>
            </a:r>
            <a:r>
              <a:rPr lang="en-US" sz="2400" dirty="0">
                <a:solidFill>
                  <a:schemeClr val="accent2"/>
                </a:solidFill>
                <a:latin typeface="+mn-lt"/>
                <a:sym typeface="Wingdings" pitchFamily="2" charset="2"/>
              </a:rPr>
              <a:t> </a:t>
            </a:r>
            <a:endParaRPr lang="en-US" sz="2400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1878013" y="4060825"/>
          <a:ext cx="1966912" cy="488950"/>
        </p:xfrm>
        <a:graphic>
          <a:graphicData uri="http://schemas.openxmlformats.org/presentationml/2006/ole">
            <p:oleObj spid="_x0000_s12290" name="Equation" r:id="rId3" imgW="927000" imgH="228600" progId="">
              <p:embed/>
            </p:oleObj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3810000" y="3886200"/>
          <a:ext cx="2319338" cy="903288"/>
        </p:xfrm>
        <a:graphic>
          <a:graphicData uri="http://schemas.openxmlformats.org/presentationml/2006/ole">
            <p:oleObj spid="_x0000_s12291" name="Equation" r:id="rId4" imgW="1257120" imgH="482400" progId="">
              <p:embed/>
            </p:oleObj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3343275" y="4876800"/>
          <a:ext cx="2600325" cy="990600"/>
        </p:xfrm>
        <a:graphic>
          <a:graphicData uri="http://schemas.openxmlformats.org/presentationml/2006/ole">
            <p:oleObj spid="_x0000_s12292" name="Equation" r:id="rId5" imgW="1282680" imgH="482400" progId="">
              <p:embed/>
            </p:oleObj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6172200" y="4114800"/>
          <a:ext cx="2743200" cy="452438"/>
        </p:xfrm>
        <a:graphic>
          <a:graphicData uri="http://schemas.openxmlformats.org/presentationml/2006/ole">
            <p:oleObj spid="_x0000_s12293" name="Equation" r:id="rId6" imgW="1396800" imgH="228600" progId="">
              <p:embed/>
            </p:oleObj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833438" y="5118100"/>
          <a:ext cx="2519362" cy="454025"/>
        </p:xfrm>
        <a:graphic>
          <a:graphicData uri="http://schemas.openxmlformats.org/presentationml/2006/ole">
            <p:oleObj spid="_x0000_s12294" name="Equation" r:id="rId7" imgW="1282680" imgH="228600" progId="">
              <p:embed/>
            </p:oleObj>
          </a:graphicData>
        </a:graphic>
      </p:graphicFrame>
      <p:sp>
        <p:nvSpPr>
          <p:cNvPr id="14" name="Line 60"/>
          <p:cNvSpPr>
            <a:spLocks noChangeShapeType="1"/>
          </p:cNvSpPr>
          <p:nvPr/>
        </p:nvSpPr>
        <p:spPr bwMode="auto">
          <a:xfrm flipV="1">
            <a:off x="4648200" y="4495800"/>
            <a:ext cx="914400" cy="152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5" name="Line 60"/>
          <p:cNvSpPr>
            <a:spLocks noChangeShapeType="1"/>
          </p:cNvSpPr>
          <p:nvPr/>
        </p:nvSpPr>
        <p:spPr bwMode="auto">
          <a:xfrm flipV="1">
            <a:off x="2590800" y="4191000"/>
            <a:ext cx="914400" cy="152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6" name="Line 60"/>
          <p:cNvSpPr>
            <a:spLocks noChangeShapeType="1"/>
          </p:cNvSpPr>
          <p:nvPr/>
        </p:nvSpPr>
        <p:spPr bwMode="auto">
          <a:xfrm flipV="1">
            <a:off x="3657600" y="5486400"/>
            <a:ext cx="1295400" cy="152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7" name="Line 60"/>
          <p:cNvSpPr>
            <a:spLocks noChangeShapeType="1"/>
          </p:cNvSpPr>
          <p:nvPr/>
        </p:nvSpPr>
        <p:spPr bwMode="auto">
          <a:xfrm flipV="1">
            <a:off x="1824038" y="5257800"/>
            <a:ext cx="1143000" cy="152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2306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Mole-Mass Calculations</a:t>
            </a:r>
          </a:p>
        </p:txBody>
      </p:sp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5986463" y="5105400"/>
          <a:ext cx="2928937" cy="479425"/>
        </p:xfrm>
        <a:graphic>
          <a:graphicData uri="http://schemas.openxmlformats.org/presentationml/2006/ole">
            <p:oleObj spid="_x0000_s12295" name="Equation" r:id="rId8" imgW="1396800" imgH="228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many moles of oxygen are consumed when 38.0g of aluminum oxide are produced in the following equation?</a:t>
            </a:r>
          </a:p>
          <a:p>
            <a:pPr>
              <a:defRPr/>
            </a:pPr>
            <a:r>
              <a:rPr lang="en-US" dirty="0" smtClean="0"/>
              <a:t>			4Al</a:t>
            </a:r>
            <a:r>
              <a:rPr lang="en-US" baseline="-25000" dirty="0" smtClean="0"/>
              <a:t>(s)</a:t>
            </a:r>
            <a:r>
              <a:rPr lang="en-US" dirty="0" smtClean="0"/>
              <a:t> + 3O</a:t>
            </a:r>
            <a:r>
              <a:rPr lang="en-US" baseline="-25000" dirty="0" smtClean="0"/>
              <a:t>2(g)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2Al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3(s)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 0.248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0.559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1.50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3.00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9-</a:t>
            </a:r>
            <a:fld id="{8759F371-63A5-47F5-9585-AB9E865E7371}" type="slidenum">
              <a:rPr lang="en-US"/>
              <a:pPr>
                <a:defRPr/>
              </a:pPr>
              <a:t>27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00800" y="2925763"/>
          <a:ext cx="236220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32"/>
                <a:gridCol w="1822268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atomic mass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26.98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16.00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mass of </a:t>
            </a:r>
            <a:r>
              <a:rPr lang="en-US" dirty="0" err="1" smtClean="0"/>
              <a:t>HCl</a:t>
            </a:r>
            <a:r>
              <a:rPr lang="en-US" dirty="0" smtClean="0"/>
              <a:t> is produced when 1.81x10</a:t>
            </a:r>
            <a:r>
              <a:rPr lang="en-US" baseline="30000" dirty="0" smtClean="0"/>
              <a:t>24</a:t>
            </a:r>
            <a:r>
              <a:rPr lang="en-US" dirty="0" smtClean="0"/>
              <a:t> molecules of H</a:t>
            </a:r>
            <a:r>
              <a:rPr lang="en-US" baseline="-25000" dirty="0" smtClean="0"/>
              <a:t>2</a:t>
            </a:r>
            <a:r>
              <a:rPr lang="en-US" dirty="0" smtClean="0"/>
              <a:t> react completely in the following equation?</a:t>
            </a:r>
          </a:p>
          <a:p>
            <a:pPr algn="ctr">
              <a:defRPr/>
            </a:pPr>
            <a:r>
              <a:rPr lang="en-US" dirty="0" smtClean="0"/>
              <a:t>H</a:t>
            </a:r>
            <a:r>
              <a:rPr lang="en-US" baseline="-25000" dirty="0" smtClean="0"/>
              <a:t>2(g)</a:t>
            </a:r>
            <a:r>
              <a:rPr lang="en-US" dirty="0" smtClean="0"/>
              <a:t> + Cl</a:t>
            </a:r>
            <a:r>
              <a:rPr lang="en-US" baseline="-25000" dirty="0" smtClean="0"/>
              <a:t>2(g)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2HCl</a:t>
            </a:r>
            <a:r>
              <a:rPr lang="en-US" baseline="-25000" dirty="0" smtClean="0"/>
              <a:t>(g)</a:t>
            </a:r>
            <a:r>
              <a:rPr lang="en-US" dirty="0" smtClean="0"/>
              <a:t>   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54.7g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72.9g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109g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219g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9-</a:t>
            </a:r>
            <a:fld id="{3E863356-2091-43C1-8861-C41A4E0D397C}" type="slidenum">
              <a:rPr lang="en-US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00800" y="2925763"/>
          <a:ext cx="236220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32"/>
                <a:gridCol w="1822268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atomic mass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1.01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Cl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35.45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30400"/>
            <a:ext cx="8923338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Mass-Mass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Now we will put it all together.</a:t>
            </a:r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1000" smtClean="0"/>
          </a:p>
          <a:p>
            <a:r>
              <a:rPr lang="en-US" sz="2400" smtClean="0"/>
              <a:t>What mass of </a:t>
            </a:r>
            <a:r>
              <a:rPr lang="en-US" sz="2400" smtClean="0">
                <a:solidFill>
                  <a:srgbClr val="002060"/>
                </a:solidFill>
                <a:sym typeface="Wingdings" pitchFamily="2" charset="2"/>
              </a:rPr>
              <a:t>Br</a:t>
            </a:r>
            <a:r>
              <a:rPr lang="en-US" sz="2400" baseline="-25000" smtClean="0">
                <a:solidFill>
                  <a:srgbClr val="002060"/>
                </a:solidFill>
                <a:sym typeface="Wingdings" pitchFamily="2" charset="2"/>
              </a:rPr>
              <a:t>2</a:t>
            </a:r>
            <a:r>
              <a:rPr lang="en-US" sz="2400" smtClean="0"/>
              <a:t> (159.80 g/mol) is needed to completely consume 7.00 g Al (26.98 g/mol)?</a:t>
            </a:r>
          </a:p>
          <a:p>
            <a:pPr algn="ctr"/>
            <a:r>
              <a:rPr lang="en-US" sz="2400" smtClean="0">
                <a:sym typeface="Wingdings" pitchFamily="2" charset="2"/>
              </a:rPr>
              <a:t>2Al</a:t>
            </a:r>
            <a:r>
              <a:rPr lang="en-US" sz="2400" baseline="-25000" smtClean="0">
                <a:solidFill>
                  <a:srgbClr val="002060"/>
                </a:solidFill>
                <a:sym typeface="Wingdings" pitchFamily="2" charset="2"/>
              </a:rPr>
              <a:t>(s)</a:t>
            </a:r>
            <a:r>
              <a:rPr lang="en-US" sz="2400" smtClean="0">
                <a:solidFill>
                  <a:srgbClr val="002060"/>
                </a:solidFill>
                <a:sym typeface="Wingdings" pitchFamily="2" charset="2"/>
              </a:rPr>
              <a:t> + 3Br</a:t>
            </a:r>
            <a:r>
              <a:rPr lang="en-US" sz="2400" baseline="-25000" smtClean="0">
                <a:solidFill>
                  <a:srgbClr val="002060"/>
                </a:solidFill>
                <a:sym typeface="Wingdings" pitchFamily="2" charset="2"/>
              </a:rPr>
              <a:t>2(l)</a:t>
            </a:r>
            <a:r>
              <a:rPr lang="en-US" sz="2400" smtClean="0">
                <a:solidFill>
                  <a:srgbClr val="002060"/>
                </a:solidFill>
                <a:sym typeface="Wingdings" pitchFamily="2" charset="2"/>
              </a:rPr>
              <a:t>  2AlBr</a:t>
            </a:r>
            <a:r>
              <a:rPr lang="en-US" sz="2400" baseline="-25000" smtClean="0">
                <a:solidFill>
                  <a:srgbClr val="002060"/>
                </a:solidFill>
                <a:sym typeface="Wingdings" pitchFamily="2" charset="2"/>
              </a:rPr>
              <a:t>3(s)</a:t>
            </a:r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9-</a:t>
            </a:r>
            <a:fld id="{43EF590B-9FBD-4F42-BF25-6C9F0B2F5DAA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744663" y="5334000"/>
            <a:ext cx="511333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7.00 g Al</a:t>
            </a:r>
            <a:r>
              <a:rPr lang="en-US" sz="2400" dirty="0">
                <a:latin typeface="+mn-lt"/>
                <a:sym typeface="Wingdings" pitchFamily="2" charset="2"/>
              </a:rPr>
              <a:t> </a:t>
            </a:r>
            <a:r>
              <a:rPr lang="en-US" sz="2400" dirty="0">
                <a:solidFill>
                  <a:schemeClr val="accent1"/>
                </a:solidFill>
                <a:latin typeface="+mn-lt"/>
                <a:sym typeface="Wingdings" pitchFamily="2" charset="2"/>
              </a:rPr>
              <a:t>mol Al</a:t>
            </a:r>
            <a:r>
              <a:rPr lang="en-US" sz="2400" dirty="0">
                <a:latin typeface="+mn-lt"/>
                <a:sym typeface="Wingdings" pitchFamily="2" charset="2"/>
              </a:rPr>
              <a:t>  </a:t>
            </a:r>
            <a:r>
              <a:rPr lang="en-US" sz="2400" dirty="0">
                <a:solidFill>
                  <a:schemeClr val="accent2"/>
                </a:solidFill>
                <a:latin typeface="+mn-lt"/>
                <a:sym typeface="Wingdings" pitchFamily="2" charset="2"/>
              </a:rPr>
              <a:t>mol Br</a:t>
            </a:r>
            <a:r>
              <a:rPr lang="en-US" sz="2400" baseline="-25000" dirty="0">
                <a:solidFill>
                  <a:schemeClr val="accent2"/>
                </a:solidFill>
                <a:latin typeface="+mn-lt"/>
              </a:rPr>
              <a:t>2 </a:t>
            </a:r>
            <a:r>
              <a:rPr lang="en-US" sz="2400" dirty="0">
                <a:latin typeface="+mn-lt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1D754D"/>
                </a:solidFill>
                <a:latin typeface="+mn-lt"/>
                <a:sym typeface="Wingdings" pitchFamily="2" charset="2"/>
              </a:rPr>
              <a:t>g Br</a:t>
            </a:r>
            <a:r>
              <a:rPr lang="en-US" sz="2400" baseline="-25000" dirty="0">
                <a:solidFill>
                  <a:srgbClr val="1D754D"/>
                </a:solidFill>
                <a:latin typeface="+mn-lt"/>
              </a:rPr>
              <a:t>2</a:t>
            </a:r>
            <a:r>
              <a:rPr lang="en-US" sz="2400" dirty="0">
                <a:solidFill>
                  <a:srgbClr val="1D754D"/>
                </a:solidFill>
                <a:latin typeface="+mn-lt"/>
                <a:sym typeface="Wingdings" pitchFamily="2" charset="2"/>
              </a:rPr>
              <a:t> </a:t>
            </a:r>
            <a:endParaRPr lang="en-US" sz="2400" dirty="0">
              <a:solidFill>
                <a:srgbClr val="1D754D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Molar Mass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Molar Mass</a:t>
            </a:r>
            <a:r>
              <a:rPr lang="en-US" smtClean="0"/>
              <a:t> – sum of atomic masses of all atoms in 1 mole of an element or compound ; the units are g/mol.</a:t>
            </a:r>
          </a:p>
          <a:p>
            <a:endParaRPr lang="en-US" sz="1000" smtClean="0"/>
          </a:p>
          <a:p>
            <a:r>
              <a:rPr lang="en-US" smtClean="0"/>
              <a:t>				6.022x10</a:t>
            </a:r>
            <a:r>
              <a:rPr lang="en-US" baseline="30000" smtClean="0"/>
              <a:t>23</a:t>
            </a:r>
            <a:r>
              <a:rPr lang="en-US" smtClean="0"/>
              <a:t> molecules</a:t>
            </a:r>
          </a:p>
          <a:p>
            <a:r>
              <a:rPr lang="en-US" smtClean="0"/>
              <a:t>				6.022x10</a:t>
            </a:r>
            <a:r>
              <a:rPr lang="en-US" baseline="30000" smtClean="0"/>
              <a:t>23</a:t>
            </a:r>
            <a:r>
              <a:rPr lang="en-US" smtClean="0"/>
              <a:t> formula units</a:t>
            </a:r>
          </a:p>
          <a:p>
            <a:r>
              <a:rPr lang="en-US" smtClean="0"/>
              <a:t>				6.022x10</a:t>
            </a:r>
            <a:r>
              <a:rPr lang="en-US" baseline="30000" smtClean="0"/>
              <a:t>23</a:t>
            </a:r>
            <a:r>
              <a:rPr lang="en-US" smtClean="0"/>
              <a:t> atoms</a:t>
            </a:r>
          </a:p>
          <a:p>
            <a:r>
              <a:rPr lang="en-US" smtClean="0"/>
              <a:t>				6.022x10</a:t>
            </a:r>
            <a:r>
              <a:rPr lang="en-US" baseline="30000" smtClean="0"/>
              <a:t>23</a:t>
            </a:r>
            <a:r>
              <a:rPr lang="en-US" smtClean="0"/>
              <a:t> ions</a:t>
            </a:r>
          </a:p>
          <a:p>
            <a:endParaRPr lang="en-US" b="1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9-</a:t>
            </a:r>
            <a:fld id="{6B1537F3-9F69-4E94-9ED0-C0E7E7889E48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3505200"/>
            <a:ext cx="14859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atin typeface="+mn-lt"/>
              </a:rPr>
              <a:t>1 mole =</a:t>
            </a:r>
          </a:p>
        </p:txBody>
      </p:sp>
      <p:sp>
        <p:nvSpPr>
          <p:cNvPr id="9" name="Left Brace 8"/>
          <p:cNvSpPr/>
          <p:nvPr/>
        </p:nvSpPr>
        <p:spPr>
          <a:xfrm>
            <a:off x="2667000" y="2743200"/>
            <a:ext cx="762000" cy="19812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Mass-Mass Calculations</a:t>
            </a:r>
          </a:p>
        </p:txBody>
      </p:sp>
      <p:sp>
        <p:nvSpPr>
          <p:cNvPr id="1332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What mass of </a:t>
            </a:r>
            <a:r>
              <a:rPr lang="en-US" sz="2400" smtClean="0">
                <a:solidFill>
                  <a:srgbClr val="002060"/>
                </a:solidFill>
                <a:sym typeface="Wingdings" pitchFamily="2" charset="2"/>
              </a:rPr>
              <a:t>Br</a:t>
            </a:r>
            <a:r>
              <a:rPr lang="en-US" sz="2400" baseline="-25000" smtClean="0">
                <a:solidFill>
                  <a:srgbClr val="002060"/>
                </a:solidFill>
                <a:sym typeface="Wingdings" pitchFamily="2" charset="2"/>
              </a:rPr>
              <a:t>2</a:t>
            </a:r>
            <a:r>
              <a:rPr lang="en-US" sz="2400" smtClean="0"/>
              <a:t> (159.80 g/mol) is needed to completely consume 7.00 g Al (26.98 g/mol)?</a:t>
            </a:r>
          </a:p>
          <a:p>
            <a:pPr algn="ctr"/>
            <a:r>
              <a:rPr lang="en-US" sz="2400" smtClean="0">
                <a:sym typeface="Wingdings" pitchFamily="2" charset="2"/>
              </a:rPr>
              <a:t>2Al</a:t>
            </a:r>
            <a:r>
              <a:rPr lang="en-US" sz="2400" baseline="-25000" smtClean="0">
                <a:solidFill>
                  <a:srgbClr val="002060"/>
                </a:solidFill>
                <a:sym typeface="Wingdings" pitchFamily="2" charset="2"/>
              </a:rPr>
              <a:t>(s)</a:t>
            </a:r>
            <a:r>
              <a:rPr lang="en-US" sz="2400" smtClean="0">
                <a:solidFill>
                  <a:srgbClr val="002060"/>
                </a:solidFill>
                <a:sym typeface="Wingdings" pitchFamily="2" charset="2"/>
              </a:rPr>
              <a:t> + 3Br</a:t>
            </a:r>
            <a:r>
              <a:rPr lang="en-US" sz="2400" baseline="-25000" smtClean="0">
                <a:solidFill>
                  <a:srgbClr val="002060"/>
                </a:solidFill>
                <a:sym typeface="Wingdings" pitchFamily="2" charset="2"/>
              </a:rPr>
              <a:t>2(l)</a:t>
            </a:r>
            <a:r>
              <a:rPr lang="en-US" sz="2400" smtClean="0">
                <a:solidFill>
                  <a:srgbClr val="002060"/>
                </a:solidFill>
                <a:sym typeface="Wingdings" pitchFamily="2" charset="2"/>
              </a:rPr>
              <a:t>  2AlBr</a:t>
            </a:r>
            <a:r>
              <a:rPr lang="en-US" sz="2400" baseline="-25000" smtClean="0">
                <a:solidFill>
                  <a:srgbClr val="002060"/>
                </a:solidFill>
                <a:sym typeface="Wingdings" pitchFamily="2" charset="2"/>
              </a:rPr>
              <a:t>3(s)</a:t>
            </a:r>
            <a:endParaRPr lang="en-US" sz="24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9-</a:t>
            </a:r>
            <a:fld id="{C56DF90D-753D-4275-8E57-75A1200256BC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2905125"/>
            <a:ext cx="731838" cy="461963"/>
          </a:xfrm>
          <a:prstGeom prst="rect">
            <a:avLst/>
          </a:prstGeom>
          <a:solidFill>
            <a:schemeClr val="bg1">
              <a:alpha val="50196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Plan</a:t>
            </a:r>
            <a:endParaRPr lang="en-US" sz="2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581400"/>
            <a:ext cx="13446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Calculate</a:t>
            </a:r>
            <a:endParaRPr lang="en-US" sz="24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2713" y="2895600"/>
            <a:ext cx="511333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7.00 g Al</a:t>
            </a:r>
            <a:r>
              <a:rPr lang="en-US" sz="2400" dirty="0">
                <a:latin typeface="+mn-lt"/>
                <a:sym typeface="Wingdings" pitchFamily="2" charset="2"/>
              </a:rPr>
              <a:t> </a:t>
            </a:r>
            <a:r>
              <a:rPr lang="en-US" sz="2400" dirty="0">
                <a:solidFill>
                  <a:schemeClr val="accent1"/>
                </a:solidFill>
                <a:latin typeface="+mn-lt"/>
                <a:sym typeface="Wingdings" pitchFamily="2" charset="2"/>
              </a:rPr>
              <a:t>mol Al</a:t>
            </a:r>
            <a:r>
              <a:rPr lang="en-US" sz="2400" dirty="0">
                <a:latin typeface="+mn-lt"/>
                <a:sym typeface="Wingdings" pitchFamily="2" charset="2"/>
              </a:rPr>
              <a:t>  </a:t>
            </a:r>
            <a:r>
              <a:rPr lang="en-US" sz="2400" dirty="0">
                <a:solidFill>
                  <a:schemeClr val="accent2"/>
                </a:solidFill>
                <a:latin typeface="+mn-lt"/>
                <a:sym typeface="Wingdings" pitchFamily="2" charset="2"/>
              </a:rPr>
              <a:t>mol Br</a:t>
            </a:r>
            <a:r>
              <a:rPr lang="en-US" sz="2400" baseline="-25000" dirty="0">
                <a:solidFill>
                  <a:schemeClr val="accent2"/>
                </a:solidFill>
                <a:latin typeface="+mn-lt"/>
              </a:rPr>
              <a:t>2 </a:t>
            </a:r>
            <a:r>
              <a:rPr lang="en-US" sz="2400" dirty="0">
                <a:latin typeface="+mn-lt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1D754D"/>
                </a:solidFill>
                <a:latin typeface="+mn-lt"/>
                <a:sym typeface="Wingdings" pitchFamily="2" charset="2"/>
              </a:rPr>
              <a:t>g Br</a:t>
            </a:r>
            <a:r>
              <a:rPr lang="en-US" sz="2400" baseline="-25000" dirty="0">
                <a:solidFill>
                  <a:srgbClr val="1D754D"/>
                </a:solidFill>
                <a:latin typeface="+mn-lt"/>
              </a:rPr>
              <a:t>2</a:t>
            </a:r>
            <a:r>
              <a:rPr lang="en-US" sz="2400" dirty="0">
                <a:solidFill>
                  <a:srgbClr val="1D754D"/>
                </a:solidFill>
                <a:latin typeface="+mn-lt"/>
                <a:sym typeface="Wingdings" pitchFamily="2" charset="2"/>
              </a:rPr>
              <a:t> </a:t>
            </a:r>
            <a:endParaRPr lang="en-US" sz="2400" dirty="0">
              <a:solidFill>
                <a:srgbClr val="1D754D"/>
              </a:solidFill>
              <a:latin typeface="+mn-lt"/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2374900" y="3630613"/>
          <a:ext cx="1295400" cy="434975"/>
        </p:xfrm>
        <a:graphic>
          <a:graphicData uri="http://schemas.openxmlformats.org/presentationml/2006/ole">
            <p:oleObj spid="_x0000_s13314" name="Equation" r:id="rId3" imgW="609480" imgH="203040" progId="">
              <p:embed/>
            </p:oleObj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3827463" y="3452813"/>
          <a:ext cx="1522412" cy="855662"/>
        </p:xfrm>
        <a:graphic>
          <a:graphicData uri="http://schemas.openxmlformats.org/presentationml/2006/ole">
            <p:oleObj spid="_x0000_s13315" name="Equation" r:id="rId4" imgW="825480" imgH="457200" progId="">
              <p:embed/>
            </p:oleObj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3792538" y="4395788"/>
          <a:ext cx="1698625" cy="885825"/>
        </p:xfrm>
        <a:graphic>
          <a:graphicData uri="http://schemas.openxmlformats.org/presentationml/2006/ole">
            <p:oleObj spid="_x0000_s13316" name="Equation" r:id="rId5" imgW="838080" imgH="431640" progId="">
              <p:embed/>
            </p:oleObj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5638800" y="3706813"/>
          <a:ext cx="1895475" cy="352425"/>
        </p:xfrm>
        <a:graphic>
          <a:graphicData uri="http://schemas.openxmlformats.org/presentationml/2006/ole">
            <p:oleObj spid="_x0000_s13317" name="Equation" r:id="rId6" imgW="965160" imgH="177480" progId="">
              <p:embed/>
            </p:oleObj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/>
        </p:nvGraphicFramePr>
        <p:xfrm>
          <a:off x="1957388" y="4633913"/>
          <a:ext cx="1671637" cy="354012"/>
        </p:xfrm>
        <a:graphic>
          <a:graphicData uri="http://schemas.openxmlformats.org/presentationml/2006/ole">
            <p:oleObj spid="_x0000_s13318" name="Equation" r:id="rId7" imgW="850680" imgH="177480" progId="">
              <p:embed/>
            </p:oleObj>
          </a:graphicData>
        </a:graphic>
      </p:graphicFrame>
      <p:sp>
        <p:nvSpPr>
          <p:cNvPr id="14" name="Line 60"/>
          <p:cNvSpPr>
            <a:spLocks noChangeShapeType="1"/>
          </p:cNvSpPr>
          <p:nvPr/>
        </p:nvSpPr>
        <p:spPr bwMode="auto">
          <a:xfrm flipV="1">
            <a:off x="4648200" y="4038600"/>
            <a:ext cx="533400" cy="152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5" name="Line 60"/>
          <p:cNvSpPr>
            <a:spLocks noChangeShapeType="1"/>
          </p:cNvSpPr>
          <p:nvPr/>
        </p:nvSpPr>
        <p:spPr bwMode="auto">
          <a:xfrm flipV="1">
            <a:off x="2752725" y="3733800"/>
            <a:ext cx="914400" cy="152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6" name="Line 60"/>
          <p:cNvSpPr>
            <a:spLocks noChangeShapeType="1"/>
          </p:cNvSpPr>
          <p:nvPr/>
        </p:nvSpPr>
        <p:spPr bwMode="auto">
          <a:xfrm flipV="1">
            <a:off x="4267200" y="4953000"/>
            <a:ext cx="990600" cy="228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7" name="Line 60"/>
          <p:cNvSpPr>
            <a:spLocks noChangeShapeType="1"/>
          </p:cNvSpPr>
          <p:nvPr/>
        </p:nvSpPr>
        <p:spPr bwMode="auto">
          <a:xfrm flipV="1">
            <a:off x="2667000" y="4724400"/>
            <a:ext cx="838200" cy="152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graphicFrame>
        <p:nvGraphicFramePr>
          <p:cNvPr id="18" name="Object 7"/>
          <p:cNvGraphicFramePr>
            <a:graphicFrameLocks noChangeAspect="1"/>
          </p:cNvGraphicFramePr>
          <p:nvPr/>
        </p:nvGraphicFramePr>
        <p:xfrm>
          <a:off x="5638800" y="4572000"/>
          <a:ext cx="2103438" cy="479425"/>
        </p:xfrm>
        <a:graphic>
          <a:graphicData uri="http://schemas.openxmlformats.org/presentationml/2006/ole">
            <p:oleObj spid="_x0000_s13319" name="Equation" r:id="rId8" imgW="1002960" imgH="228600" progId="">
              <p:embed/>
            </p:oleObj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/>
        </p:nvGraphicFramePr>
        <p:xfrm>
          <a:off x="3694113" y="5410200"/>
          <a:ext cx="1905000" cy="990600"/>
        </p:xfrm>
        <a:graphic>
          <a:graphicData uri="http://schemas.openxmlformats.org/presentationml/2006/ole">
            <p:oleObj spid="_x0000_s13320" name="Equation" r:id="rId9" imgW="939600" imgH="482400" progId="">
              <p:embed/>
            </p:oleObj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/>
        </p:nvGraphicFramePr>
        <p:xfrm>
          <a:off x="1882775" y="5651500"/>
          <a:ext cx="1746250" cy="454025"/>
        </p:xfrm>
        <a:graphic>
          <a:graphicData uri="http://schemas.openxmlformats.org/presentationml/2006/ole">
            <p:oleObj spid="_x0000_s13321" name="Equation" r:id="rId10" imgW="888840" imgH="228600" progId="">
              <p:embed/>
            </p:oleObj>
          </a:graphicData>
        </a:graphic>
      </p:graphicFrame>
      <p:sp>
        <p:nvSpPr>
          <p:cNvPr id="21" name="Line 60"/>
          <p:cNvSpPr>
            <a:spLocks noChangeShapeType="1"/>
          </p:cNvSpPr>
          <p:nvPr/>
        </p:nvSpPr>
        <p:spPr bwMode="auto">
          <a:xfrm flipV="1">
            <a:off x="4343400" y="6019800"/>
            <a:ext cx="990600" cy="228600"/>
          </a:xfrm>
          <a:prstGeom prst="line">
            <a:avLst/>
          </a:prstGeom>
          <a:noFill/>
          <a:ln w="28575">
            <a:solidFill>
              <a:srgbClr val="28724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22" name="Line 60"/>
          <p:cNvSpPr>
            <a:spLocks noChangeShapeType="1"/>
          </p:cNvSpPr>
          <p:nvPr/>
        </p:nvSpPr>
        <p:spPr bwMode="auto">
          <a:xfrm flipV="1">
            <a:off x="2524125" y="5791200"/>
            <a:ext cx="828675" cy="152400"/>
          </a:xfrm>
          <a:prstGeom prst="line">
            <a:avLst/>
          </a:prstGeom>
          <a:noFill/>
          <a:ln w="28575">
            <a:solidFill>
              <a:srgbClr val="28724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graphicFrame>
        <p:nvGraphicFramePr>
          <p:cNvPr id="23" name="Object 10"/>
          <p:cNvGraphicFramePr>
            <a:graphicFrameLocks noChangeAspect="1"/>
          </p:cNvGraphicFramePr>
          <p:nvPr/>
        </p:nvGraphicFramePr>
        <p:xfrm>
          <a:off x="5599113" y="5638800"/>
          <a:ext cx="1624012" cy="479425"/>
        </p:xfrm>
        <a:graphic>
          <a:graphicData uri="http://schemas.openxmlformats.org/presentationml/2006/ole">
            <p:oleObj spid="_x0000_s13322" name="Equation" r:id="rId11" imgW="774360" imgH="228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Mass-Mass Calculations</a:t>
            </a:r>
          </a:p>
        </p:txBody>
      </p:sp>
      <p:sp>
        <p:nvSpPr>
          <p:cNvPr id="143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What mass of Fe</a:t>
            </a:r>
            <a:r>
              <a:rPr lang="en-US" sz="2400" baseline="-25000" smtClean="0"/>
              <a:t>2</a:t>
            </a:r>
            <a:r>
              <a:rPr lang="en-US" sz="2400" smtClean="0"/>
              <a:t>S</a:t>
            </a:r>
            <a:r>
              <a:rPr lang="en-US" sz="2400" baseline="-25000" smtClean="0"/>
              <a:t>3</a:t>
            </a:r>
            <a:r>
              <a:rPr lang="en-US" sz="2400" smtClean="0"/>
              <a:t> (207.91g/mol) can be made from the reaction of 9.34 g FeCl</a:t>
            </a:r>
            <a:r>
              <a:rPr lang="en-US" sz="2400" baseline="-25000" smtClean="0"/>
              <a:t>3</a:t>
            </a:r>
            <a:r>
              <a:rPr lang="en-US" sz="2400" smtClean="0"/>
              <a:t> (162.20 g/mol) with excess Na</a:t>
            </a:r>
            <a:r>
              <a:rPr lang="en-US" sz="2400" baseline="-25000" smtClean="0"/>
              <a:t>2</a:t>
            </a:r>
            <a:r>
              <a:rPr lang="en-US" sz="2400" smtClean="0"/>
              <a:t>S?</a:t>
            </a:r>
          </a:p>
          <a:p>
            <a:pPr algn="ctr"/>
            <a:r>
              <a:rPr lang="en-US" sz="2400" smtClean="0"/>
              <a:t>2FeCl</a:t>
            </a:r>
            <a:r>
              <a:rPr lang="en-US" sz="2400" baseline="-25000" smtClean="0"/>
              <a:t>3(aq)</a:t>
            </a:r>
            <a:r>
              <a:rPr lang="en-US" sz="2400" smtClean="0"/>
              <a:t> + 3Na</a:t>
            </a:r>
            <a:r>
              <a:rPr lang="en-US" sz="2400" baseline="-25000" smtClean="0"/>
              <a:t>2</a:t>
            </a:r>
            <a:r>
              <a:rPr lang="en-US" sz="2400" smtClean="0"/>
              <a:t>S</a:t>
            </a:r>
            <a:r>
              <a:rPr lang="en-US" sz="2400" baseline="-25000" smtClean="0"/>
              <a:t>(aq)</a:t>
            </a:r>
            <a:r>
              <a:rPr lang="en-US" sz="2400" smtClean="0"/>
              <a:t> </a:t>
            </a:r>
            <a:r>
              <a:rPr lang="en-US" sz="2400" smtClean="0">
                <a:sym typeface="Symbol" pitchFamily="18" charset="2"/>
              </a:rPr>
              <a:t></a:t>
            </a:r>
            <a:r>
              <a:rPr lang="en-US" sz="2400" smtClean="0"/>
              <a:t>   Fe</a:t>
            </a:r>
            <a:r>
              <a:rPr lang="en-US" sz="2400" baseline="-25000" smtClean="0"/>
              <a:t>2</a:t>
            </a:r>
            <a:r>
              <a:rPr lang="en-US" sz="2400" smtClean="0"/>
              <a:t>S</a:t>
            </a:r>
            <a:r>
              <a:rPr lang="en-US" sz="2400" baseline="-25000" smtClean="0"/>
              <a:t>3(s)</a:t>
            </a:r>
            <a:r>
              <a:rPr lang="en-US" sz="2400" smtClean="0"/>
              <a:t> +  6NaCl</a:t>
            </a:r>
            <a:r>
              <a:rPr lang="en-US" sz="2400" baseline="-25000" smtClean="0"/>
              <a:t>(aq)</a:t>
            </a:r>
          </a:p>
          <a:p>
            <a:endParaRPr lang="en-US" sz="24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9-</a:t>
            </a:r>
            <a:fld id="{3D3A2FC7-897B-4468-8D61-067B79E72D95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2905125"/>
            <a:ext cx="731838" cy="461963"/>
          </a:xfrm>
          <a:prstGeom prst="rect">
            <a:avLst/>
          </a:prstGeom>
          <a:solidFill>
            <a:schemeClr val="bg1">
              <a:alpha val="50196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Plan</a:t>
            </a:r>
            <a:endParaRPr lang="en-US" sz="2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581400"/>
            <a:ext cx="13446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Calculate</a:t>
            </a:r>
            <a:endParaRPr lang="en-US" sz="24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2713" y="2895600"/>
            <a:ext cx="65579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9.34 g FeCl</a:t>
            </a:r>
            <a:r>
              <a:rPr lang="en-US" sz="2400" baseline="-25000" dirty="0">
                <a:latin typeface="+mn-lt"/>
              </a:rPr>
              <a:t>3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>
                <a:latin typeface="+mn-lt"/>
                <a:sym typeface="Wingdings" pitchFamily="2" charset="2"/>
              </a:rPr>
              <a:t> </a:t>
            </a:r>
            <a:r>
              <a:rPr lang="en-US" sz="2400" dirty="0">
                <a:solidFill>
                  <a:schemeClr val="accent1"/>
                </a:solidFill>
                <a:latin typeface="+mn-lt"/>
                <a:sym typeface="Wingdings" pitchFamily="2" charset="2"/>
              </a:rPr>
              <a:t>mol FeCl</a:t>
            </a:r>
            <a:r>
              <a:rPr lang="en-US" sz="2400" baseline="-25000" dirty="0">
                <a:solidFill>
                  <a:schemeClr val="accent1"/>
                </a:solidFill>
                <a:latin typeface="+mn-lt"/>
                <a:sym typeface="Wingdings" pitchFamily="2" charset="2"/>
              </a:rPr>
              <a:t>3</a:t>
            </a:r>
            <a:r>
              <a:rPr lang="en-US" sz="2400" dirty="0">
                <a:latin typeface="+mn-lt"/>
                <a:sym typeface="Wingdings" pitchFamily="2" charset="2"/>
              </a:rPr>
              <a:t>  </a:t>
            </a:r>
            <a:r>
              <a:rPr lang="en-US" sz="2400" dirty="0">
                <a:solidFill>
                  <a:schemeClr val="accent2"/>
                </a:solidFill>
                <a:latin typeface="+mn-lt"/>
                <a:sym typeface="Wingdings" pitchFamily="2" charset="2"/>
              </a:rPr>
              <a:t>mol Fe</a:t>
            </a:r>
            <a:r>
              <a:rPr lang="en-US" sz="2400" baseline="-25000" dirty="0">
                <a:solidFill>
                  <a:schemeClr val="accent2"/>
                </a:solidFill>
                <a:latin typeface="+mn-lt"/>
              </a:rPr>
              <a:t>2</a:t>
            </a:r>
            <a:r>
              <a:rPr lang="en-US" sz="2400" dirty="0">
                <a:solidFill>
                  <a:schemeClr val="accent2"/>
                </a:solidFill>
                <a:latin typeface="+mn-lt"/>
              </a:rPr>
              <a:t>S</a:t>
            </a:r>
            <a:r>
              <a:rPr lang="en-US" sz="2400" baseline="-25000" dirty="0">
                <a:solidFill>
                  <a:schemeClr val="accent2"/>
                </a:solidFill>
                <a:latin typeface="+mn-lt"/>
              </a:rPr>
              <a:t>3 </a:t>
            </a:r>
            <a:r>
              <a:rPr lang="en-US" sz="2400" dirty="0">
                <a:latin typeface="+mn-lt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1D754D"/>
                </a:solidFill>
                <a:latin typeface="+mn-lt"/>
                <a:sym typeface="Wingdings" pitchFamily="2" charset="2"/>
              </a:rPr>
              <a:t>g Fe</a:t>
            </a:r>
            <a:r>
              <a:rPr lang="en-US" sz="2400" baseline="-25000" dirty="0">
                <a:solidFill>
                  <a:srgbClr val="1D754D"/>
                </a:solidFill>
                <a:latin typeface="+mn-lt"/>
              </a:rPr>
              <a:t>2</a:t>
            </a:r>
            <a:r>
              <a:rPr lang="en-US" sz="2400" dirty="0">
                <a:solidFill>
                  <a:srgbClr val="1D754D"/>
                </a:solidFill>
                <a:latin typeface="+mn-lt"/>
              </a:rPr>
              <a:t>S</a:t>
            </a:r>
            <a:r>
              <a:rPr lang="en-US" sz="2400" baseline="-25000" dirty="0">
                <a:solidFill>
                  <a:srgbClr val="1D754D"/>
                </a:solidFill>
                <a:latin typeface="+mn-lt"/>
              </a:rPr>
              <a:t>3</a:t>
            </a:r>
            <a:r>
              <a:rPr lang="en-US" sz="2400" dirty="0">
                <a:solidFill>
                  <a:srgbClr val="1D754D"/>
                </a:solidFill>
                <a:latin typeface="+mn-lt"/>
                <a:sym typeface="Wingdings" pitchFamily="2" charset="2"/>
              </a:rPr>
              <a:t> </a:t>
            </a:r>
            <a:endParaRPr lang="en-US" sz="2400" dirty="0">
              <a:solidFill>
                <a:srgbClr val="1D754D"/>
              </a:solidFill>
              <a:latin typeface="+mn-lt"/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2012950" y="3603625"/>
          <a:ext cx="1698625" cy="488950"/>
        </p:xfrm>
        <a:graphic>
          <a:graphicData uri="http://schemas.openxmlformats.org/presentationml/2006/ole">
            <p:oleObj spid="_x0000_s14338" name="Equation" r:id="rId3" imgW="799920" imgH="228600" progId="">
              <p:embed/>
            </p:oleObj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3581400" y="3429000"/>
          <a:ext cx="2014538" cy="903288"/>
        </p:xfrm>
        <a:graphic>
          <a:graphicData uri="http://schemas.openxmlformats.org/presentationml/2006/ole">
            <p:oleObj spid="_x0000_s14339" name="Equation" r:id="rId4" imgW="1091880" imgH="482400" progId="">
              <p:embed/>
            </p:oleObj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3625850" y="4343400"/>
          <a:ext cx="2033588" cy="990600"/>
        </p:xfrm>
        <a:graphic>
          <a:graphicData uri="http://schemas.openxmlformats.org/presentationml/2006/ole">
            <p:oleObj spid="_x0000_s14340" name="Equation" r:id="rId5" imgW="1002960" imgH="482400" progId="">
              <p:embed/>
            </p:oleObj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5791200" y="3657600"/>
          <a:ext cx="2417763" cy="452438"/>
        </p:xfrm>
        <a:graphic>
          <a:graphicData uri="http://schemas.openxmlformats.org/presentationml/2006/ole">
            <p:oleObj spid="_x0000_s14341" name="Equation" r:id="rId6" imgW="1231560" imgH="228600" progId="">
              <p:embed/>
            </p:oleObj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/>
        </p:nvGraphicFramePr>
        <p:xfrm>
          <a:off x="1524000" y="4584700"/>
          <a:ext cx="2195513" cy="454025"/>
        </p:xfrm>
        <a:graphic>
          <a:graphicData uri="http://schemas.openxmlformats.org/presentationml/2006/ole">
            <p:oleObj spid="_x0000_s14342" name="Equation" r:id="rId7" imgW="1117440" imgH="228600" progId="">
              <p:embed/>
            </p:oleObj>
          </a:graphicData>
        </a:graphic>
      </p:graphicFrame>
      <p:sp>
        <p:nvSpPr>
          <p:cNvPr id="14" name="Line 60"/>
          <p:cNvSpPr>
            <a:spLocks noChangeShapeType="1"/>
          </p:cNvSpPr>
          <p:nvPr/>
        </p:nvSpPr>
        <p:spPr bwMode="auto">
          <a:xfrm flipV="1">
            <a:off x="4648200" y="4038600"/>
            <a:ext cx="914400" cy="152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5" name="Line 60"/>
          <p:cNvSpPr>
            <a:spLocks noChangeShapeType="1"/>
          </p:cNvSpPr>
          <p:nvPr/>
        </p:nvSpPr>
        <p:spPr bwMode="auto">
          <a:xfrm flipV="1">
            <a:off x="2590800" y="3733800"/>
            <a:ext cx="914400" cy="152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6" name="Line 60"/>
          <p:cNvSpPr>
            <a:spLocks noChangeShapeType="1"/>
          </p:cNvSpPr>
          <p:nvPr/>
        </p:nvSpPr>
        <p:spPr bwMode="auto">
          <a:xfrm flipV="1">
            <a:off x="4114800" y="4953000"/>
            <a:ext cx="1219200" cy="228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7" name="Line 60"/>
          <p:cNvSpPr>
            <a:spLocks noChangeShapeType="1"/>
          </p:cNvSpPr>
          <p:nvPr/>
        </p:nvSpPr>
        <p:spPr bwMode="auto">
          <a:xfrm flipV="1">
            <a:off x="2505075" y="4724400"/>
            <a:ext cx="1143000" cy="152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graphicFrame>
        <p:nvGraphicFramePr>
          <p:cNvPr id="18" name="Object 7"/>
          <p:cNvGraphicFramePr>
            <a:graphicFrameLocks noChangeAspect="1"/>
          </p:cNvGraphicFramePr>
          <p:nvPr/>
        </p:nvGraphicFramePr>
        <p:xfrm>
          <a:off x="5791200" y="4572000"/>
          <a:ext cx="2555875" cy="479425"/>
        </p:xfrm>
        <a:graphic>
          <a:graphicData uri="http://schemas.openxmlformats.org/presentationml/2006/ole">
            <p:oleObj spid="_x0000_s14343" name="Equation" r:id="rId8" imgW="1218960" imgH="228600" progId="">
              <p:embed/>
            </p:oleObj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/>
        </p:nvGraphicFramePr>
        <p:xfrm>
          <a:off x="3540125" y="5410200"/>
          <a:ext cx="2214563" cy="990600"/>
        </p:xfrm>
        <a:graphic>
          <a:graphicData uri="http://schemas.openxmlformats.org/presentationml/2006/ole">
            <p:oleObj spid="_x0000_s14344" name="Equation" r:id="rId9" imgW="1091880" imgH="482400" progId="">
              <p:embed/>
            </p:oleObj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/>
        </p:nvGraphicFramePr>
        <p:xfrm>
          <a:off x="1335088" y="5651500"/>
          <a:ext cx="2170112" cy="454025"/>
        </p:xfrm>
        <a:graphic>
          <a:graphicData uri="http://schemas.openxmlformats.org/presentationml/2006/ole">
            <p:oleObj spid="_x0000_s14345" name="Equation" r:id="rId10" imgW="1104840" imgH="228600" progId="">
              <p:embed/>
            </p:oleObj>
          </a:graphicData>
        </a:graphic>
      </p:graphicFrame>
      <p:sp>
        <p:nvSpPr>
          <p:cNvPr id="21" name="Line 60"/>
          <p:cNvSpPr>
            <a:spLocks noChangeShapeType="1"/>
          </p:cNvSpPr>
          <p:nvPr/>
        </p:nvSpPr>
        <p:spPr bwMode="auto">
          <a:xfrm flipV="1">
            <a:off x="4038600" y="6019800"/>
            <a:ext cx="1295400" cy="228600"/>
          </a:xfrm>
          <a:prstGeom prst="line">
            <a:avLst/>
          </a:prstGeom>
          <a:noFill/>
          <a:ln w="28575">
            <a:solidFill>
              <a:srgbClr val="28724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22" name="Line 60"/>
          <p:cNvSpPr>
            <a:spLocks noChangeShapeType="1"/>
          </p:cNvSpPr>
          <p:nvPr/>
        </p:nvSpPr>
        <p:spPr bwMode="auto">
          <a:xfrm flipV="1">
            <a:off x="2362200" y="5791200"/>
            <a:ext cx="1143000" cy="152400"/>
          </a:xfrm>
          <a:prstGeom prst="line">
            <a:avLst/>
          </a:prstGeom>
          <a:noFill/>
          <a:ln w="28575">
            <a:solidFill>
              <a:srgbClr val="28724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graphicFrame>
        <p:nvGraphicFramePr>
          <p:cNvPr id="23" name="Object 10"/>
          <p:cNvGraphicFramePr>
            <a:graphicFrameLocks noChangeAspect="1"/>
          </p:cNvGraphicFramePr>
          <p:nvPr/>
        </p:nvGraphicFramePr>
        <p:xfrm>
          <a:off x="5751513" y="5638800"/>
          <a:ext cx="1890712" cy="479425"/>
        </p:xfrm>
        <a:graphic>
          <a:graphicData uri="http://schemas.openxmlformats.org/presentationml/2006/ole">
            <p:oleObj spid="_x0000_s14346" name="Equation" r:id="rId11" imgW="901440" imgH="228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mass of oxygen is consumed when 54.0g of water is produced in the following equation? </a:t>
            </a:r>
          </a:p>
          <a:p>
            <a:pPr algn="ctr">
              <a:defRPr/>
            </a:pPr>
            <a:r>
              <a:rPr lang="en-US" dirty="0" smtClean="0"/>
              <a:t> 2H</a:t>
            </a:r>
            <a:r>
              <a:rPr lang="en-US" baseline="-25000" dirty="0" smtClean="0"/>
              <a:t>2</a:t>
            </a:r>
            <a:r>
              <a:rPr lang="en-US" dirty="0" smtClean="0"/>
              <a:t> + 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2H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0.167 g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0.667 g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1.50 g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47.9 g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9-</a:t>
            </a:r>
            <a:fld id="{33E14F15-A8F8-49F7-97F4-30F560C27C69}" type="slidenum">
              <a:rPr lang="en-US"/>
              <a:pPr>
                <a:defRPr/>
              </a:pPr>
              <a:t>32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00800" y="2697163"/>
          <a:ext cx="236220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32"/>
                <a:gridCol w="1822268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atomic mass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1.01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16.00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mass of H</a:t>
            </a:r>
            <a:r>
              <a:rPr lang="en-US" baseline="-25000" dirty="0" smtClean="0"/>
              <a:t>2</a:t>
            </a:r>
            <a:r>
              <a:rPr lang="en-US" dirty="0" smtClean="0"/>
              <a:t>O is produced when 12.0g of </a:t>
            </a:r>
            <a:r>
              <a:rPr lang="en-US" dirty="0" err="1" smtClean="0"/>
              <a:t>HCl</a:t>
            </a:r>
            <a:r>
              <a:rPr lang="en-US" dirty="0" smtClean="0"/>
              <a:t> react completely in the following equation?</a:t>
            </a:r>
          </a:p>
          <a:p>
            <a:pPr algn="ctr">
              <a:defRPr/>
            </a:pPr>
            <a:r>
              <a:rPr lang="en-US" dirty="0" smtClean="0"/>
              <a:t> 6HCl + Fe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2FeCl</a:t>
            </a:r>
            <a:r>
              <a:rPr lang="en-US" baseline="-25000" dirty="0" smtClean="0"/>
              <a:t>3</a:t>
            </a:r>
            <a:r>
              <a:rPr lang="en-US" dirty="0" smtClean="0"/>
              <a:t> + 3H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2.97 g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39.4 g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27.4 g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110. g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9-</a:t>
            </a:r>
            <a:fld id="{BEF0A4DB-4B8E-436E-B208-DDE39BD501A1}" type="slidenum">
              <a:rPr lang="en-US"/>
              <a:pPr>
                <a:defRPr/>
              </a:pPr>
              <a:t>33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00800" y="3306763"/>
          <a:ext cx="2362200" cy="1584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32"/>
                <a:gridCol w="1822268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atomic mass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1.01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16.00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Cl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35.45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2600"/>
          </a:xfrm>
        </p:spPr>
        <p:txBody>
          <a:bodyPr/>
          <a:lstStyle/>
          <a:p>
            <a:r>
              <a:rPr lang="en-US" smtClean="0"/>
              <a:t>Determine the number of              that can be made given these quantities of reactants and the reaction equation:</a:t>
            </a:r>
          </a:p>
          <a:p>
            <a:endParaRPr lang="en-US" smtClean="0"/>
          </a:p>
        </p:txBody>
      </p:sp>
      <p:sp>
        <p:nvSpPr>
          <p:cNvPr id="522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Limiting Reactant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9-</a:t>
            </a:r>
            <a:fld id="{E9BEBFDA-E1D1-4C47-91CC-38F22A5C2D4F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Rectangle 82"/>
          <p:cNvSpPr>
            <a:spLocks noChangeArrowheads="1"/>
          </p:cNvSpPr>
          <p:nvPr/>
        </p:nvSpPr>
        <p:spPr bwMode="auto">
          <a:xfrm>
            <a:off x="2362200" y="2667000"/>
            <a:ext cx="4724400" cy="838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76200" cmpd="tri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Oval 73"/>
          <p:cNvSpPr>
            <a:spLocks noChangeArrowheads="1"/>
          </p:cNvSpPr>
          <p:nvPr/>
        </p:nvSpPr>
        <p:spPr bwMode="auto">
          <a:xfrm>
            <a:off x="3124200" y="2971800"/>
            <a:ext cx="304800" cy="3048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Oval 74"/>
          <p:cNvSpPr>
            <a:spLocks noChangeArrowheads="1"/>
          </p:cNvSpPr>
          <p:nvPr/>
        </p:nvSpPr>
        <p:spPr bwMode="auto">
          <a:xfrm>
            <a:off x="2667000" y="2971800"/>
            <a:ext cx="304800" cy="3048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2235" name="Text Box 75"/>
          <p:cNvSpPr txBox="1">
            <a:spLocks noChangeArrowheads="1"/>
          </p:cNvSpPr>
          <p:nvPr/>
        </p:nvSpPr>
        <p:spPr bwMode="auto">
          <a:xfrm>
            <a:off x="3733800" y="28194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CC0000"/>
                </a:solidFill>
                <a:latin typeface="Abadi MT Condensed Extra Bold" pitchFamily="34" charset="0"/>
              </a:rPr>
              <a:t>+</a:t>
            </a:r>
          </a:p>
        </p:txBody>
      </p:sp>
      <p:sp>
        <p:nvSpPr>
          <p:cNvPr id="52236" name="Text Box 77"/>
          <p:cNvSpPr txBox="1">
            <a:spLocks noChangeArrowheads="1"/>
          </p:cNvSpPr>
          <p:nvPr/>
        </p:nvSpPr>
        <p:spPr bwMode="auto">
          <a:xfrm>
            <a:off x="5105400" y="27432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CC0000"/>
                </a:solidFill>
                <a:latin typeface="Abadi MT Condensed Extra Bold" pitchFamily="34" charset="0"/>
                <a:sym typeface="Wingdings" pitchFamily="2" charset="2"/>
              </a:rPr>
              <a:t></a:t>
            </a:r>
            <a:endParaRPr lang="en-US" sz="3200" b="1">
              <a:solidFill>
                <a:srgbClr val="CC0000"/>
              </a:solidFill>
              <a:latin typeface="Abadi MT Condensed Extra Bold" pitchFamily="34" charset="0"/>
            </a:endParaRPr>
          </a:p>
        </p:txBody>
      </p:sp>
      <p:sp>
        <p:nvSpPr>
          <p:cNvPr id="52237" name="Oval 104"/>
          <p:cNvSpPr>
            <a:spLocks noChangeArrowheads="1"/>
          </p:cNvSpPr>
          <p:nvPr/>
        </p:nvSpPr>
        <p:spPr bwMode="auto">
          <a:xfrm>
            <a:off x="4495800" y="2895600"/>
            <a:ext cx="457200" cy="457200"/>
          </a:xfrm>
          <a:prstGeom prst="ellipse">
            <a:avLst/>
          </a:prstGeom>
          <a:gradFill rotWithShape="0">
            <a:gsLst>
              <a:gs pos="0">
                <a:srgbClr val="CCECFF"/>
              </a:gs>
              <a:gs pos="100000">
                <a:srgbClr val="5E6D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2238" name="Group 106"/>
          <p:cNvGrpSpPr>
            <a:grpSpLocks/>
          </p:cNvGrpSpPr>
          <p:nvPr/>
        </p:nvGrpSpPr>
        <p:grpSpPr bwMode="auto">
          <a:xfrm>
            <a:off x="5867400" y="2743200"/>
            <a:ext cx="685800" cy="685800"/>
            <a:chOff x="3600" y="1584"/>
            <a:chExt cx="432" cy="432"/>
          </a:xfrm>
        </p:grpSpPr>
        <p:sp>
          <p:nvSpPr>
            <p:cNvPr id="42" name="Oval 62"/>
            <p:cNvSpPr>
              <a:spLocks noChangeArrowheads="1"/>
            </p:cNvSpPr>
            <p:nvPr/>
          </p:nvSpPr>
          <p:spPr bwMode="auto">
            <a:xfrm>
              <a:off x="3600" y="163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Oval 64"/>
            <p:cNvSpPr>
              <a:spLocks noChangeArrowheads="1"/>
            </p:cNvSpPr>
            <p:nvPr/>
          </p:nvSpPr>
          <p:spPr bwMode="auto">
            <a:xfrm>
              <a:off x="3792" y="1824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324" name="Oval 105"/>
            <p:cNvSpPr>
              <a:spLocks noChangeArrowheads="1"/>
            </p:cNvSpPr>
            <p:nvPr/>
          </p:nvSpPr>
          <p:spPr bwMode="auto">
            <a:xfrm>
              <a:off x="3744" y="1584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5E6D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239" name="Group 107"/>
          <p:cNvGrpSpPr>
            <a:grpSpLocks/>
          </p:cNvGrpSpPr>
          <p:nvPr/>
        </p:nvGrpSpPr>
        <p:grpSpPr bwMode="auto">
          <a:xfrm rot="-2488965">
            <a:off x="4354513" y="1611313"/>
            <a:ext cx="685800" cy="685800"/>
            <a:chOff x="3600" y="1584"/>
            <a:chExt cx="432" cy="432"/>
          </a:xfrm>
        </p:grpSpPr>
        <p:sp>
          <p:nvSpPr>
            <p:cNvPr id="46" name="Oval 108"/>
            <p:cNvSpPr>
              <a:spLocks noChangeArrowheads="1"/>
            </p:cNvSpPr>
            <p:nvPr/>
          </p:nvSpPr>
          <p:spPr bwMode="auto">
            <a:xfrm>
              <a:off x="3600" y="163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Oval 109"/>
            <p:cNvSpPr>
              <a:spLocks noChangeArrowheads="1"/>
            </p:cNvSpPr>
            <p:nvPr/>
          </p:nvSpPr>
          <p:spPr bwMode="auto">
            <a:xfrm>
              <a:off x="3792" y="1824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321" name="Oval 110"/>
            <p:cNvSpPr>
              <a:spLocks noChangeArrowheads="1"/>
            </p:cNvSpPr>
            <p:nvPr/>
          </p:nvSpPr>
          <p:spPr bwMode="auto">
            <a:xfrm>
              <a:off x="3744" y="1584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5E6D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0" name="Oval 4"/>
          <p:cNvSpPr>
            <a:spLocks noChangeArrowheads="1"/>
          </p:cNvSpPr>
          <p:nvPr/>
        </p:nvSpPr>
        <p:spPr bwMode="auto">
          <a:xfrm>
            <a:off x="2133600" y="4191000"/>
            <a:ext cx="304800" cy="3048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" name="Oval 7"/>
          <p:cNvSpPr>
            <a:spLocks noChangeArrowheads="1"/>
          </p:cNvSpPr>
          <p:nvPr/>
        </p:nvSpPr>
        <p:spPr bwMode="auto">
          <a:xfrm>
            <a:off x="838200" y="5105400"/>
            <a:ext cx="304800" cy="3048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" name="Oval 6"/>
          <p:cNvSpPr>
            <a:spLocks noChangeArrowheads="1"/>
          </p:cNvSpPr>
          <p:nvPr/>
        </p:nvSpPr>
        <p:spPr bwMode="auto">
          <a:xfrm>
            <a:off x="990600" y="5638800"/>
            <a:ext cx="304800" cy="3048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" name="Oval 9"/>
          <p:cNvSpPr>
            <a:spLocks noChangeArrowheads="1"/>
          </p:cNvSpPr>
          <p:nvPr/>
        </p:nvSpPr>
        <p:spPr bwMode="auto">
          <a:xfrm>
            <a:off x="533400" y="5410200"/>
            <a:ext cx="304800" cy="3048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4" name="Oval 10"/>
          <p:cNvSpPr>
            <a:spLocks noChangeArrowheads="1"/>
          </p:cNvSpPr>
          <p:nvPr/>
        </p:nvSpPr>
        <p:spPr bwMode="auto">
          <a:xfrm>
            <a:off x="1524000" y="5029200"/>
            <a:ext cx="304800" cy="3048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5" name="Oval 12"/>
          <p:cNvSpPr>
            <a:spLocks noChangeArrowheads="1"/>
          </p:cNvSpPr>
          <p:nvPr/>
        </p:nvSpPr>
        <p:spPr bwMode="auto">
          <a:xfrm>
            <a:off x="2133600" y="5715000"/>
            <a:ext cx="304800" cy="3048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6" name="Oval 13"/>
          <p:cNvSpPr>
            <a:spLocks noChangeArrowheads="1"/>
          </p:cNvSpPr>
          <p:nvPr/>
        </p:nvSpPr>
        <p:spPr bwMode="auto">
          <a:xfrm>
            <a:off x="1981200" y="4495800"/>
            <a:ext cx="304800" cy="3048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7" name="Oval 15"/>
          <p:cNvSpPr>
            <a:spLocks noChangeArrowheads="1"/>
          </p:cNvSpPr>
          <p:nvPr/>
        </p:nvSpPr>
        <p:spPr bwMode="auto">
          <a:xfrm>
            <a:off x="533400" y="4724400"/>
            <a:ext cx="304800" cy="3048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8" name="Oval 16"/>
          <p:cNvSpPr>
            <a:spLocks noChangeArrowheads="1"/>
          </p:cNvSpPr>
          <p:nvPr/>
        </p:nvSpPr>
        <p:spPr bwMode="auto">
          <a:xfrm>
            <a:off x="1676400" y="3962400"/>
            <a:ext cx="304800" cy="3048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9" name="Oval 18"/>
          <p:cNvSpPr>
            <a:spLocks noChangeArrowheads="1"/>
          </p:cNvSpPr>
          <p:nvPr/>
        </p:nvSpPr>
        <p:spPr bwMode="auto">
          <a:xfrm>
            <a:off x="1828800" y="5486400"/>
            <a:ext cx="304800" cy="3048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0" name="Oval 19"/>
          <p:cNvSpPr>
            <a:spLocks noChangeArrowheads="1"/>
          </p:cNvSpPr>
          <p:nvPr/>
        </p:nvSpPr>
        <p:spPr bwMode="auto">
          <a:xfrm>
            <a:off x="1295400" y="4572000"/>
            <a:ext cx="304800" cy="3048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1" name="Oval 21"/>
          <p:cNvSpPr>
            <a:spLocks noChangeArrowheads="1"/>
          </p:cNvSpPr>
          <p:nvPr/>
        </p:nvSpPr>
        <p:spPr bwMode="auto">
          <a:xfrm>
            <a:off x="1905000" y="4953000"/>
            <a:ext cx="304800" cy="3048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" name="Oval 28"/>
          <p:cNvSpPr>
            <a:spLocks noChangeArrowheads="1"/>
          </p:cNvSpPr>
          <p:nvPr/>
        </p:nvSpPr>
        <p:spPr bwMode="auto">
          <a:xfrm>
            <a:off x="1371600" y="5486400"/>
            <a:ext cx="304800" cy="3048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3" name="Oval 30"/>
          <p:cNvSpPr>
            <a:spLocks noChangeArrowheads="1"/>
          </p:cNvSpPr>
          <p:nvPr/>
        </p:nvSpPr>
        <p:spPr bwMode="auto">
          <a:xfrm>
            <a:off x="533400" y="4343400"/>
            <a:ext cx="304800" cy="3048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4" name="Oval 34"/>
          <p:cNvSpPr>
            <a:spLocks noChangeArrowheads="1"/>
          </p:cNvSpPr>
          <p:nvPr/>
        </p:nvSpPr>
        <p:spPr bwMode="auto">
          <a:xfrm>
            <a:off x="1295400" y="3810000"/>
            <a:ext cx="304800" cy="3048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5" name="Oval 36"/>
          <p:cNvSpPr>
            <a:spLocks noChangeArrowheads="1"/>
          </p:cNvSpPr>
          <p:nvPr/>
        </p:nvSpPr>
        <p:spPr bwMode="auto">
          <a:xfrm>
            <a:off x="1066800" y="4267200"/>
            <a:ext cx="304800" cy="3048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2256" name="Rectangle 87"/>
          <p:cNvSpPr>
            <a:spLocks noChangeArrowheads="1"/>
          </p:cNvSpPr>
          <p:nvPr/>
        </p:nvSpPr>
        <p:spPr bwMode="auto">
          <a:xfrm>
            <a:off x="2971800" y="3810000"/>
            <a:ext cx="1981200" cy="2362200"/>
          </a:xfrm>
          <a:prstGeom prst="rect">
            <a:avLst/>
          </a:prstGeom>
          <a:noFill/>
          <a:ln w="76200">
            <a:solidFill>
              <a:srgbClr val="66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57" name="Oval 93"/>
          <p:cNvSpPr>
            <a:spLocks noChangeArrowheads="1"/>
          </p:cNvSpPr>
          <p:nvPr/>
        </p:nvSpPr>
        <p:spPr bwMode="auto">
          <a:xfrm>
            <a:off x="3124200" y="4495800"/>
            <a:ext cx="457200" cy="457200"/>
          </a:xfrm>
          <a:prstGeom prst="ellipse">
            <a:avLst/>
          </a:prstGeom>
          <a:gradFill rotWithShape="0">
            <a:gsLst>
              <a:gs pos="0">
                <a:srgbClr val="CCECFF"/>
              </a:gs>
              <a:gs pos="100000">
                <a:srgbClr val="5E6D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8" name="Oval 94"/>
          <p:cNvSpPr>
            <a:spLocks noChangeArrowheads="1"/>
          </p:cNvSpPr>
          <p:nvPr/>
        </p:nvSpPr>
        <p:spPr bwMode="auto">
          <a:xfrm>
            <a:off x="3962400" y="5029200"/>
            <a:ext cx="457200" cy="457200"/>
          </a:xfrm>
          <a:prstGeom prst="ellipse">
            <a:avLst/>
          </a:prstGeom>
          <a:gradFill rotWithShape="0">
            <a:gsLst>
              <a:gs pos="0">
                <a:srgbClr val="CCECFF"/>
              </a:gs>
              <a:gs pos="100000">
                <a:srgbClr val="5E6D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9" name="Oval 95"/>
          <p:cNvSpPr>
            <a:spLocks noChangeArrowheads="1"/>
          </p:cNvSpPr>
          <p:nvPr/>
        </p:nvSpPr>
        <p:spPr bwMode="auto">
          <a:xfrm>
            <a:off x="3352800" y="5029200"/>
            <a:ext cx="457200" cy="457200"/>
          </a:xfrm>
          <a:prstGeom prst="ellipse">
            <a:avLst/>
          </a:prstGeom>
          <a:gradFill rotWithShape="0">
            <a:gsLst>
              <a:gs pos="0">
                <a:srgbClr val="CCECFF"/>
              </a:gs>
              <a:gs pos="100000">
                <a:srgbClr val="5E6D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60" name="Oval 96"/>
          <p:cNvSpPr>
            <a:spLocks noChangeArrowheads="1"/>
          </p:cNvSpPr>
          <p:nvPr/>
        </p:nvSpPr>
        <p:spPr bwMode="auto">
          <a:xfrm>
            <a:off x="4343400" y="5410200"/>
            <a:ext cx="457200" cy="457200"/>
          </a:xfrm>
          <a:prstGeom prst="ellipse">
            <a:avLst/>
          </a:prstGeom>
          <a:gradFill rotWithShape="0">
            <a:gsLst>
              <a:gs pos="0">
                <a:srgbClr val="CCECFF"/>
              </a:gs>
              <a:gs pos="100000">
                <a:srgbClr val="5E6D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61" name="Oval 97"/>
          <p:cNvSpPr>
            <a:spLocks noChangeArrowheads="1"/>
          </p:cNvSpPr>
          <p:nvPr/>
        </p:nvSpPr>
        <p:spPr bwMode="auto">
          <a:xfrm>
            <a:off x="3657600" y="5486400"/>
            <a:ext cx="457200" cy="457200"/>
          </a:xfrm>
          <a:prstGeom prst="ellipse">
            <a:avLst/>
          </a:prstGeom>
          <a:gradFill rotWithShape="0">
            <a:gsLst>
              <a:gs pos="0">
                <a:srgbClr val="CCECFF"/>
              </a:gs>
              <a:gs pos="100000">
                <a:srgbClr val="5E6D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62" name="Oval 98"/>
          <p:cNvSpPr>
            <a:spLocks noChangeArrowheads="1"/>
          </p:cNvSpPr>
          <p:nvPr/>
        </p:nvSpPr>
        <p:spPr bwMode="auto">
          <a:xfrm>
            <a:off x="3048000" y="5486400"/>
            <a:ext cx="457200" cy="457200"/>
          </a:xfrm>
          <a:prstGeom prst="ellipse">
            <a:avLst/>
          </a:prstGeom>
          <a:gradFill rotWithShape="0">
            <a:gsLst>
              <a:gs pos="0">
                <a:srgbClr val="CCECFF"/>
              </a:gs>
              <a:gs pos="100000">
                <a:srgbClr val="5E6D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63" name="Oval 99"/>
          <p:cNvSpPr>
            <a:spLocks noChangeArrowheads="1"/>
          </p:cNvSpPr>
          <p:nvPr/>
        </p:nvSpPr>
        <p:spPr bwMode="auto">
          <a:xfrm>
            <a:off x="3657600" y="4572000"/>
            <a:ext cx="457200" cy="457200"/>
          </a:xfrm>
          <a:prstGeom prst="ellipse">
            <a:avLst/>
          </a:prstGeom>
          <a:gradFill rotWithShape="0">
            <a:gsLst>
              <a:gs pos="0">
                <a:srgbClr val="CCECFF"/>
              </a:gs>
              <a:gs pos="100000">
                <a:srgbClr val="5E6D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64" name="Oval 100"/>
          <p:cNvSpPr>
            <a:spLocks noChangeArrowheads="1"/>
          </p:cNvSpPr>
          <p:nvPr/>
        </p:nvSpPr>
        <p:spPr bwMode="auto">
          <a:xfrm>
            <a:off x="4343400" y="4495800"/>
            <a:ext cx="457200" cy="457200"/>
          </a:xfrm>
          <a:prstGeom prst="ellipse">
            <a:avLst/>
          </a:prstGeom>
          <a:gradFill rotWithShape="0">
            <a:gsLst>
              <a:gs pos="0">
                <a:srgbClr val="CCECFF"/>
              </a:gs>
              <a:gs pos="100000">
                <a:srgbClr val="5E6D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65" name="Oval 101"/>
          <p:cNvSpPr>
            <a:spLocks noChangeArrowheads="1"/>
          </p:cNvSpPr>
          <p:nvPr/>
        </p:nvSpPr>
        <p:spPr bwMode="auto">
          <a:xfrm>
            <a:off x="3429000" y="4038600"/>
            <a:ext cx="457200" cy="457200"/>
          </a:xfrm>
          <a:prstGeom prst="ellipse">
            <a:avLst/>
          </a:prstGeom>
          <a:gradFill rotWithShape="0">
            <a:gsLst>
              <a:gs pos="0">
                <a:srgbClr val="CCECFF"/>
              </a:gs>
              <a:gs pos="100000">
                <a:srgbClr val="5E6D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66" name="Oval 102"/>
          <p:cNvSpPr>
            <a:spLocks noChangeArrowheads="1"/>
          </p:cNvSpPr>
          <p:nvPr/>
        </p:nvSpPr>
        <p:spPr bwMode="auto">
          <a:xfrm>
            <a:off x="4114800" y="4038600"/>
            <a:ext cx="457200" cy="457200"/>
          </a:xfrm>
          <a:prstGeom prst="ellipse">
            <a:avLst/>
          </a:prstGeom>
          <a:gradFill rotWithShape="0">
            <a:gsLst>
              <a:gs pos="0">
                <a:srgbClr val="CCECFF"/>
              </a:gs>
              <a:gs pos="100000">
                <a:srgbClr val="5E6D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67" name="Rectangle 103"/>
          <p:cNvSpPr>
            <a:spLocks noChangeArrowheads="1"/>
          </p:cNvSpPr>
          <p:nvPr/>
        </p:nvSpPr>
        <p:spPr bwMode="auto">
          <a:xfrm>
            <a:off x="381000" y="3733800"/>
            <a:ext cx="2209800" cy="24384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111"/>
          <p:cNvGrpSpPr>
            <a:grpSpLocks/>
          </p:cNvGrpSpPr>
          <p:nvPr/>
        </p:nvGrpSpPr>
        <p:grpSpPr bwMode="auto">
          <a:xfrm rot="-1904279">
            <a:off x="5715000" y="5105400"/>
            <a:ext cx="685800" cy="685800"/>
            <a:chOff x="3600" y="1584"/>
            <a:chExt cx="432" cy="432"/>
          </a:xfrm>
        </p:grpSpPr>
        <p:sp>
          <p:nvSpPr>
            <p:cNvPr id="129" name="Oval 112"/>
            <p:cNvSpPr>
              <a:spLocks noChangeArrowheads="1"/>
            </p:cNvSpPr>
            <p:nvPr/>
          </p:nvSpPr>
          <p:spPr bwMode="auto">
            <a:xfrm>
              <a:off x="3600" y="1631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" name="Oval 113"/>
            <p:cNvSpPr>
              <a:spLocks noChangeArrowheads="1"/>
            </p:cNvSpPr>
            <p:nvPr/>
          </p:nvSpPr>
          <p:spPr bwMode="auto">
            <a:xfrm>
              <a:off x="3792" y="1824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318" name="Oval 114"/>
            <p:cNvSpPr>
              <a:spLocks noChangeArrowheads="1"/>
            </p:cNvSpPr>
            <p:nvPr/>
          </p:nvSpPr>
          <p:spPr bwMode="auto">
            <a:xfrm>
              <a:off x="3744" y="1584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5E6D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115"/>
          <p:cNvGrpSpPr>
            <a:grpSpLocks/>
          </p:cNvGrpSpPr>
          <p:nvPr/>
        </p:nvGrpSpPr>
        <p:grpSpPr bwMode="auto">
          <a:xfrm rot="-1579698">
            <a:off x="7696200" y="3886200"/>
            <a:ext cx="685800" cy="685800"/>
            <a:chOff x="3600" y="1584"/>
            <a:chExt cx="432" cy="432"/>
          </a:xfrm>
        </p:grpSpPr>
        <p:sp>
          <p:nvSpPr>
            <p:cNvPr id="133" name="Oval 116"/>
            <p:cNvSpPr>
              <a:spLocks noChangeArrowheads="1"/>
            </p:cNvSpPr>
            <p:nvPr/>
          </p:nvSpPr>
          <p:spPr bwMode="auto">
            <a:xfrm>
              <a:off x="3600" y="1629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4" name="Oval 117"/>
            <p:cNvSpPr>
              <a:spLocks noChangeArrowheads="1"/>
            </p:cNvSpPr>
            <p:nvPr/>
          </p:nvSpPr>
          <p:spPr bwMode="auto">
            <a:xfrm>
              <a:off x="3791" y="182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315" name="Oval 118"/>
            <p:cNvSpPr>
              <a:spLocks noChangeArrowheads="1"/>
            </p:cNvSpPr>
            <p:nvPr/>
          </p:nvSpPr>
          <p:spPr bwMode="auto">
            <a:xfrm>
              <a:off x="3744" y="1584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5E6D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19"/>
          <p:cNvGrpSpPr>
            <a:grpSpLocks/>
          </p:cNvGrpSpPr>
          <p:nvPr/>
        </p:nvGrpSpPr>
        <p:grpSpPr bwMode="auto">
          <a:xfrm rot="-8517723">
            <a:off x="6934200" y="4038600"/>
            <a:ext cx="685800" cy="685800"/>
            <a:chOff x="3600" y="1584"/>
            <a:chExt cx="432" cy="432"/>
          </a:xfrm>
        </p:grpSpPr>
        <p:sp>
          <p:nvSpPr>
            <p:cNvPr id="137" name="Oval 120"/>
            <p:cNvSpPr>
              <a:spLocks noChangeArrowheads="1"/>
            </p:cNvSpPr>
            <p:nvPr/>
          </p:nvSpPr>
          <p:spPr bwMode="auto">
            <a:xfrm>
              <a:off x="3601" y="163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" name="Oval 121"/>
            <p:cNvSpPr>
              <a:spLocks noChangeArrowheads="1"/>
            </p:cNvSpPr>
            <p:nvPr/>
          </p:nvSpPr>
          <p:spPr bwMode="auto">
            <a:xfrm>
              <a:off x="3792" y="1824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312" name="Oval 122"/>
            <p:cNvSpPr>
              <a:spLocks noChangeArrowheads="1"/>
            </p:cNvSpPr>
            <p:nvPr/>
          </p:nvSpPr>
          <p:spPr bwMode="auto">
            <a:xfrm>
              <a:off x="3744" y="1584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5E6D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123"/>
          <p:cNvGrpSpPr>
            <a:grpSpLocks/>
          </p:cNvGrpSpPr>
          <p:nvPr/>
        </p:nvGrpSpPr>
        <p:grpSpPr bwMode="auto">
          <a:xfrm rot="2936324">
            <a:off x="6096000" y="4114800"/>
            <a:ext cx="685800" cy="685800"/>
            <a:chOff x="3600" y="1584"/>
            <a:chExt cx="432" cy="432"/>
          </a:xfrm>
        </p:grpSpPr>
        <p:sp>
          <p:nvSpPr>
            <p:cNvPr id="141" name="Oval 124"/>
            <p:cNvSpPr>
              <a:spLocks noChangeArrowheads="1"/>
            </p:cNvSpPr>
            <p:nvPr/>
          </p:nvSpPr>
          <p:spPr bwMode="auto">
            <a:xfrm>
              <a:off x="3600" y="163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" name="Oval 125"/>
            <p:cNvSpPr>
              <a:spLocks noChangeArrowheads="1"/>
            </p:cNvSpPr>
            <p:nvPr/>
          </p:nvSpPr>
          <p:spPr bwMode="auto">
            <a:xfrm>
              <a:off x="3791" y="1825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309" name="Oval 126"/>
            <p:cNvSpPr>
              <a:spLocks noChangeArrowheads="1"/>
            </p:cNvSpPr>
            <p:nvPr/>
          </p:nvSpPr>
          <p:spPr bwMode="auto">
            <a:xfrm>
              <a:off x="3744" y="1584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5E6D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127"/>
          <p:cNvGrpSpPr>
            <a:grpSpLocks/>
          </p:cNvGrpSpPr>
          <p:nvPr/>
        </p:nvGrpSpPr>
        <p:grpSpPr bwMode="auto">
          <a:xfrm rot="-10416063">
            <a:off x="7848600" y="4800600"/>
            <a:ext cx="685800" cy="685800"/>
            <a:chOff x="3600" y="1584"/>
            <a:chExt cx="432" cy="432"/>
          </a:xfrm>
        </p:grpSpPr>
        <p:sp>
          <p:nvSpPr>
            <p:cNvPr id="145" name="Oval 128"/>
            <p:cNvSpPr>
              <a:spLocks noChangeArrowheads="1"/>
            </p:cNvSpPr>
            <p:nvPr/>
          </p:nvSpPr>
          <p:spPr bwMode="auto">
            <a:xfrm>
              <a:off x="3603" y="1637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Oval 129"/>
            <p:cNvSpPr>
              <a:spLocks noChangeArrowheads="1"/>
            </p:cNvSpPr>
            <p:nvPr/>
          </p:nvSpPr>
          <p:spPr bwMode="auto">
            <a:xfrm>
              <a:off x="3794" y="1827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306" name="Oval 130"/>
            <p:cNvSpPr>
              <a:spLocks noChangeArrowheads="1"/>
            </p:cNvSpPr>
            <p:nvPr/>
          </p:nvSpPr>
          <p:spPr bwMode="auto">
            <a:xfrm>
              <a:off x="3744" y="1584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5E6D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131"/>
          <p:cNvGrpSpPr>
            <a:grpSpLocks/>
          </p:cNvGrpSpPr>
          <p:nvPr/>
        </p:nvGrpSpPr>
        <p:grpSpPr bwMode="auto">
          <a:xfrm>
            <a:off x="7086600" y="4876800"/>
            <a:ext cx="685800" cy="685800"/>
            <a:chOff x="3600" y="1584"/>
            <a:chExt cx="432" cy="432"/>
          </a:xfrm>
        </p:grpSpPr>
        <p:sp>
          <p:nvSpPr>
            <p:cNvPr id="149" name="Oval 132"/>
            <p:cNvSpPr>
              <a:spLocks noChangeArrowheads="1"/>
            </p:cNvSpPr>
            <p:nvPr/>
          </p:nvSpPr>
          <p:spPr bwMode="auto">
            <a:xfrm>
              <a:off x="3600" y="163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0" name="Oval 133"/>
            <p:cNvSpPr>
              <a:spLocks noChangeArrowheads="1"/>
            </p:cNvSpPr>
            <p:nvPr/>
          </p:nvSpPr>
          <p:spPr bwMode="auto">
            <a:xfrm>
              <a:off x="3792" y="1824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303" name="Oval 134"/>
            <p:cNvSpPr>
              <a:spLocks noChangeArrowheads="1"/>
            </p:cNvSpPr>
            <p:nvPr/>
          </p:nvSpPr>
          <p:spPr bwMode="auto">
            <a:xfrm>
              <a:off x="3744" y="1584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5E6D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135"/>
          <p:cNvGrpSpPr>
            <a:grpSpLocks/>
          </p:cNvGrpSpPr>
          <p:nvPr/>
        </p:nvGrpSpPr>
        <p:grpSpPr bwMode="auto">
          <a:xfrm rot="5693513">
            <a:off x="6553200" y="5486400"/>
            <a:ext cx="685800" cy="685800"/>
            <a:chOff x="3600" y="1584"/>
            <a:chExt cx="432" cy="432"/>
          </a:xfrm>
        </p:grpSpPr>
        <p:sp>
          <p:nvSpPr>
            <p:cNvPr id="153" name="Oval 136"/>
            <p:cNvSpPr>
              <a:spLocks noChangeArrowheads="1"/>
            </p:cNvSpPr>
            <p:nvPr/>
          </p:nvSpPr>
          <p:spPr bwMode="auto">
            <a:xfrm>
              <a:off x="3600" y="1637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Oval 137"/>
            <p:cNvSpPr>
              <a:spLocks noChangeArrowheads="1"/>
            </p:cNvSpPr>
            <p:nvPr/>
          </p:nvSpPr>
          <p:spPr bwMode="auto">
            <a:xfrm>
              <a:off x="3792" y="1824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300" name="Oval 138"/>
            <p:cNvSpPr>
              <a:spLocks noChangeArrowheads="1"/>
            </p:cNvSpPr>
            <p:nvPr/>
          </p:nvSpPr>
          <p:spPr bwMode="auto">
            <a:xfrm>
              <a:off x="3744" y="1584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5E6D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139"/>
          <p:cNvGrpSpPr>
            <a:grpSpLocks/>
          </p:cNvGrpSpPr>
          <p:nvPr/>
        </p:nvGrpSpPr>
        <p:grpSpPr bwMode="auto">
          <a:xfrm rot="-5145817">
            <a:off x="7467600" y="5562600"/>
            <a:ext cx="685800" cy="685800"/>
            <a:chOff x="3600" y="1584"/>
            <a:chExt cx="432" cy="432"/>
          </a:xfrm>
        </p:grpSpPr>
        <p:sp>
          <p:nvSpPr>
            <p:cNvPr id="157" name="Oval 140"/>
            <p:cNvSpPr>
              <a:spLocks noChangeArrowheads="1"/>
            </p:cNvSpPr>
            <p:nvPr/>
          </p:nvSpPr>
          <p:spPr bwMode="auto">
            <a:xfrm>
              <a:off x="3600" y="163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" name="Oval 141"/>
            <p:cNvSpPr>
              <a:spLocks noChangeArrowheads="1"/>
            </p:cNvSpPr>
            <p:nvPr/>
          </p:nvSpPr>
          <p:spPr bwMode="auto">
            <a:xfrm>
              <a:off x="3796" y="182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297" name="Oval 142"/>
            <p:cNvSpPr>
              <a:spLocks noChangeArrowheads="1"/>
            </p:cNvSpPr>
            <p:nvPr/>
          </p:nvSpPr>
          <p:spPr bwMode="auto">
            <a:xfrm>
              <a:off x="3744" y="1584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5E6D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76" name="Rectangle 143"/>
          <p:cNvSpPr>
            <a:spLocks noChangeArrowheads="1"/>
          </p:cNvSpPr>
          <p:nvPr/>
        </p:nvSpPr>
        <p:spPr bwMode="auto">
          <a:xfrm>
            <a:off x="5638800" y="3657600"/>
            <a:ext cx="3124200" cy="2667000"/>
          </a:xfrm>
          <a:prstGeom prst="rect">
            <a:avLst/>
          </a:prstGeom>
          <a:noFill/>
          <a:ln w="76200" cmpd="tri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77" name="Text Box 144"/>
          <p:cNvSpPr txBox="1">
            <a:spLocks noChangeArrowheads="1"/>
          </p:cNvSpPr>
          <p:nvPr/>
        </p:nvSpPr>
        <p:spPr bwMode="auto">
          <a:xfrm>
            <a:off x="2514600" y="45720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CC0000"/>
                </a:solidFill>
                <a:latin typeface="Abadi MT Condensed Extra Bold" pitchFamily="34" charset="0"/>
              </a:rPr>
              <a:t>+</a:t>
            </a:r>
          </a:p>
        </p:txBody>
      </p:sp>
      <p:sp>
        <p:nvSpPr>
          <p:cNvPr id="52278" name="Text Box 145"/>
          <p:cNvSpPr txBox="1">
            <a:spLocks noChangeArrowheads="1"/>
          </p:cNvSpPr>
          <p:nvPr/>
        </p:nvSpPr>
        <p:spPr bwMode="auto">
          <a:xfrm>
            <a:off x="5029200" y="45720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CC0000"/>
                </a:solidFill>
                <a:latin typeface="Abadi MT Condensed Extra Bold" pitchFamily="34" charset="0"/>
                <a:sym typeface="Wingdings" pitchFamily="2" charset="2"/>
              </a:rPr>
              <a:t></a:t>
            </a:r>
            <a:endParaRPr lang="en-US" sz="3200" b="1">
              <a:solidFill>
                <a:srgbClr val="CC0000"/>
              </a:solidFill>
              <a:latin typeface="Abadi MT Condensed Extra Bold" pitchFamily="34" charset="0"/>
            </a:endParaRPr>
          </a:p>
        </p:txBody>
      </p:sp>
      <p:sp>
        <p:nvSpPr>
          <p:cNvPr id="163" name="Oval 146"/>
          <p:cNvSpPr>
            <a:spLocks noChangeArrowheads="1"/>
          </p:cNvSpPr>
          <p:nvPr/>
        </p:nvSpPr>
        <p:spPr bwMode="auto">
          <a:xfrm rot="-1926667">
            <a:off x="4267200" y="5365750"/>
            <a:ext cx="609600" cy="533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" name="Oval 147"/>
          <p:cNvSpPr>
            <a:spLocks noChangeArrowheads="1"/>
          </p:cNvSpPr>
          <p:nvPr/>
        </p:nvSpPr>
        <p:spPr bwMode="auto">
          <a:xfrm>
            <a:off x="4267200" y="44958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5" name="Oval 148"/>
          <p:cNvSpPr>
            <a:spLocks noChangeArrowheads="1"/>
          </p:cNvSpPr>
          <p:nvPr/>
        </p:nvSpPr>
        <p:spPr bwMode="auto">
          <a:xfrm>
            <a:off x="3886200" y="49530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Oval 149"/>
          <p:cNvSpPr>
            <a:spLocks noChangeArrowheads="1"/>
          </p:cNvSpPr>
          <p:nvPr/>
        </p:nvSpPr>
        <p:spPr bwMode="auto">
          <a:xfrm>
            <a:off x="3886200" y="3962400"/>
            <a:ext cx="838200" cy="6858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" name="Oval 150"/>
          <p:cNvSpPr>
            <a:spLocks noChangeArrowheads="1"/>
          </p:cNvSpPr>
          <p:nvPr/>
        </p:nvSpPr>
        <p:spPr bwMode="auto">
          <a:xfrm>
            <a:off x="3581400" y="44958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8" name="Oval 151"/>
          <p:cNvSpPr>
            <a:spLocks noChangeArrowheads="1"/>
          </p:cNvSpPr>
          <p:nvPr/>
        </p:nvSpPr>
        <p:spPr bwMode="auto">
          <a:xfrm>
            <a:off x="3352800" y="39624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9" name="Oval 152"/>
          <p:cNvSpPr>
            <a:spLocks noChangeArrowheads="1"/>
          </p:cNvSpPr>
          <p:nvPr/>
        </p:nvSpPr>
        <p:spPr bwMode="auto">
          <a:xfrm>
            <a:off x="3048000" y="44196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Oval 153"/>
          <p:cNvSpPr>
            <a:spLocks noChangeArrowheads="1"/>
          </p:cNvSpPr>
          <p:nvPr/>
        </p:nvSpPr>
        <p:spPr bwMode="auto">
          <a:xfrm>
            <a:off x="3276600" y="49530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1" name="Rectangle 155"/>
          <p:cNvSpPr>
            <a:spLocks noChangeArrowheads="1"/>
          </p:cNvSpPr>
          <p:nvPr/>
        </p:nvSpPr>
        <p:spPr bwMode="auto">
          <a:xfrm>
            <a:off x="1752600" y="5410200"/>
            <a:ext cx="7620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Rectangle 156"/>
          <p:cNvSpPr>
            <a:spLocks noChangeArrowheads="1"/>
          </p:cNvSpPr>
          <p:nvPr/>
        </p:nvSpPr>
        <p:spPr bwMode="auto">
          <a:xfrm>
            <a:off x="990600" y="5410200"/>
            <a:ext cx="7620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3" name="Rectangle 157"/>
          <p:cNvSpPr>
            <a:spLocks noChangeArrowheads="1"/>
          </p:cNvSpPr>
          <p:nvPr/>
        </p:nvSpPr>
        <p:spPr bwMode="auto">
          <a:xfrm>
            <a:off x="1524000" y="4953000"/>
            <a:ext cx="7620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Rectangle 158"/>
          <p:cNvSpPr>
            <a:spLocks noChangeArrowheads="1"/>
          </p:cNvSpPr>
          <p:nvPr/>
        </p:nvSpPr>
        <p:spPr bwMode="auto">
          <a:xfrm>
            <a:off x="457200" y="5029200"/>
            <a:ext cx="7620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" name="Rectangle 159"/>
          <p:cNvSpPr>
            <a:spLocks noChangeArrowheads="1"/>
          </p:cNvSpPr>
          <p:nvPr/>
        </p:nvSpPr>
        <p:spPr bwMode="auto">
          <a:xfrm>
            <a:off x="990600" y="4267200"/>
            <a:ext cx="7620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Rectangle 160"/>
          <p:cNvSpPr>
            <a:spLocks noChangeArrowheads="1"/>
          </p:cNvSpPr>
          <p:nvPr/>
        </p:nvSpPr>
        <p:spPr bwMode="auto">
          <a:xfrm>
            <a:off x="1143000" y="3810000"/>
            <a:ext cx="9144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7" name="Rectangle 161"/>
          <p:cNvSpPr>
            <a:spLocks noChangeArrowheads="1"/>
          </p:cNvSpPr>
          <p:nvPr/>
        </p:nvSpPr>
        <p:spPr bwMode="auto">
          <a:xfrm>
            <a:off x="533400" y="4191000"/>
            <a:ext cx="762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Rectangle 162"/>
          <p:cNvSpPr>
            <a:spLocks noChangeArrowheads="1"/>
          </p:cNvSpPr>
          <p:nvPr/>
        </p:nvSpPr>
        <p:spPr bwMode="auto">
          <a:xfrm>
            <a:off x="1752600" y="4114800"/>
            <a:ext cx="7620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Limiting Reactant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The limiting reactant</a:t>
            </a:r>
            <a:r>
              <a:rPr lang="en-US" smtClean="0"/>
              <a:t> is the reactant that limits the amount of product that can be made.</a:t>
            </a:r>
          </a:p>
          <a:p>
            <a:pPr eaLnBrk="1" hangingPunct="1"/>
            <a:r>
              <a:rPr lang="en-US" smtClean="0"/>
              <a:t>The reaction stops when the limiting reactant is used up.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What was the limiting reactant in the reaction: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z="900" smtClean="0"/>
          </a:p>
          <a:p>
            <a:pPr eaLnBrk="1" hangingPunct="1"/>
            <a:r>
              <a:rPr lang="en-US" smtClean="0"/>
              <a:t>The small blue balls.</a:t>
            </a:r>
          </a:p>
          <a:p>
            <a:pPr eaLnBrk="1" hangingPunct="1"/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9-</a:t>
            </a:r>
            <a:fld id="{D309ACBA-C64F-4EED-9D7F-9808F0E385EB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9" name="Oval 74"/>
          <p:cNvSpPr>
            <a:spLocks noChangeArrowheads="1"/>
          </p:cNvSpPr>
          <p:nvPr/>
        </p:nvSpPr>
        <p:spPr bwMode="auto">
          <a:xfrm>
            <a:off x="4038600" y="5334000"/>
            <a:ext cx="304800" cy="3048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362200" y="4114800"/>
            <a:ext cx="4724400" cy="838200"/>
            <a:chOff x="2362200" y="4114800"/>
            <a:chExt cx="4724400" cy="838200"/>
          </a:xfrm>
        </p:grpSpPr>
        <p:sp>
          <p:nvSpPr>
            <p:cNvPr id="11" name="Rectangle 82"/>
            <p:cNvSpPr>
              <a:spLocks noChangeArrowheads="1"/>
            </p:cNvSpPr>
            <p:nvPr/>
          </p:nvSpPr>
          <p:spPr bwMode="auto">
            <a:xfrm>
              <a:off x="2362200" y="4114800"/>
              <a:ext cx="4724400" cy="838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76200" cmpd="tri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Oval 73"/>
            <p:cNvSpPr>
              <a:spLocks noChangeArrowheads="1"/>
            </p:cNvSpPr>
            <p:nvPr/>
          </p:nvSpPr>
          <p:spPr bwMode="auto">
            <a:xfrm>
              <a:off x="3124200" y="44196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Oval 74"/>
            <p:cNvSpPr>
              <a:spLocks noChangeArrowheads="1"/>
            </p:cNvSpPr>
            <p:nvPr/>
          </p:nvSpPr>
          <p:spPr bwMode="auto">
            <a:xfrm>
              <a:off x="2667000" y="44196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261" name="Text Box 75"/>
            <p:cNvSpPr txBox="1">
              <a:spLocks noChangeArrowheads="1"/>
            </p:cNvSpPr>
            <p:nvPr/>
          </p:nvSpPr>
          <p:spPr bwMode="auto">
            <a:xfrm>
              <a:off x="3733800" y="4267200"/>
              <a:ext cx="5334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CC0000"/>
                  </a:solidFill>
                  <a:latin typeface="Abadi MT Condensed Extra Bold" pitchFamily="34" charset="0"/>
                </a:rPr>
                <a:t>+</a:t>
              </a:r>
            </a:p>
          </p:txBody>
        </p:sp>
        <p:sp>
          <p:nvSpPr>
            <p:cNvPr id="53262" name="Text Box 77"/>
            <p:cNvSpPr txBox="1">
              <a:spLocks noChangeArrowheads="1"/>
            </p:cNvSpPr>
            <p:nvPr/>
          </p:nvSpPr>
          <p:spPr bwMode="auto">
            <a:xfrm>
              <a:off x="5105400" y="4191000"/>
              <a:ext cx="5334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CC0000"/>
                  </a:solidFill>
                  <a:latin typeface="Abadi MT Condensed Extra Bold" pitchFamily="34" charset="0"/>
                  <a:sym typeface="Wingdings" pitchFamily="2" charset="2"/>
                </a:rPr>
                <a:t></a:t>
              </a:r>
              <a:endParaRPr lang="en-US" sz="3200" b="1">
                <a:solidFill>
                  <a:srgbClr val="CC0000"/>
                </a:solidFill>
                <a:latin typeface="Abadi MT Condensed Extra Bold" pitchFamily="34" charset="0"/>
              </a:endParaRPr>
            </a:p>
          </p:txBody>
        </p:sp>
        <p:sp>
          <p:nvSpPr>
            <p:cNvPr id="53263" name="Oval 104"/>
            <p:cNvSpPr>
              <a:spLocks noChangeArrowheads="1"/>
            </p:cNvSpPr>
            <p:nvPr/>
          </p:nvSpPr>
          <p:spPr bwMode="auto">
            <a:xfrm>
              <a:off x="4495800" y="4343400"/>
              <a:ext cx="457200" cy="457200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5E6D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3264" name="Group 106"/>
            <p:cNvGrpSpPr>
              <a:grpSpLocks/>
            </p:cNvGrpSpPr>
            <p:nvPr/>
          </p:nvGrpSpPr>
          <p:grpSpPr bwMode="auto">
            <a:xfrm>
              <a:off x="5867400" y="4191000"/>
              <a:ext cx="685800" cy="685800"/>
              <a:chOff x="3600" y="1584"/>
              <a:chExt cx="432" cy="432"/>
            </a:xfrm>
          </p:grpSpPr>
          <p:sp>
            <p:nvSpPr>
              <p:cNvPr id="18" name="Oval 62"/>
              <p:cNvSpPr>
                <a:spLocks noChangeArrowheads="1"/>
              </p:cNvSpPr>
              <p:nvPr/>
            </p:nvSpPr>
            <p:spPr bwMode="auto">
              <a:xfrm>
                <a:off x="3600" y="1632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Oval 64"/>
              <p:cNvSpPr>
                <a:spLocks noChangeArrowheads="1"/>
              </p:cNvSpPr>
              <p:nvPr/>
            </p:nvSpPr>
            <p:spPr bwMode="auto">
              <a:xfrm>
                <a:off x="3792" y="1824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267" name="Oval 105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5E6D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Excess Reactant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The excess reactant</a:t>
            </a:r>
            <a:r>
              <a:rPr lang="en-US" smtClean="0"/>
              <a:t> is the reactant that remains when the reaction stops.</a:t>
            </a:r>
          </a:p>
          <a:p>
            <a:pPr eaLnBrk="1" hangingPunct="1"/>
            <a:r>
              <a:rPr lang="en-US" smtClean="0"/>
              <a:t>There is always left over excess reactant.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What was the excess reactant in the reaction: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z="900" smtClean="0"/>
          </a:p>
          <a:p>
            <a:pPr eaLnBrk="1" hangingPunct="1"/>
            <a:r>
              <a:rPr lang="en-US" smtClean="0"/>
              <a:t>The excess reactant was the larger blue ball.</a:t>
            </a:r>
          </a:p>
          <a:p>
            <a:pPr eaLnBrk="1" hangingPunct="1"/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9-</a:t>
            </a:r>
            <a:fld id="{F767187B-DB78-4097-A48A-1159DEE0EDB5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0" name="Oval 98"/>
          <p:cNvSpPr>
            <a:spLocks noChangeArrowheads="1"/>
          </p:cNvSpPr>
          <p:nvPr/>
        </p:nvSpPr>
        <p:spPr bwMode="auto">
          <a:xfrm>
            <a:off x="7620000" y="5257800"/>
            <a:ext cx="457200" cy="457200"/>
          </a:xfrm>
          <a:prstGeom prst="ellipse">
            <a:avLst/>
          </a:prstGeom>
          <a:gradFill rotWithShape="0">
            <a:gsLst>
              <a:gs pos="0">
                <a:srgbClr val="CCECFF"/>
              </a:gs>
              <a:gs pos="100000">
                <a:srgbClr val="5E6D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362200" y="4114800"/>
            <a:ext cx="4724400" cy="838200"/>
            <a:chOff x="2362200" y="4114800"/>
            <a:chExt cx="4724400" cy="838200"/>
          </a:xfrm>
        </p:grpSpPr>
        <p:sp>
          <p:nvSpPr>
            <p:cNvPr id="11" name="Rectangle 82"/>
            <p:cNvSpPr>
              <a:spLocks noChangeArrowheads="1"/>
            </p:cNvSpPr>
            <p:nvPr/>
          </p:nvSpPr>
          <p:spPr bwMode="auto">
            <a:xfrm>
              <a:off x="2362200" y="4114800"/>
              <a:ext cx="4724400" cy="838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76200" cmpd="tri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Oval 73"/>
            <p:cNvSpPr>
              <a:spLocks noChangeArrowheads="1"/>
            </p:cNvSpPr>
            <p:nvPr/>
          </p:nvSpPr>
          <p:spPr bwMode="auto">
            <a:xfrm>
              <a:off x="3124200" y="44196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Oval 74"/>
            <p:cNvSpPr>
              <a:spLocks noChangeArrowheads="1"/>
            </p:cNvSpPr>
            <p:nvPr/>
          </p:nvSpPr>
          <p:spPr bwMode="auto">
            <a:xfrm>
              <a:off x="2667000" y="44196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85" name="Text Box 75"/>
            <p:cNvSpPr txBox="1">
              <a:spLocks noChangeArrowheads="1"/>
            </p:cNvSpPr>
            <p:nvPr/>
          </p:nvSpPr>
          <p:spPr bwMode="auto">
            <a:xfrm>
              <a:off x="3733800" y="4267200"/>
              <a:ext cx="5334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CC0000"/>
                  </a:solidFill>
                  <a:latin typeface="Abadi MT Condensed Extra Bold" pitchFamily="34" charset="0"/>
                </a:rPr>
                <a:t>+</a:t>
              </a:r>
            </a:p>
          </p:txBody>
        </p:sp>
        <p:sp>
          <p:nvSpPr>
            <p:cNvPr id="54286" name="Text Box 77"/>
            <p:cNvSpPr txBox="1">
              <a:spLocks noChangeArrowheads="1"/>
            </p:cNvSpPr>
            <p:nvPr/>
          </p:nvSpPr>
          <p:spPr bwMode="auto">
            <a:xfrm>
              <a:off x="5105400" y="4191000"/>
              <a:ext cx="5334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CC0000"/>
                  </a:solidFill>
                  <a:latin typeface="Abadi MT Condensed Extra Bold" pitchFamily="34" charset="0"/>
                  <a:sym typeface="Wingdings" pitchFamily="2" charset="2"/>
                </a:rPr>
                <a:t></a:t>
              </a:r>
              <a:endParaRPr lang="en-US" sz="3200" b="1">
                <a:solidFill>
                  <a:srgbClr val="CC0000"/>
                </a:solidFill>
                <a:latin typeface="Abadi MT Condensed Extra Bold" pitchFamily="34" charset="0"/>
              </a:endParaRPr>
            </a:p>
          </p:txBody>
        </p:sp>
        <p:sp>
          <p:nvSpPr>
            <p:cNvPr id="54287" name="Oval 104"/>
            <p:cNvSpPr>
              <a:spLocks noChangeArrowheads="1"/>
            </p:cNvSpPr>
            <p:nvPr/>
          </p:nvSpPr>
          <p:spPr bwMode="auto">
            <a:xfrm>
              <a:off x="4495800" y="4343400"/>
              <a:ext cx="457200" cy="457200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5E6D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288" name="Group 106"/>
            <p:cNvGrpSpPr>
              <a:grpSpLocks/>
            </p:cNvGrpSpPr>
            <p:nvPr/>
          </p:nvGrpSpPr>
          <p:grpSpPr bwMode="auto">
            <a:xfrm>
              <a:off x="5867400" y="4191000"/>
              <a:ext cx="685800" cy="685800"/>
              <a:chOff x="3600" y="1584"/>
              <a:chExt cx="432" cy="432"/>
            </a:xfrm>
          </p:grpSpPr>
          <p:sp>
            <p:nvSpPr>
              <p:cNvPr id="18" name="Oval 62"/>
              <p:cNvSpPr>
                <a:spLocks noChangeArrowheads="1"/>
              </p:cNvSpPr>
              <p:nvPr/>
            </p:nvSpPr>
            <p:spPr bwMode="auto">
              <a:xfrm>
                <a:off x="3600" y="1632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Oval 64"/>
              <p:cNvSpPr>
                <a:spLocks noChangeArrowheads="1"/>
              </p:cNvSpPr>
              <p:nvPr/>
            </p:nvSpPr>
            <p:spPr bwMode="auto">
              <a:xfrm>
                <a:off x="3792" y="1824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291" name="Oval 105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5E6D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Limiting reactant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9-</a:t>
            </a:r>
            <a:fld id="{AD196486-F92A-4D12-AB8D-3FBBCD0DCB9D}" type="slidenum">
              <a:rPr lang="en-US"/>
              <a:pPr>
                <a:defRPr/>
              </a:pPr>
              <a:t>37</a:t>
            </a:fld>
            <a:endParaRPr lang="en-US"/>
          </a:p>
        </p:txBody>
      </p:sp>
      <p:pic>
        <p:nvPicPr>
          <p:cNvPr id="553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00" y="1703388"/>
            <a:ext cx="5461000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324600" y="2057400"/>
            <a:ext cx="2514600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1D754D"/>
                </a:solidFill>
                <a:latin typeface="+mn-lt"/>
              </a:rPr>
              <a:t>Figure 9.2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The number of bicycles that can be built from these parts is determined by the “limiting reactant”  (the pedal assemblies).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Limiting Reactant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Technique for solving limiting reactant problems: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Convert reactant 1 to moles or mass of product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Convert reactant 2 to moles or mass of product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Compare answers.  The smaller answer is the maximum theoretical yield.</a:t>
            </a:r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9-</a:t>
            </a:r>
            <a:fld id="{91EFCFDB-E770-42E4-B852-56EED293A631}" type="slidenum">
              <a:rPr lang="en-US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924800" cy="144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600" smtClean="0"/>
              <a:t>Calculate the number of moles of water that can be made by the reaction of 1.51 mol H</a:t>
            </a:r>
            <a:r>
              <a:rPr lang="en-US" sz="2600" baseline="-25000" smtClean="0"/>
              <a:t>2</a:t>
            </a:r>
            <a:r>
              <a:rPr lang="en-US" sz="2600" smtClean="0"/>
              <a:t> with 0.932 mol O</a:t>
            </a:r>
            <a:r>
              <a:rPr lang="en-US" sz="2600" baseline="-25000" smtClean="0"/>
              <a:t>2</a:t>
            </a:r>
            <a:r>
              <a:rPr lang="en-US" sz="2600" smtClean="0"/>
              <a:t>.</a:t>
            </a:r>
          </a:p>
          <a:p>
            <a:pPr eaLnBrk="1" hangingPunct="1">
              <a:buFontTx/>
              <a:buNone/>
            </a:pPr>
            <a:endParaRPr lang="en-US" sz="2600" smtClean="0"/>
          </a:p>
        </p:txBody>
      </p:sp>
      <p:sp>
        <p:nvSpPr>
          <p:cNvPr id="57347" name="Text Box 6"/>
          <p:cNvSpPr txBox="1">
            <a:spLocks noChangeArrowheads="1"/>
          </p:cNvSpPr>
          <p:nvPr/>
        </p:nvSpPr>
        <p:spPr bwMode="auto">
          <a:xfrm>
            <a:off x="1143000" y="58674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2514600" y="2600325"/>
            <a:ext cx="403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2H</a:t>
            </a:r>
            <a:r>
              <a:rPr lang="en-US" sz="2800" baseline="-25000" dirty="0">
                <a:solidFill>
                  <a:schemeClr val="tx2"/>
                </a:solidFill>
                <a:latin typeface="+mn-lt"/>
              </a:rPr>
              <a:t>2(g)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 + O</a:t>
            </a:r>
            <a:r>
              <a:rPr lang="en-US" sz="2800" baseline="-25000" dirty="0">
                <a:solidFill>
                  <a:schemeClr val="tx2"/>
                </a:solidFill>
                <a:latin typeface="+mn-lt"/>
              </a:rPr>
              <a:t>2(g)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+mn-lt"/>
                <a:sym typeface="Wingdings" pitchFamily="2" charset="2"/>
              </a:rPr>
              <a:t> 2H</a:t>
            </a:r>
            <a:r>
              <a:rPr lang="en-US" sz="2800" baseline="-25000" dirty="0">
                <a:solidFill>
                  <a:schemeClr val="tx2"/>
                </a:solidFill>
                <a:latin typeface="+mn-lt"/>
                <a:sym typeface="Wingdings" pitchFamily="2" charset="2"/>
              </a:rPr>
              <a:t>2</a:t>
            </a:r>
            <a:r>
              <a:rPr lang="en-US" sz="2800" dirty="0">
                <a:solidFill>
                  <a:schemeClr val="tx2"/>
                </a:solidFill>
                <a:latin typeface="+mn-lt"/>
                <a:sym typeface="Wingdings" pitchFamily="2" charset="2"/>
              </a:rPr>
              <a:t>O</a:t>
            </a:r>
            <a:r>
              <a:rPr lang="en-US" sz="2800" baseline="-25000" dirty="0">
                <a:solidFill>
                  <a:schemeClr val="tx2"/>
                </a:solidFill>
                <a:latin typeface="+mn-lt"/>
                <a:sym typeface="Wingdings" pitchFamily="2" charset="2"/>
              </a:rPr>
              <a:t>(g)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685800" y="3124200"/>
            <a:ext cx="81534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800" dirty="0">
                <a:latin typeface="+mn-lt"/>
              </a:rPr>
              <a:t>Calculate the theoretical yield of H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sz="2800" dirty="0">
                <a:latin typeface="+mn-lt"/>
              </a:rPr>
              <a:t>O assuming H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sz="2800" dirty="0">
                <a:latin typeface="+mn-lt"/>
              </a:rPr>
              <a:t> is the limiting reactant and that O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sz="2800" dirty="0">
                <a:latin typeface="+mn-lt"/>
              </a:rPr>
              <a:t> is the excess reactant.</a:t>
            </a:r>
          </a:p>
          <a:p>
            <a:pPr marL="514350" indent="-51435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800" dirty="0">
                <a:latin typeface="+mn-lt"/>
              </a:rPr>
              <a:t>Calculate the theoretical yield of H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sz="2800" dirty="0">
                <a:latin typeface="+mn-lt"/>
              </a:rPr>
              <a:t>O assuming that O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sz="2800" dirty="0">
                <a:latin typeface="+mn-lt"/>
              </a:rPr>
              <a:t> is the limiting reactant and that H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sz="2800" dirty="0">
                <a:latin typeface="+mn-lt"/>
              </a:rPr>
              <a:t> is the excess reactant.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9-</a:t>
            </a:r>
            <a:fld id="{C2CC42AA-2D77-4BDC-A4EC-F9BAB8EC58CD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096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Limiting Reactant Calculation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Molar Mass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 is the molar mass of Al(ClO</a:t>
            </a:r>
            <a:r>
              <a:rPr lang="en-US" baseline="-25000" smtClean="0"/>
              <a:t>3</a:t>
            </a:r>
            <a:r>
              <a:rPr lang="en-US" smtClean="0"/>
              <a:t>)</a:t>
            </a:r>
            <a:r>
              <a:rPr lang="en-US" baseline="-25000" smtClean="0"/>
              <a:t>3</a:t>
            </a:r>
            <a:r>
              <a:rPr lang="en-US" smtClean="0"/>
              <a:t>?</a:t>
            </a:r>
          </a:p>
          <a:p>
            <a:r>
              <a:rPr lang="en-US" smtClean="0"/>
              <a:t>	</a:t>
            </a:r>
            <a:r>
              <a:rPr lang="en-US" b="1" smtClean="0">
                <a:solidFill>
                  <a:schemeClr val="accent1"/>
                </a:solidFill>
              </a:rPr>
              <a:t>	</a:t>
            </a:r>
            <a:r>
              <a:rPr lang="en-US" smtClean="0"/>
              <a:t>Al	</a:t>
            </a:r>
            <a:r>
              <a:rPr lang="en-US" b="1" smtClean="0">
                <a:solidFill>
                  <a:schemeClr val="accent1"/>
                </a:solidFill>
              </a:rPr>
              <a:t>1</a:t>
            </a:r>
            <a:r>
              <a:rPr lang="en-US" smtClean="0"/>
              <a:t>(26.98 g)	</a:t>
            </a:r>
          </a:p>
          <a:p>
            <a:r>
              <a:rPr lang="en-US" b="1" smtClean="0">
                <a:solidFill>
                  <a:schemeClr val="accent1"/>
                </a:solidFill>
              </a:rPr>
              <a:t>		3</a:t>
            </a:r>
            <a:r>
              <a:rPr lang="en-US" smtClean="0"/>
              <a:t>Cl	</a:t>
            </a:r>
            <a:r>
              <a:rPr lang="en-US" b="1" smtClean="0">
                <a:solidFill>
                  <a:schemeClr val="accent1"/>
                </a:solidFill>
              </a:rPr>
              <a:t>3</a:t>
            </a:r>
            <a:r>
              <a:rPr lang="en-US" smtClean="0"/>
              <a:t>(35.45 g)</a:t>
            </a:r>
          </a:p>
          <a:p>
            <a:r>
              <a:rPr lang="en-US" smtClean="0"/>
              <a:t>		</a:t>
            </a:r>
            <a:r>
              <a:rPr lang="en-US" b="1" smtClean="0">
                <a:solidFill>
                  <a:schemeClr val="accent1"/>
                </a:solidFill>
              </a:rPr>
              <a:t>9</a:t>
            </a:r>
            <a:r>
              <a:rPr lang="en-US" smtClean="0"/>
              <a:t>O	</a:t>
            </a:r>
            <a:r>
              <a:rPr lang="en-US" b="1" smtClean="0">
                <a:solidFill>
                  <a:schemeClr val="accent1"/>
                </a:solidFill>
              </a:rPr>
              <a:t>9</a:t>
            </a:r>
            <a:r>
              <a:rPr lang="en-US" smtClean="0"/>
              <a:t>(16.00 g)</a:t>
            </a:r>
          </a:p>
          <a:p>
            <a:r>
              <a:rPr lang="en-US" smtClean="0"/>
              <a:t>	 Al(ClO</a:t>
            </a:r>
            <a:r>
              <a:rPr lang="en-US" baseline="-25000" smtClean="0"/>
              <a:t>3</a:t>
            </a:r>
            <a:r>
              <a:rPr lang="en-US" smtClean="0"/>
              <a:t>)</a:t>
            </a:r>
            <a:r>
              <a:rPr lang="en-US" baseline="-25000" smtClean="0"/>
              <a:t>3 </a:t>
            </a:r>
            <a:r>
              <a:rPr lang="en-US" smtClean="0"/>
              <a:t> 277.33 g/mol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7-</a:t>
            </a:r>
            <a:fld id="{81884EE1-0045-4E81-9A2F-A599C15BE83C}" type="slidenum">
              <a:rPr lang="en-US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00800" y="2209800"/>
          <a:ext cx="23622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32"/>
                <a:gridCol w="1822268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atomic mass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26.98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Cl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35.45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16.00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2362200" y="3657600"/>
            <a:ext cx="1371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2390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600" smtClean="0"/>
              <a:t>Assuming that H</a:t>
            </a:r>
            <a:r>
              <a:rPr lang="en-US" sz="2600" baseline="-25000" smtClean="0"/>
              <a:t>2</a:t>
            </a:r>
            <a:r>
              <a:rPr lang="en-US" sz="2600" smtClean="0"/>
              <a:t> is limiting and O</a:t>
            </a:r>
            <a:r>
              <a:rPr lang="en-US" sz="2600" baseline="-25000" smtClean="0"/>
              <a:t>2</a:t>
            </a:r>
            <a:r>
              <a:rPr lang="en-US" sz="2600" smtClean="0"/>
              <a:t> is excess:</a:t>
            </a: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1714500" y="2159000"/>
          <a:ext cx="5818188" cy="989013"/>
        </p:xfrm>
        <a:graphic>
          <a:graphicData uri="http://schemas.openxmlformats.org/presentationml/2006/ole">
            <p:oleObj spid="_x0000_s15362" name="Equation" r:id="rId4" imgW="2869920" imgH="482400" progId="">
              <p:embed/>
            </p:oleObj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1395413" y="4267200"/>
          <a:ext cx="6202362" cy="1023938"/>
        </p:xfrm>
        <a:graphic>
          <a:graphicData uri="http://schemas.openxmlformats.org/presentationml/2006/ole">
            <p:oleObj spid="_x0000_s15363" name="Equation" r:id="rId5" imgW="2958840" imgH="482400" progId="">
              <p:embed/>
            </p:oleObj>
          </a:graphicData>
        </a:graphic>
      </p:graphicFrame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1143000" y="58674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447800" y="5486400"/>
            <a:ext cx="655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accent2"/>
                </a:solidFill>
                <a:latin typeface="+mn-lt"/>
              </a:rPr>
              <a:t>So what is the maximum yield of H</a:t>
            </a:r>
            <a:r>
              <a:rPr lang="en-US" sz="2800" baseline="-25000" dirty="0">
                <a:solidFill>
                  <a:schemeClr val="accent2"/>
                </a:solidFill>
                <a:latin typeface="+mn-lt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+mn-lt"/>
              </a:rPr>
              <a:t>O?</a:t>
            </a:r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5181600" y="2133600"/>
            <a:ext cx="2514600" cy="1066800"/>
          </a:xfrm>
          <a:prstGeom prst="ellipse">
            <a:avLst/>
          </a:prstGeom>
          <a:noFill/>
          <a:ln w="76200">
            <a:pattFill prst="pct75">
              <a:fgClr>
                <a:schemeClr val="accent2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38200" y="3505200"/>
            <a:ext cx="723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dirty="0">
                <a:latin typeface="+mn-lt"/>
              </a:rPr>
              <a:t>Assuming that O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sz="2800" dirty="0">
                <a:latin typeface="+mn-lt"/>
              </a:rPr>
              <a:t> is limiting and H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sz="2800" dirty="0">
                <a:latin typeface="+mn-lt"/>
              </a:rPr>
              <a:t> is excess: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80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9-</a:t>
            </a:r>
            <a:fld id="{C148C536-CB8D-433F-A7C9-B3ADCE9DE273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12" name="Line 60"/>
          <p:cNvSpPr>
            <a:spLocks noChangeShapeType="1"/>
          </p:cNvSpPr>
          <p:nvPr/>
        </p:nvSpPr>
        <p:spPr bwMode="auto">
          <a:xfrm flipV="1">
            <a:off x="4267200" y="2819400"/>
            <a:ext cx="914400" cy="152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3" name="Line 60"/>
          <p:cNvSpPr>
            <a:spLocks noChangeShapeType="1"/>
          </p:cNvSpPr>
          <p:nvPr/>
        </p:nvSpPr>
        <p:spPr bwMode="auto">
          <a:xfrm flipV="1">
            <a:off x="2438400" y="2514600"/>
            <a:ext cx="914400" cy="152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4" name="Line 60"/>
          <p:cNvSpPr>
            <a:spLocks noChangeShapeType="1"/>
          </p:cNvSpPr>
          <p:nvPr/>
        </p:nvSpPr>
        <p:spPr bwMode="auto">
          <a:xfrm flipV="1">
            <a:off x="4191000" y="4953000"/>
            <a:ext cx="914400" cy="152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5" name="Line 60"/>
          <p:cNvSpPr>
            <a:spLocks noChangeShapeType="1"/>
          </p:cNvSpPr>
          <p:nvPr/>
        </p:nvSpPr>
        <p:spPr bwMode="auto">
          <a:xfrm flipV="1">
            <a:off x="2286000" y="4724400"/>
            <a:ext cx="914400" cy="152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53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Limiting Reactant Calculation</a:t>
            </a:r>
            <a:r>
              <a:rPr lang="en-US" sz="2000" smtClean="0"/>
              <a:t> continued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build="p" autoUpdateAnimBg="0"/>
      <p:bldP spid="31752" grpId="0" animBg="1"/>
      <p:bldP spid="1229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Limiting Reactant Calculation</a:t>
            </a:r>
            <a:r>
              <a:rPr lang="en-US" sz="2000" smtClean="0"/>
              <a:t> continued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How much H</a:t>
            </a:r>
            <a:r>
              <a:rPr lang="en-US" baseline="-25000" smtClean="0"/>
              <a:t>2</a:t>
            </a:r>
            <a:r>
              <a:rPr lang="en-US" smtClean="0"/>
              <a:t> and O</a:t>
            </a:r>
            <a:r>
              <a:rPr lang="en-US" baseline="-25000" smtClean="0"/>
              <a:t>2</a:t>
            </a:r>
            <a:r>
              <a:rPr lang="en-US" smtClean="0"/>
              <a:t> remain when the reaction stops?</a:t>
            </a:r>
          </a:p>
          <a:p>
            <a:r>
              <a:rPr lang="en-US" b="1" smtClean="0"/>
              <a:t>H</a:t>
            </a:r>
            <a:r>
              <a:rPr lang="en-US" b="1" baseline="-25000" smtClean="0"/>
              <a:t>2</a:t>
            </a:r>
            <a:r>
              <a:rPr lang="en-US" b="1" smtClean="0"/>
              <a:t>: Limiting Reactant </a:t>
            </a:r>
            <a:r>
              <a:rPr lang="en-US" smtClean="0"/>
              <a:t>– None remains.  It was used up in the reaction.</a:t>
            </a:r>
          </a:p>
          <a:p>
            <a:r>
              <a:rPr lang="en-US" b="1" smtClean="0"/>
              <a:t>O</a:t>
            </a:r>
            <a:r>
              <a:rPr lang="en-US" b="1" baseline="-25000" smtClean="0"/>
              <a:t>2</a:t>
            </a:r>
            <a:r>
              <a:rPr lang="en-US" b="1" smtClean="0"/>
              <a:t>: Excess Reactant </a:t>
            </a:r>
            <a:r>
              <a:rPr lang="en-US" smtClean="0"/>
              <a:t>– Calculate the amount of O</a:t>
            </a:r>
            <a:r>
              <a:rPr lang="en-US" baseline="-25000" smtClean="0"/>
              <a:t>2 </a:t>
            </a:r>
            <a:r>
              <a:rPr lang="en-US" smtClean="0"/>
              <a:t>used in the reaction with H</a:t>
            </a:r>
            <a:r>
              <a:rPr lang="en-US" baseline="-25000" smtClean="0"/>
              <a:t>2</a:t>
            </a:r>
            <a:r>
              <a:rPr lang="en-US" smtClean="0"/>
              <a:t>. Then subtract that from the original amount.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9-</a:t>
            </a:r>
            <a:fld id="{A80F639E-5F11-4199-8CAB-89E71D7B7747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1901825" y="4292600"/>
          <a:ext cx="5275263" cy="960438"/>
        </p:xfrm>
        <a:graphic>
          <a:graphicData uri="http://schemas.openxmlformats.org/presentationml/2006/ole">
            <p:oleObj spid="_x0000_s16386" name="Equation" r:id="rId3" imgW="2679480" imgH="482400" progId="">
              <p:embed/>
            </p:oleObj>
          </a:graphicData>
        </a:graphic>
      </p:graphicFrame>
      <p:sp>
        <p:nvSpPr>
          <p:cNvPr id="8" name="Line 60"/>
          <p:cNvSpPr>
            <a:spLocks noChangeShapeType="1"/>
          </p:cNvSpPr>
          <p:nvPr/>
        </p:nvSpPr>
        <p:spPr bwMode="auto">
          <a:xfrm flipV="1">
            <a:off x="4267200" y="4953000"/>
            <a:ext cx="914400" cy="152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9" name="Line 60"/>
          <p:cNvSpPr>
            <a:spLocks noChangeShapeType="1"/>
          </p:cNvSpPr>
          <p:nvPr/>
        </p:nvSpPr>
        <p:spPr bwMode="auto">
          <a:xfrm flipV="1">
            <a:off x="2438400" y="4648200"/>
            <a:ext cx="914400" cy="152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730250" y="5464175"/>
          <a:ext cx="7624763" cy="455613"/>
        </p:xfrm>
        <a:graphic>
          <a:graphicData uri="http://schemas.openxmlformats.org/presentationml/2006/ole">
            <p:oleObj spid="_x0000_s16387" name="Equation" r:id="rId4" imgW="3873240" imgH="228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458200" cy="198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Calculate the mass of copper that can be made from the combination of 15.0 g aluminum with 25.0 g copper(II) sulfate.</a:t>
            </a:r>
          </a:p>
          <a:p>
            <a:pPr algn="ctr" eaLnBrk="1" hangingPunct="1"/>
            <a:r>
              <a:rPr lang="en-US" smtClean="0">
                <a:solidFill>
                  <a:schemeClr val="tx2"/>
                </a:solidFill>
                <a:sym typeface="Wingdings" pitchFamily="2" charset="2"/>
              </a:rPr>
              <a:t>2Al</a:t>
            </a:r>
            <a:r>
              <a:rPr lang="en-US" baseline="-25000" smtClean="0">
                <a:solidFill>
                  <a:schemeClr val="tx2"/>
                </a:solidFill>
                <a:sym typeface="Wingdings" pitchFamily="2" charset="2"/>
              </a:rPr>
              <a:t>(s)</a:t>
            </a:r>
            <a:r>
              <a:rPr lang="en-US" smtClean="0">
                <a:solidFill>
                  <a:schemeClr val="tx2"/>
                </a:solidFill>
                <a:sym typeface="Wingdings" pitchFamily="2" charset="2"/>
              </a:rPr>
              <a:t> + 3CuSO</a:t>
            </a:r>
            <a:r>
              <a:rPr lang="en-US" baseline="-25000" smtClean="0">
                <a:solidFill>
                  <a:schemeClr val="tx2"/>
                </a:solidFill>
                <a:sym typeface="Wingdings" pitchFamily="2" charset="2"/>
              </a:rPr>
              <a:t>4(aq)</a:t>
            </a:r>
            <a:r>
              <a:rPr lang="en-US" smtClean="0">
                <a:solidFill>
                  <a:schemeClr val="tx2"/>
                </a:solidFill>
                <a:sym typeface="Wingdings" pitchFamily="2" charset="2"/>
              </a:rPr>
              <a:t> </a:t>
            </a:r>
            <a:r>
              <a:rPr lang="en-US" smtClean="0">
                <a:solidFill>
                  <a:schemeClr val="tx2"/>
                </a:solidFill>
              </a:rPr>
              <a:t> Al</a:t>
            </a:r>
            <a:r>
              <a:rPr lang="en-US" baseline="-25000" smtClean="0">
                <a:solidFill>
                  <a:schemeClr val="tx2"/>
                </a:solidFill>
              </a:rPr>
              <a:t>2</a:t>
            </a:r>
            <a:r>
              <a:rPr lang="en-US" smtClean="0">
                <a:solidFill>
                  <a:schemeClr val="tx2"/>
                </a:solidFill>
              </a:rPr>
              <a:t>(SO</a:t>
            </a:r>
            <a:r>
              <a:rPr lang="en-US" baseline="-25000" smtClean="0">
                <a:solidFill>
                  <a:schemeClr val="tx2"/>
                </a:solidFill>
              </a:rPr>
              <a:t>4</a:t>
            </a:r>
            <a:r>
              <a:rPr lang="en-US" smtClean="0">
                <a:solidFill>
                  <a:schemeClr val="tx2"/>
                </a:solidFill>
              </a:rPr>
              <a:t>)</a:t>
            </a:r>
            <a:r>
              <a:rPr lang="en-US" baseline="-25000" smtClean="0">
                <a:solidFill>
                  <a:schemeClr val="tx2"/>
                </a:solidFill>
              </a:rPr>
              <a:t>3(aq)</a:t>
            </a:r>
            <a:r>
              <a:rPr lang="en-US" smtClean="0">
                <a:solidFill>
                  <a:schemeClr val="tx2"/>
                </a:solidFill>
              </a:rPr>
              <a:t> + 3Cu</a:t>
            </a:r>
            <a:r>
              <a:rPr lang="en-US" baseline="-25000" smtClean="0">
                <a:solidFill>
                  <a:schemeClr val="tx2"/>
                </a:solidFill>
              </a:rPr>
              <a:t>(s)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9-</a:t>
            </a:r>
            <a:fld id="{6CFB8DB6-5E4A-40F1-B0E1-17D64E1C546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58373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Limiting Reactant Calculation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3805238"/>
            <a:ext cx="822325" cy="523875"/>
          </a:xfrm>
          <a:prstGeom prst="rect">
            <a:avLst/>
          </a:prstGeom>
          <a:solidFill>
            <a:schemeClr val="bg1">
              <a:alpha val="50196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00FF"/>
                </a:solidFill>
                <a:latin typeface="+mn-lt"/>
              </a:rPr>
              <a:t>Plan</a:t>
            </a:r>
            <a:endParaRPr lang="en-US" sz="28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1313" y="3795713"/>
            <a:ext cx="55737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15 g Al </a:t>
            </a:r>
            <a:r>
              <a:rPr lang="en-US" sz="2800" dirty="0">
                <a:latin typeface="+mn-lt"/>
                <a:sym typeface="Wingdings" pitchFamily="2" charset="2"/>
              </a:rPr>
              <a:t> </a:t>
            </a:r>
            <a:r>
              <a:rPr lang="en-US" sz="2800" dirty="0">
                <a:solidFill>
                  <a:schemeClr val="accent1"/>
                </a:solidFill>
                <a:latin typeface="+mn-lt"/>
                <a:sym typeface="Wingdings" pitchFamily="2" charset="2"/>
              </a:rPr>
              <a:t>mol Al</a:t>
            </a:r>
            <a:r>
              <a:rPr lang="en-US" sz="2800" dirty="0">
                <a:latin typeface="+mn-lt"/>
                <a:sym typeface="Wingdings" pitchFamily="2" charset="2"/>
              </a:rPr>
              <a:t>  </a:t>
            </a:r>
            <a:r>
              <a:rPr lang="en-US" sz="2800" dirty="0">
                <a:solidFill>
                  <a:schemeClr val="accent2"/>
                </a:solidFill>
                <a:latin typeface="+mn-lt"/>
                <a:sym typeface="Wingdings" pitchFamily="2" charset="2"/>
              </a:rPr>
              <a:t>mol Cu </a:t>
            </a:r>
            <a:r>
              <a:rPr lang="en-US" sz="2800" dirty="0">
                <a:latin typeface="+mn-lt"/>
                <a:sym typeface="Wingdings" pitchFamily="2" charset="2"/>
              </a:rPr>
              <a:t> </a:t>
            </a:r>
            <a:r>
              <a:rPr lang="en-US" sz="2800" dirty="0">
                <a:solidFill>
                  <a:srgbClr val="1D754D"/>
                </a:solidFill>
                <a:latin typeface="+mn-lt"/>
                <a:sym typeface="Wingdings" pitchFamily="2" charset="2"/>
              </a:rPr>
              <a:t>g Cu</a:t>
            </a:r>
            <a:endParaRPr lang="en-US" sz="2800" dirty="0">
              <a:solidFill>
                <a:srgbClr val="1D754D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4414838"/>
            <a:ext cx="68929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25 g CuSO</a:t>
            </a:r>
            <a:r>
              <a:rPr lang="en-US" sz="2800" baseline="-25000" dirty="0">
                <a:latin typeface="+mn-lt"/>
              </a:rPr>
              <a:t>4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>
                <a:latin typeface="+mn-lt"/>
                <a:sym typeface="Wingdings" pitchFamily="2" charset="2"/>
              </a:rPr>
              <a:t> </a:t>
            </a:r>
            <a:r>
              <a:rPr lang="en-US" sz="2800" dirty="0">
                <a:solidFill>
                  <a:schemeClr val="accent1"/>
                </a:solidFill>
                <a:latin typeface="+mn-lt"/>
                <a:sym typeface="Wingdings" pitchFamily="2" charset="2"/>
              </a:rPr>
              <a:t>mol </a:t>
            </a:r>
            <a:r>
              <a:rPr lang="en-US" sz="2800" dirty="0">
                <a:solidFill>
                  <a:schemeClr val="accent1"/>
                </a:solidFill>
                <a:latin typeface="+mn-lt"/>
              </a:rPr>
              <a:t>CuSO</a:t>
            </a:r>
            <a:r>
              <a:rPr lang="en-US" sz="2800" baseline="-25000" dirty="0">
                <a:solidFill>
                  <a:schemeClr val="accent1"/>
                </a:solidFill>
                <a:latin typeface="+mn-lt"/>
              </a:rPr>
              <a:t>4</a:t>
            </a:r>
            <a:r>
              <a:rPr lang="en-US" sz="2800" dirty="0">
                <a:solidFill>
                  <a:schemeClr val="accent1"/>
                </a:solidFill>
                <a:latin typeface="+mn-lt"/>
                <a:sym typeface="Wingdings" pitchFamily="2" charset="2"/>
              </a:rPr>
              <a:t> </a:t>
            </a:r>
            <a:r>
              <a:rPr lang="en-US" sz="2800" dirty="0">
                <a:latin typeface="+mn-lt"/>
                <a:sym typeface="Wingdings" pitchFamily="2" charset="2"/>
              </a:rPr>
              <a:t> </a:t>
            </a:r>
            <a:r>
              <a:rPr lang="en-US" sz="2800" dirty="0">
                <a:solidFill>
                  <a:schemeClr val="accent2"/>
                </a:solidFill>
                <a:latin typeface="+mn-lt"/>
                <a:sym typeface="Wingdings" pitchFamily="2" charset="2"/>
              </a:rPr>
              <a:t>mol Cu </a:t>
            </a:r>
            <a:r>
              <a:rPr lang="en-US" sz="2800" dirty="0">
                <a:latin typeface="+mn-lt"/>
                <a:sym typeface="Wingdings" pitchFamily="2" charset="2"/>
              </a:rPr>
              <a:t> </a:t>
            </a:r>
            <a:r>
              <a:rPr lang="en-US" sz="2800" dirty="0">
                <a:solidFill>
                  <a:srgbClr val="1D754D"/>
                </a:solidFill>
                <a:latin typeface="+mn-lt"/>
                <a:sym typeface="Wingdings" pitchFamily="2" charset="2"/>
              </a:rPr>
              <a:t>g Cu</a:t>
            </a:r>
            <a:endParaRPr lang="en-US" sz="2800" dirty="0">
              <a:solidFill>
                <a:srgbClr val="1D754D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7975" y="5038725"/>
            <a:ext cx="695642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Compare answers.  The smaller number is the right answer.</a:t>
            </a:r>
            <a:endParaRPr lang="en-US" sz="2800" dirty="0">
              <a:solidFill>
                <a:srgbClr val="1D754D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build="allAtOnce"/>
      <p:bldP spid="13" grpId="0" build="allAtOnce"/>
      <p:bldP spid="14" grpId="0" build="allAtOnce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chemeClr val="tx2"/>
                </a:solidFill>
                <a:sym typeface="Wingdings" pitchFamily="2" charset="2"/>
              </a:rPr>
              <a:t>2Al</a:t>
            </a:r>
            <a:r>
              <a:rPr lang="en-US" baseline="-25000" smtClean="0">
                <a:solidFill>
                  <a:schemeClr val="tx2"/>
                </a:solidFill>
                <a:sym typeface="Wingdings" pitchFamily="2" charset="2"/>
              </a:rPr>
              <a:t>(s)</a:t>
            </a:r>
            <a:r>
              <a:rPr lang="en-US" smtClean="0">
                <a:solidFill>
                  <a:schemeClr val="tx2"/>
                </a:solidFill>
                <a:sym typeface="Wingdings" pitchFamily="2" charset="2"/>
              </a:rPr>
              <a:t> + 3CuSO</a:t>
            </a:r>
            <a:r>
              <a:rPr lang="en-US" baseline="-25000" smtClean="0">
                <a:solidFill>
                  <a:schemeClr val="tx2"/>
                </a:solidFill>
                <a:sym typeface="Wingdings" pitchFamily="2" charset="2"/>
              </a:rPr>
              <a:t>4(aq)</a:t>
            </a:r>
            <a:r>
              <a:rPr lang="en-US" smtClean="0">
                <a:solidFill>
                  <a:schemeClr val="tx2"/>
                </a:solidFill>
                <a:sym typeface="Wingdings" pitchFamily="2" charset="2"/>
              </a:rPr>
              <a:t> </a:t>
            </a:r>
            <a:r>
              <a:rPr lang="en-US" smtClean="0">
                <a:solidFill>
                  <a:schemeClr val="tx2"/>
                </a:solidFill>
              </a:rPr>
              <a:t> Al</a:t>
            </a:r>
            <a:r>
              <a:rPr lang="en-US" baseline="-25000" smtClean="0">
                <a:solidFill>
                  <a:schemeClr val="tx2"/>
                </a:solidFill>
              </a:rPr>
              <a:t>2</a:t>
            </a:r>
            <a:r>
              <a:rPr lang="en-US" smtClean="0">
                <a:solidFill>
                  <a:schemeClr val="tx2"/>
                </a:solidFill>
              </a:rPr>
              <a:t>(SO</a:t>
            </a:r>
            <a:r>
              <a:rPr lang="en-US" baseline="-25000" smtClean="0">
                <a:solidFill>
                  <a:schemeClr val="tx2"/>
                </a:solidFill>
              </a:rPr>
              <a:t>4</a:t>
            </a:r>
            <a:r>
              <a:rPr lang="en-US" smtClean="0">
                <a:solidFill>
                  <a:schemeClr val="tx2"/>
                </a:solidFill>
              </a:rPr>
              <a:t>)</a:t>
            </a:r>
            <a:r>
              <a:rPr lang="en-US" baseline="-25000" smtClean="0">
                <a:solidFill>
                  <a:schemeClr val="tx2"/>
                </a:solidFill>
              </a:rPr>
              <a:t>3(aq)</a:t>
            </a:r>
            <a:r>
              <a:rPr lang="en-US" smtClean="0">
                <a:solidFill>
                  <a:schemeClr val="tx2"/>
                </a:solidFill>
              </a:rPr>
              <a:t> + 3Cu</a:t>
            </a:r>
            <a:r>
              <a:rPr lang="en-US" baseline="-25000" smtClean="0">
                <a:solidFill>
                  <a:schemeClr val="tx2"/>
                </a:solidFill>
              </a:rPr>
              <a:t>(s)</a:t>
            </a:r>
            <a:endParaRPr lang="en-US" smtClean="0"/>
          </a:p>
        </p:txBody>
      </p:sp>
      <p:graphicFrame>
        <p:nvGraphicFramePr>
          <p:cNvPr id="36873" name="Object 9"/>
          <p:cNvGraphicFramePr>
            <a:graphicFrameLocks noChangeAspect="1"/>
          </p:cNvGraphicFramePr>
          <p:nvPr/>
        </p:nvGraphicFramePr>
        <p:xfrm>
          <a:off x="430213" y="2743200"/>
          <a:ext cx="3081337" cy="857250"/>
        </p:xfrm>
        <a:graphic>
          <a:graphicData uri="http://schemas.openxmlformats.org/presentationml/2006/ole">
            <p:oleObj spid="_x0000_s17410" name="Equation" r:id="rId4" imgW="1663560" imgH="457200" progId="">
              <p:embed/>
            </p:oleObj>
          </a:graphicData>
        </a:graphic>
      </p:graphicFrame>
      <p:graphicFrame>
        <p:nvGraphicFramePr>
          <p:cNvPr id="36874" name="Object 10"/>
          <p:cNvGraphicFramePr>
            <a:graphicFrameLocks noChangeAspect="1"/>
          </p:cNvGraphicFramePr>
          <p:nvPr/>
        </p:nvGraphicFramePr>
        <p:xfrm>
          <a:off x="3352800" y="2743200"/>
          <a:ext cx="1576388" cy="809625"/>
        </p:xfrm>
        <a:graphic>
          <a:graphicData uri="http://schemas.openxmlformats.org/presentationml/2006/ole">
            <p:oleObj spid="_x0000_s17411" name="Equation" r:id="rId5" imgW="850680" imgH="431640" progId="">
              <p:embed/>
            </p:oleObj>
          </a:graphicData>
        </a:graphic>
      </p:graphicFrame>
      <p:graphicFrame>
        <p:nvGraphicFramePr>
          <p:cNvPr id="36875" name="Object 11"/>
          <p:cNvGraphicFramePr>
            <a:graphicFrameLocks noChangeAspect="1"/>
          </p:cNvGraphicFramePr>
          <p:nvPr/>
        </p:nvGraphicFramePr>
        <p:xfrm>
          <a:off x="4953000" y="2743200"/>
          <a:ext cx="1951038" cy="809625"/>
        </p:xfrm>
        <a:graphic>
          <a:graphicData uri="http://schemas.openxmlformats.org/presentationml/2006/ole">
            <p:oleObj spid="_x0000_s17412" name="Equation" r:id="rId6" imgW="1054080" imgH="431640" progId="">
              <p:embed/>
            </p:oleObj>
          </a:graphicData>
        </a:graphic>
      </p:graphicFrame>
      <p:sp>
        <p:nvSpPr>
          <p:cNvPr id="13322" name="Text Box 12"/>
          <p:cNvSpPr txBox="1">
            <a:spLocks noChangeArrowheads="1"/>
          </p:cNvSpPr>
          <p:nvPr/>
        </p:nvSpPr>
        <p:spPr bwMode="auto">
          <a:xfrm>
            <a:off x="381000" y="2057400"/>
            <a:ext cx="830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n-lt"/>
              </a:rPr>
              <a:t>1.  Assume Al is limiting and CuSO</a:t>
            </a:r>
            <a:r>
              <a:rPr lang="en-US" sz="2800" baseline="-25000" dirty="0">
                <a:latin typeface="+mn-lt"/>
              </a:rPr>
              <a:t>4</a:t>
            </a:r>
            <a:r>
              <a:rPr lang="en-US" sz="2800" dirty="0">
                <a:latin typeface="+mn-lt"/>
              </a:rPr>
              <a:t> is in excess.</a:t>
            </a:r>
          </a:p>
        </p:txBody>
      </p:sp>
      <p:sp>
        <p:nvSpPr>
          <p:cNvPr id="13323" name="Text Box 13"/>
          <p:cNvSpPr txBox="1">
            <a:spLocks noChangeArrowheads="1"/>
          </p:cNvSpPr>
          <p:nvPr/>
        </p:nvSpPr>
        <p:spPr bwMode="auto">
          <a:xfrm>
            <a:off x="381000" y="3429000"/>
            <a:ext cx="876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n-lt"/>
              </a:rPr>
              <a:t>2.  Assume CuSO</a:t>
            </a:r>
            <a:r>
              <a:rPr lang="en-US" sz="2800" baseline="-25000" dirty="0">
                <a:latin typeface="+mn-lt"/>
              </a:rPr>
              <a:t>4</a:t>
            </a:r>
            <a:r>
              <a:rPr lang="en-US" sz="2800" dirty="0">
                <a:latin typeface="+mn-lt"/>
              </a:rPr>
              <a:t> is limiting and Al is in excess.</a:t>
            </a:r>
          </a:p>
        </p:txBody>
      </p:sp>
      <p:graphicFrame>
        <p:nvGraphicFramePr>
          <p:cNvPr id="36878" name="Object 14"/>
          <p:cNvGraphicFramePr>
            <a:graphicFrameLocks noChangeAspect="1"/>
          </p:cNvGraphicFramePr>
          <p:nvPr/>
        </p:nvGraphicFramePr>
        <p:xfrm>
          <a:off x="104775" y="4090988"/>
          <a:ext cx="3883025" cy="904875"/>
        </p:xfrm>
        <a:graphic>
          <a:graphicData uri="http://schemas.openxmlformats.org/presentationml/2006/ole">
            <p:oleObj spid="_x0000_s17413" name="Equation" r:id="rId7" imgW="2095200" imgH="482400" progId="">
              <p:embed/>
            </p:oleObj>
          </a:graphicData>
        </a:graphic>
      </p:graphicFrame>
      <p:graphicFrame>
        <p:nvGraphicFramePr>
          <p:cNvPr id="36879" name="Object 15"/>
          <p:cNvGraphicFramePr>
            <a:graphicFrameLocks noChangeAspect="1"/>
          </p:cNvGraphicFramePr>
          <p:nvPr/>
        </p:nvGraphicFramePr>
        <p:xfrm>
          <a:off x="3938588" y="4067175"/>
          <a:ext cx="1928812" cy="904875"/>
        </p:xfrm>
        <a:graphic>
          <a:graphicData uri="http://schemas.openxmlformats.org/presentationml/2006/ole">
            <p:oleObj spid="_x0000_s17414" name="Equation" r:id="rId8" imgW="1041120" imgH="482400" progId="">
              <p:embed/>
            </p:oleObj>
          </a:graphicData>
        </a:graphic>
      </p:graphicFrame>
      <p:graphicFrame>
        <p:nvGraphicFramePr>
          <p:cNvPr id="36880" name="Object 16"/>
          <p:cNvGraphicFramePr>
            <a:graphicFrameLocks noChangeAspect="1"/>
          </p:cNvGraphicFramePr>
          <p:nvPr/>
        </p:nvGraphicFramePr>
        <p:xfrm>
          <a:off x="5784850" y="4114800"/>
          <a:ext cx="1952625" cy="809625"/>
        </p:xfrm>
        <a:graphic>
          <a:graphicData uri="http://schemas.openxmlformats.org/presentationml/2006/ole">
            <p:oleObj spid="_x0000_s17415" name="Equation" r:id="rId9" imgW="1054080" imgH="431640" progId="">
              <p:embed/>
            </p:oleObj>
          </a:graphicData>
        </a:graphic>
      </p:graphicFrame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7086600" y="2895600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+mn-lt"/>
              </a:rPr>
              <a:t>53.0 g Cu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7696200" y="4262438"/>
            <a:ext cx="1447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+mn-lt"/>
              </a:rPr>
              <a:t>9.96 g Cu</a:t>
            </a:r>
          </a:p>
        </p:txBody>
      </p:sp>
      <p:sp>
        <p:nvSpPr>
          <p:cNvPr id="13326" name="Text Box 19"/>
          <p:cNvSpPr txBox="1">
            <a:spLocks noChangeArrowheads="1"/>
          </p:cNvSpPr>
          <p:nvPr/>
        </p:nvSpPr>
        <p:spPr bwMode="auto">
          <a:xfrm>
            <a:off x="381000" y="4876800"/>
            <a:ext cx="876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latin typeface="+mn-lt"/>
              </a:rPr>
              <a:t>3. Compare answers.</a:t>
            </a:r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381000" y="5410200"/>
            <a:ext cx="8382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n-lt"/>
              </a:rPr>
              <a:t>CuSO</a:t>
            </a:r>
            <a:r>
              <a:rPr lang="en-US" sz="2800" baseline="-25000" dirty="0">
                <a:latin typeface="+mn-lt"/>
              </a:rPr>
              <a:t>4</a:t>
            </a:r>
            <a:r>
              <a:rPr lang="en-US" sz="2800" dirty="0">
                <a:latin typeface="+mn-lt"/>
              </a:rPr>
              <a:t> is the limiting reagent.  The theoretical yield of Cu is 9.96 g.</a:t>
            </a:r>
          </a:p>
        </p:txBody>
      </p:sp>
      <p:sp>
        <p:nvSpPr>
          <p:cNvPr id="36885" name="Oval 21"/>
          <p:cNvSpPr>
            <a:spLocks noChangeArrowheads="1"/>
          </p:cNvSpPr>
          <p:nvPr/>
        </p:nvSpPr>
        <p:spPr bwMode="auto">
          <a:xfrm>
            <a:off x="7543800" y="3886200"/>
            <a:ext cx="1600200" cy="1295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9-</a:t>
            </a:r>
            <a:fld id="{0B1EDA2A-D128-4CDE-85B3-4B5D6E0BA07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17426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Limiting Reactant Calculation</a:t>
            </a:r>
            <a:r>
              <a:rPr lang="en-US" sz="2000" smtClean="0"/>
              <a:t> continued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1" grpId="0" build="p" autoUpdateAnimBg="0" advAuto="0"/>
      <p:bldP spid="36882" grpId="0" build="p" autoUpdateAnimBg="0" advAuto="0"/>
      <p:bldP spid="36884" grpId="0" build="p" autoUpdateAnimBg="0"/>
      <p:bldP spid="3688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True/False:</a:t>
            </a:r>
          </a:p>
          <a:p>
            <a:pPr>
              <a:defRPr/>
            </a:pPr>
            <a:r>
              <a:rPr lang="en-US" dirty="0" smtClean="0"/>
              <a:t>You can compare the quantities of reactant when you work a limiting reactant problem.  The reactant you have the least of is the limiting reactant.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True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False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9-</a:t>
            </a:r>
            <a:fld id="{C4D15FD9-9538-4D58-830F-7781E0CC3E55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Which is the limiting reactant when 3.00 moles of copper are reacted with 3.00 moles of silver nitrate in the following equation?   </a:t>
            </a:r>
          </a:p>
          <a:p>
            <a:pPr>
              <a:defRPr/>
            </a:pPr>
            <a:r>
              <a:rPr lang="en-US" dirty="0" smtClean="0"/>
              <a:t>                    Cu + 2AgNO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Cu(NO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 + 2Ag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Cu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AgNO</a:t>
            </a:r>
            <a:r>
              <a:rPr lang="en-US" baseline="-25000" dirty="0" smtClean="0"/>
              <a:t>3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Cu(NO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Ag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9-</a:t>
            </a:r>
            <a:fld id="{E68391E7-2B00-4C2B-8A82-60BF5932243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the mass of silver (107.87 g/mol) produced by the reaction of 3.00 moles of copper with 3.00 moles of silver nitrate?</a:t>
            </a:r>
          </a:p>
          <a:p>
            <a:pPr>
              <a:defRPr/>
            </a:pPr>
            <a:r>
              <a:rPr lang="en-US" dirty="0" smtClean="0"/>
              <a:t>                    Cu + 2AgNO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Cu(NO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 + 2Ag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162g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216g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324g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647g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9-</a:t>
            </a:r>
            <a:fld id="{6CEB4EFB-CB12-4977-96EF-5D319FED45B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Percent Yield</a:t>
            </a:r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2266950" y="2705100"/>
          <a:ext cx="4654550" cy="796925"/>
        </p:xfrm>
        <a:graphic>
          <a:graphicData uri="http://schemas.openxmlformats.org/presentationml/2006/ole">
            <p:oleObj spid="_x0000_s18434" name="Equation" r:id="rId3" imgW="2323800" imgH="393480" progId="">
              <p:embed/>
            </p:oleObj>
          </a:graphicData>
        </a:graphic>
      </p:graphicFrame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304800" y="1524000"/>
            <a:ext cx="8686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n-lt"/>
              </a:rPr>
              <a:t>To determine the efficiency of a process for making a compound, chemists compute the percent yield of the reaction.</a:t>
            </a: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317500" y="3733800"/>
            <a:ext cx="85979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n-lt"/>
              </a:rPr>
              <a:t>The theoretical yield is the result calculated using stoichiometry.</a:t>
            </a:r>
          </a:p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n-lt"/>
              </a:rPr>
              <a:t>The actual yield of a chemical reaction is the experimental result, which is often less than the theoretical yield due to experimental losses and errors along the way.</a:t>
            </a:r>
          </a:p>
          <a:p>
            <a:pPr>
              <a:spcBef>
                <a:spcPct val="50000"/>
              </a:spcBef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9-</a:t>
            </a:r>
            <a:fld id="{152F511B-9495-4BED-9BD9-46E5B42F3A7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Percent Yield</a:t>
            </a:r>
          </a:p>
        </p:txBody>
      </p:sp>
      <p:sp>
        <p:nvSpPr>
          <p:cNvPr id="15367" name="Text Box 4"/>
          <p:cNvSpPr txBox="1">
            <a:spLocks noChangeArrowheads="1"/>
          </p:cNvSpPr>
          <p:nvPr/>
        </p:nvSpPr>
        <p:spPr bwMode="auto">
          <a:xfrm>
            <a:off x="762000" y="1600200"/>
            <a:ext cx="7772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n-lt"/>
              </a:rPr>
              <a:t>Calculate the % yield of PCl</a:t>
            </a:r>
            <a:r>
              <a:rPr lang="en-US" sz="2800" baseline="-25000" dirty="0">
                <a:latin typeface="+mn-lt"/>
              </a:rPr>
              <a:t>3</a:t>
            </a:r>
            <a:r>
              <a:rPr lang="en-US" sz="2800" dirty="0">
                <a:latin typeface="+mn-lt"/>
              </a:rPr>
              <a:t> that results from reacting 5.00 g P with excess Cl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sz="2800" dirty="0">
                <a:latin typeface="+mn-lt"/>
              </a:rPr>
              <a:t> if only 17.2 g of PCl</a:t>
            </a:r>
            <a:r>
              <a:rPr lang="en-US" sz="2800" baseline="-25000" dirty="0">
                <a:latin typeface="+mn-lt"/>
              </a:rPr>
              <a:t>3</a:t>
            </a:r>
            <a:r>
              <a:rPr lang="en-US" sz="2800" dirty="0">
                <a:latin typeface="+mn-lt"/>
              </a:rPr>
              <a:t> were recovered.  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4495800" y="2667000"/>
            <a:ext cx="358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2P + 3Cl</a:t>
            </a:r>
            <a:r>
              <a:rPr lang="en-US" sz="2800" baseline="-25000" dirty="0">
                <a:solidFill>
                  <a:schemeClr val="tx2"/>
                </a:solidFill>
                <a:latin typeface="+mn-lt"/>
              </a:rPr>
              <a:t>2</a:t>
            </a:r>
            <a:r>
              <a:rPr lang="en-US" sz="2800" dirty="0">
                <a:solidFill>
                  <a:schemeClr val="tx2"/>
                </a:solidFill>
                <a:latin typeface="+mn-lt"/>
                <a:sym typeface="Wingdings" pitchFamily="2" charset="2"/>
              </a:rPr>
              <a:t> 2PCl</a:t>
            </a:r>
            <a:r>
              <a:rPr lang="en-US" sz="2800" baseline="-25000" dirty="0">
                <a:solidFill>
                  <a:schemeClr val="tx2"/>
                </a:solidFill>
                <a:latin typeface="+mn-lt"/>
                <a:sym typeface="Wingdings" pitchFamily="2" charset="2"/>
              </a:rPr>
              <a:t>3</a:t>
            </a:r>
            <a:endParaRPr lang="en-US" sz="2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370" name="Text Box 8"/>
          <p:cNvSpPr txBox="1">
            <a:spLocks noChangeArrowheads="1"/>
          </p:cNvSpPr>
          <p:nvPr/>
        </p:nvSpPr>
        <p:spPr bwMode="auto">
          <a:xfrm>
            <a:off x="381000" y="3429000"/>
            <a:ext cx="845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Compute the expected yield of PCl</a:t>
            </a:r>
            <a:r>
              <a:rPr lang="en-US" sz="2400" baseline="-25000" dirty="0">
                <a:solidFill>
                  <a:schemeClr val="tx2"/>
                </a:solidFill>
                <a:latin typeface="+mn-lt"/>
              </a:rPr>
              <a:t>3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 from 5.00 g P with excess Cl</a:t>
            </a:r>
            <a:r>
              <a:rPr lang="en-US" sz="2400" baseline="-25000" dirty="0">
                <a:solidFill>
                  <a:schemeClr val="tx2"/>
                </a:solidFill>
                <a:latin typeface="+mn-lt"/>
              </a:rPr>
              <a:t>2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. </a:t>
            </a:r>
          </a:p>
        </p:txBody>
      </p:sp>
      <p:graphicFrame>
        <p:nvGraphicFramePr>
          <p:cNvPr id="44032" name="Object 0"/>
          <p:cNvGraphicFramePr>
            <a:graphicFrameLocks noChangeAspect="1"/>
          </p:cNvGraphicFramePr>
          <p:nvPr/>
        </p:nvGraphicFramePr>
        <p:xfrm>
          <a:off x="603250" y="3962400"/>
          <a:ext cx="2871788" cy="857250"/>
        </p:xfrm>
        <a:graphic>
          <a:graphicData uri="http://schemas.openxmlformats.org/presentationml/2006/ole">
            <p:oleObj spid="_x0000_s19458" name="Equation" r:id="rId3" imgW="1549080" imgH="457200" progId="">
              <p:embed/>
            </p:oleObj>
          </a:graphicData>
        </a:graphic>
      </p:graphicFrame>
      <p:graphicFrame>
        <p:nvGraphicFramePr>
          <p:cNvPr id="44033" name="Object 1"/>
          <p:cNvGraphicFramePr>
            <a:graphicFrameLocks noChangeAspect="1"/>
          </p:cNvGraphicFramePr>
          <p:nvPr/>
        </p:nvGraphicFramePr>
        <p:xfrm>
          <a:off x="3346450" y="3962400"/>
          <a:ext cx="1741488" cy="809625"/>
        </p:xfrm>
        <a:graphic>
          <a:graphicData uri="http://schemas.openxmlformats.org/presentationml/2006/ole">
            <p:oleObj spid="_x0000_s19459" name="Equation" r:id="rId4" imgW="939600" imgH="431640" progId="">
              <p:embed/>
            </p:oleObj>
          </a:graphicData>
        </a:graphic>
      </p:graphicFrame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5175250" y="3962400"/>
          <a:ext cx="2209800" cy="809625"/>
        </p:xfrm>
        <a:graphic>
          <a:graphicData uri="http://schemas.openxmlformats.org/presentationml/2006/ole">
            <p:oleObj spid="_x0000_s19460" name="Equation" r:id="rId5" imgW="1193760" imgH="431640" progId="">
              <p:embed/>
            </p:oleObj>
          </a:graphicData>
        </a:graphic>
      </p:graphicFrame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7391400" y="41148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+mn-lt"/>
              </a:rPr>
              <a:t>22.2g PCl</a:t>
            </a:r>
            <a:r>
              <a:rPr lang="en-US" sz="2400" baseline="-25000" dirty="0">
                <a:latin typeface="+mn-lt"/>
              </a:rPr>
              <a:t>3</a:t>
            </a:r>
            <a:endParaRPr lang="en-US" sz="2400" dirty="0">
              <a:latin typeface="+mn-lt"/>
            </a:endParaRPr>
          </a:p>
        </p:txBody>
      </p:sp>
      <p:sp>
        <p:nvSpPr>
          <p:cNvPr id="15372" name="Text Box 13"/>
          <p:cNvSpPr txBox="1">
            <a:spLocks noChangeArrowheads="1"/>
          </p:cNvSpPr>
          <p:nvPr/>
        </p:nvSpPr>
        <p:spPr bwMode="auto">
          <a:xfrm>
            <a:off x="381000" y="4953000"/>
            <a:ext cx="487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Compute the % Yield. </a:t>
            </a:r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968375" y="5446713"/>
          <a:ext cx="7327900" cy="811212"/>
        </p:xfrm>
        <a:graphic>
          <a:graphicData uri="http://schemas.openxmlformats.org/presentationml/2006/ole">
            <p:oleObj spid="_x0000_s19461" name="Equation" r:id="rId6" imgW="3835080" imgH="419040" progId="">
              <p:embed/>
            </p:oleObj>
          </a:graphicData>
        </a:graphic>
      </p:graphicFrame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9-</a:t>
            </a:r>
            <a:fld id="{F2A9CB4F-7F8A-4685-802A-92387847A01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0" grpId="0" build="p" autoUpdateAnimBg="0" advAuto="0"/>
      <p:bldP spid="1537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a reaction to produce ammonia, the theoretical yield is 420. g.  What is the percent yield if the actual yield is 350. g?</a:t>
            </a:r>
          </a:p>
          <a:p>
            <a:r>
              <a:rPr lang="en-US" smtClean="0"/>
              <a:t>      A.  83.3%</a:t>
            </a:r>
          </a:p>
          <a:p>
            <a:r>
              <a:rPr lang="en-US" smtClean="0"/>
              <a:t>      B.  20.0%</a:t>
            </a:r>
          </a:p>
          <a:p>
            <a:r>
              <a:rPr lang="en-US" smtClean="0"/>
              <a:t>      C.  16.7%</a:t>
            </a:r>
          </a:p>
          <a:p>
            <a:r>
              <a:rPr lang="en-US" smtClean="0"/>
              <a:t>      D.  120.%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9-</a:t>
            </a:r>
            <a:fld id="{EE2A7BA2-9AC4-4F20-A916-A0E51D7A390E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3048000" y="4397375"/>
          <a:ext cx="2760663" cy="936625"/>
        </p:xfrm>
        <a:graphic>
          <a:graphicData uri="http://schemas.openxmlformats.org/presentationml/2006/ole">
            <p:oleObj spid="_x0000_s1026" name="Equation" r:id="rId3" imgW="1422360" imgH="482400" progId="">
              <p:embed/>
            </p:oleObj>
          </a:graphicData>
        </a:graphic>
      </p:graphicFrame>
      <p:sp>
        <p:nvSpPr>
          <p:cNvPr id="10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Molar Mass</a:t>
            </a:r>
          </a:p>
        </p:txBody>
      </p:sp>
      <p:sp>
        <p:nvSpPr>
          <p:cNvPr id="10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Calculate the mass of 2.5 moles of aluminum chlorate.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9-</a:t>
            </a:r>
            <a:fld id="{DE664488-8047-4505-9923-2E14EA65A675}" type="slidenum">
              <a:rPr lang="en-US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685800" y="4648200"/>
          <a:ext cx="2366963" cy="444500"/>
        </p:xfrm>
        <a:graphic>
          <a:graphicData uri="http://schemas.openxmlformats.org/presentationml/2006/ole">
            <p:oleObj spid="_x0000_s1027" name="Equation" r:id="rId4" imgW="1218960" imgH="228600" progId="">
              <p:embed/>
            </p:oleObj>
          </a:graphicData>
        </a:graphic>
      </p:graphicFrame>
      <p:sp>
        <p:nvSpPr>
          <p:cNvPr id="13" name="Line 60"/>
          <p:cNvSpPr>
            <a:spLocks noChangeShapeType="1"/>
          </p:cNvSpPr>
          <p:nvPr/>
        </p:nvSpPr>
        <p:spPr bwMode="auto">
          <a:xfrm flipV="1">
            <a:off x="3810000" y="5006975"/>
            <a:ext cx="1295400" cy="152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4" name="Line 60"/>
          <p:cNvSpPr>
            <a:spLocks noChangeShapeType="1"/>
          </p:cNvSpPr>
          <p:nvPr/>
        </p:nvSpPr>
        <p:spPr bwMode="auto">
          <a:xfrm flipV="1">
            <a:off x="1371600" y="4702175"/>
            <a:ext cx="129540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graphicFrame>
        <p:nvGraphicFramePr>
          <p:cNvPr id="30728" name="Object 8"/>
          <p:cNvGraphicFramePr>
            <a:graphicFrameLocks noChangeAspect="1"/>
          </p:cNvGraphicFramePr>
          <p:nvPr/>
        </p:nvGraphicFramePr>
        <p:xfrm>
          <a:off x="5867400" y="4648200"/>
          <a:ext cx="2341563" cy="444500"/>
        </p:xfrm>
        <a:graphic>
          <a:graphicData uri="http://schemas.openxmlformats.org/presentationml/2006/ole">
            <p:oleObj spid="_x0000_s1028" name="Equation" r:id="rId5" imgW="1206360" imgH="228600" progId="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33400" y="2430463"/>
            <a:ext cx="731838" cy="461962"/>
          </a:xfrm>
          <a:prstGeom prst="rect">
            <a:avLst/>
          </a:prstGeom>
          <a:solidFill>
            <a:schemeClr val="bg1">
              <a:alpha val="50196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Plan</a:t>
            </a:r>
            <a:endParaRPr lang="en-US" sz="24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52600" y="2400300"/>
            <a:ext cx="43148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2.5 mol Al(ClO</a:t>
            </a:r>
            <a:r>
              <a:rPr lang="en-US" sz="2400" baseline="-25000" dirty="0">
                <a:latin typeface="+mn-lt"/>
              </a:rPr>
              <a:t>3</a:t>
            </a:r>
            <a:r>
              <a:rPr lang="en-US" sz="2400" dirty="0">
                <a:latin typeface="+mn-lt"/>
              </a:rPr>
              <a:t>)</a:t>
            </a:r>
            <a:r>
              <a:rPr lang="en-US" sz="2400" baseline="-25000" dirty="0">
                <a:latin typeface="+mn-lt"/>
              </a:rPr>
              <a:t>3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>
                <a:latin typeface="+mn-lt"/>
                <a:sym typeface="Wingdings" pitchFamily="2" charset="2"/>
              </a:rPr>
              <a:t> </a:t>
            </a:r>
            <a:r>
              <a:rPr lang="en-US" sz="2400" dirty="0">
                <a:solidFill>
                  <a:schemeClr val="accent1"/>
                </a:solidFill>
                <a:latin typeface="+mn-lt"/>
                <a:sym typeface="Wingdings" pitchFamily="2" charset="2"/>
              </a:rPr>
              <a:t>g </a:t>
            </a:r>
            <a:r>
              <a:rPr lang="en-US" sz="2400" dirty="0">
                <a:solidFill>
                  <a:schemeClr val="accent1"/>
                </a:solidFill>
                <a:latin typeface="+mn-lt"/>
              </a:rPr>
              <a:t>Al(ClO</a:t>
            </a:r>
            <a:r>
              <a:rPr lang="en-US" sz="2400" baseline="-25000" dirty="0">
                <a:solidFill>
                  <a:schemeClr val="accent1"/>
                </a:solidFill>
                <a:latin typeface="+mn-lt"/>
              </a:rPr>
              <a:t>3</a:t>
            </a:r>
            <a:r>
              <a:rPr lang="en-US" sz="2400" dirty="0">
                <a:solidFill>
                  <a:schemeClr val="accent1"/>
                </a:solidFill>
                <a:latin typeface="+mn-lt"/>
              </a:rPr>
              <a:t>)</a:t>
            </a:r>
            <a:r>
              <a:rPr lang="en-US" sz="2400" baseline="-25000" dirty="0">
                <a:solidFill>
                  <a:schemeClr val="accent1"/>
                </a:solidFill>
                <a:latin typeface="+mn-lt"/>
              </a:rPr>
              <a:t>3</a:t>
            </a:r>
            <a:endParaRPr lang="en-US" sz="24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3940175"/>
            <a:ext cx="1343025" cy="461963"/>
          </a:xfrm>
          <a:prstGeom prst="rect">
            <a:avLst/>
          </a:prstGeom>
          <a:solidFill>
            <a:schemeClr val="bg1">
              <a:alpha val="50196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Calculate</a:t>
            </a:r>
            <a:endParaRPr lang="en-US" sz="2400" dirty="0"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05000" y="2971800"/>
            <a:ext cx="50085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 1 mol Al(ClO</a:t>
            </a:r>
            <a:r>
              <a:rPr lang="en-US" sz="2400" baseline="-25000" dirty="0">
                <a:latin typeface="+mn-lt"/>
              </a:rPr>
              <a:t>3</a:t>
            </a:r>
            <a:r>
              <a:rPr lang="en-US" sz="2400" dirty="0">
                <a:latin typeface="+mn-lt"/>
              </a:rPr>
              <a:t>)</a:t>
            </a:r>
            <a:r>
              <a:rPr lang="en-US" sz="2400" baseline="-25000" dirty="0">
                <a:latin typeface="+mn-lt"/>
              </a:rPr>
              <a:t>3 </a:t>
            </a:r>
            <a:r>
              <a:rPr lang="en-US" sz="2400" dirty="0">
                <a:latin typeface="+mn-lt"/>
              </a:rPr>
              <a:t> = 277.33 g Al(ClO</a:t>
            </a:r>
            <a:r>
              <a:rPr lang="en-US" sz="2400" baseline="-25000" dirty="0">
                <a:latin typeface="+mn-lt"/>
              </a:rPr>
              <a:t>3</a:t>
            </a:r>
            <a:r>
              <a:rPr lang="en-US" sz="2400" dirty="0">
                <a:latin typeface="+mn-lt"/>
              </a:rPr>
              <a:t>)</a:t>
            </a:r>
            <a:r>
              <a:rPr lang="en-US" sz="2400" baseline="-25000" dirty="0">
                <a:latin typeface="+mn-lt"/>
              </a:rPr>
              <a:t>3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Calculate the moles of 3.52g of aluminum chlorate.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2743200" y="4397375"/>
          <a:ext cx="2760663" cy="936625"/>
        </p:xfrm>
        <a:graphic>
          <a:graphicData uri="http://schemas.openxmlformats.org/presentationml/2006/ole">
            <p:oleObj spid="_x0000_s2050" name="Equation" r:id="rId3" imgW="1422360" imgH="482400" progId="">
              <p:embed/>
            </p:oleObj>
          </a:graphicData>
        </a:graphic>
      </p:graphicFrame>
      <p:sp>
        <p:nvSpPr>
          <p:cNvPr id="20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Molar Mass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9-</a:t>
            </a:r>
            <a:fld id="{75BDEE94-DCB9-4AB6-AD9D-28795032A2B8}" type="slidenum">
              <a:rPr lang="en-US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771525" y="4648200"/>
          <a:ext cx="2193925" cy="444500"/>
        </p:xfrm>
        <a:graphic>
          <a:graphicData uri="http://schemas.openxmlformats.org/presentationml/2006/ole">
            <p:oleObj spid="_x0000_s2051" name="Equation" r:id="rId4" imgW="1130040" imgH="228600" progId="">
              <p:embed/>
            </p:oleObj>
          </a:graphicData>
        </a:graphic>
      </p:graphicFrame>
      <p:sp>
        <p:nvSpPr>
          <p:cNvPr id="13" name="Line 60"/>
          <p:cNvSpPr>
            <a:spLocks noChangeShapeType="1"/>
          </p:cNvSpPr>
          <p:nvPr/>
        </p:nvSpPr>
        <p:spPr bwMode="auto">
          <a:xfrm flipV="1">
            <a:off x="3810000" y="5006975"/>
            <a:ext cx="1295400" cy="152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4" name="Line 60"/>
          <p:cNvSpPr>
            <a:spLocks noChangeShapeType="1"/>
          </p:cNvSpPr>
          <p:nvPr/>
        </p:nvSpPr>
        <p:spPr bwMode="auto">
          <a:xfrm flipV="1">
            <a:off x="1371600" y="4702175"/>
            <a:ext cx="129540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graphicFrame>
        <p:nvGraphicFramePr>
          <p:cNvPr id="30728" name="Object 8"/>
          <p:cNvGraphicFramePr>
            <a:graphicFrameLocks noChangeAspect="1"/>
          </p:cNvGraphicFramePr>
          <p:nvPr/>
        </p:nvGraphicFramePr>
        <p:xfrm>
          <a:off x="5486400" y="4637088"/>
          <a:ext cx="3352800" cy="468312"/>
        </p:xfrm>
        <a:graphic>
          <a:graphicData uri="http://schemas.openxmlformats.org/presentationml/2006/ole">
            <p:oleObj spid="_x0000_s2052" name="Equation" r:id="rId5" imgW="1726920" imgH="241200" progId="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33400" y="2430463"/>
            <a:ext cx="731838" cy="461962"/>
          </a:xfrm>
          <a:prstGeom prst="rect">
            <a:avLst/>
          </a:prstGeom>
          <a:solidFill>
            <a:schemeClr val="bg1">
              <a:alpha val="50196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Plan</a:t>
            </a:r>
            <a:endParaRPr lang="en-US" sz="24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52600" y="2400300"/>
            <a:ext cx="44688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3.52 g Al(ClO</a:t>
            </a:r>
            <a:r>
              <a:rPr lang="en-US" sz="2400" baseline="-25000" dirty="0">
                <a:latin typeface="+mn-lt"/>
              </a:rPr>
              <a:t>3</a:t>
            </a:r>
            <a:r>
              <a:rPr lang="en-US" sz="2400" dirty="0">
                <a:latin typeface="+mn-lt"/>
              </a:rPr>
              <a:t>)</a:t>
            </a:r>
            <a:r>
              <a:rPr lang="en-US" sz="2400" baseline="-25000" dirty="0">
                <a:latin typeface="+mn-lt"/>
              </a:rPr>
              <a:t>3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>
                <a:latin typeface="+mn-lt"/>
                <a:sym typeface="Wingdings" pitchFamily="2" charset="2"/>
              </a:rPr>
              <a:t> </a:t>
            </a:r>
            <a:r>
              <a:rPr lang="en-US" sz="2400" dirty="0">
                <a:solidFill>
                  <a:schemeClr val="accent1"/>
                </a:solidFill>
                <a:latin typeface="+mn-lt"/>
                <a:sym typeface="Wingdings" pitchFamily="2" charset="2"/>
              </a:rPr>
              <a:t>mol </a:t>
            </a:r>
            <a:r>
              <a:rPr lang="en-US" sz="2400" dirty="0">
                <a:solidFill>
                  <a:schemeClr val="accent1"/>
                </a:solidFill>
                <a:latin typeface="+mn-lt"/>
              </a:rPr>
              <a:t>Al(ClO</a:t>
            </a:r>
            <a:r>
              <a:rPr lang="en-US" sz="2400" baseline="-25000" dirty="0">
                <a:solidFill>
                  <a:schemeClr val="accent1"/>
                </a:solidFill>
                <a:latin typeface="+mn-lt"/>
              </a:rPr>
              <a:t>3</a:t>
            </a:r>
            <a:r>
              <a:rPr lang="en-US" sz="2400" dirty="0">
                <a:solidFill>
                  <a:schemeClr val="accent1"/>
                </a:solidFill>
                <a:latin typeface="+mn-lt"/>
              </a:rPr>
              <a:t>)</a:t>
            </a:r>
            <a:r>
              <a:rPr lang="en-US" sz="2400" baseline="-25000" dirty="0">
                <a:solidFill>
                  <a:schemeClr val="accent1"/>
                </a:solidFill>
                <a:latin typeface="+mn-lt"/>
              </a:rPr>
              <a:t>3</a:t>
            </a:r>
            <a:endParaRPr lang="en-US" sz="24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3940175"/>
            <a:ext cx="1343025" cy="461963"/>
          </a:xfrm>
          <a:prstGeom prst="rect">
            <a:avLst/>
          </a:prstGeom>
          <a:solidFill>
            <a:schemeClr val="bg1">
              <a:alpha val="50196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Calculate</a:t>
            </a:r>
            <a:endParaRPr lang="en-US" sz="2400" dirty="0"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05000" y="2971800"/>
            <a:ext cx="50085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 1 mol Al(ClO</a:t>
            </a:r>
            <a:r>
              <a:rPr lang="en-US" sz="2400" baseline="-25000" dirty="0">
                <a:latin typeface="+mn-lt"/>
              </a:rPr>
              <a:t>3</a:t>
            </a:r>
            <a:r>
              <a:rPr lang="en-US" sz="2400" dirty="0">
                <a:latin typeface="+mn-lt"/>
              </a:rPr>
              <a:t>)</a:t>
            </a:r>
            <a:r>
              <a:rPr lang="en-US" sz="2400" baseline="-25000" dirty="0">
                <a:latin typeface="+mn-lt"/>
              </a:rPr>
              <a:t>3 </a:t>
            </a:r>
            <a:r>
              <a:rPr lang="en-US" sz="2400" dirty="0">
                <a:latin typeface="+mn-lt"/>
              </a:rPr>
              <a:t> = 277.33 g Al(ClO</a:t>
            </a:r>
            <a:r>
              <a:rPr lang="en-US" sz="2400" baseline="-25000" dirty="0">
                <a:latin typeface="+mn-lt"/>
              </a:rPr>
              <a:t>3</a:t>
            </a:r>
            <a:r>
              <a:rPr lang="en-US" sz="2400" dirty="0">
                <a:latin typeface="+mn-lt"/>
              </a:rPr>
              <a:t>)</a:t>
            </a:r>
            <a:r>
              <a:rPr lang="en-US" sz="2400" baseline="-25000" dirty="0">
                <a:latin typeface="+mn-lt"/>
              </a:rPr>
              <a:t>3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2286000" y="4456113"/>
          <a:ext cx="3440113" cy="954087"/>
        </p:xfrm>
        <a:graphic>
          <a:graphicData uri="http://schemas.openxmlformats.org/presentationml/2006/ole">
            <p:oleObj spid="_x0000_s3074" name="Equation" r:id="rId3" imgW="1739880" imgH="482400" progId="">
              <p:embed/>
            </p:oleObj>
          </a:graphicData>
        </a:graphic>
      </p:graphicFrame>
      <p:sp>
        <p:nvSpPr>
          <p:cNvPr id="30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Molar Mass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Calculate the number of formula units contained in  12.4 g  aluminum chlorate.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9-</a:t>
            </a:r>
            <a:fld id="{08C873F6-2124-4AEF-A23C-D12E435FBF0E}" type="slidenum">
              <a:rPr lang="en-US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304800" y="4700588"/>
          <a:ext cx="2170113" cy="442912"/>
        </p:xfrm>
        <a:graphic>
          <a:graphicData uri="http://schemas.openxmlformats.org/presentationml/2006/ole">
            <p:oleObj spid="_x0000_s3075" name="Equation" r:id="rId4" imgW="1117440" imgH="228600" progId="">
              <p:embed/>
            </p:oleObj>
          </a:graphicData>
        </a:graphic>
      </p:graphicFrame>
      <p:sp>
        <p:nvSpPr>
          <p:cNvPr id="11" name="Line 60"/>
          <p:cNvSpPr>
            <a:spLocks noChangeShapeType="1"/>
          </p:cNvSpPr>
          <p:nvPr/>
        </p:nvSpPr>
        <p:spPr bwMode="auto">
          <a:xfrm flipV="1">
            <a:off x="3733800" y="5035550"/>
            <a:ext cx="1295400" cy="152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2" name="Line 60"/>
          <p:cNvSpPr>
            <a:spLocks noChangeShapeType="1"/>
          </p:cNvSpPr>
          <p:nvPr/>
        </p:nvSpPr>
        <p:spPr bwMode="auto">
          <a:xfrm flipV="1">
            <a:off x="762000" y="4806950"/>
            <a:ext cx="129540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5715000" y="4730750"/>
          <a:ext cx="3214688" cy="401638"/>
        </p:xfrm>
        <a:graphic>
          <a:graphicData uri="http://schemas.openxmlformats.org/presentationml/2006/ole">
            <p:oleObj spid="_x0000_s3076" name="Equation" r:id="rId5" imgW="1625400" imgH="203040" progId="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3400" y="2730500"/>
            <a:ext cx="731838" cy="461963"/>
          </a:xfrm>
          <a:prstGeom prst="rect">
            <a:avLst/>
          </a:prstGeom>
          <a:solidFill>
            <a:schemeClr val="bg1">
              <a:alpha val="50196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Plan</a:t>
            </a:r>
            <a:endParaRPr lang="en-US" sz="24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52600" y="2700338"/>
            <a:ext cx="56388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12.4 g Al(ClO</a:t>
            </a:r>
            <a:r>
              <a:rPr lang="en-US" sz="2400" baseline="-25000" dirty="0">
                <a:latin typeface="+mn-lt"/>
              </a:rPr>
              <a:t>3</a:t>
            </a:r>
            <a:r>
              <a:rPr lang="en-US" sz="2400" dirty="0">
                <a:latin typeface="+mn-lt"/>
              </a:rPr>
              <a:t>)</a:t>
            </a:r>
            <a:r>
              <a:rPr lang="en-US" sz="2400" baseline="-25000" dirty="0">
                <a:latin typeface="+mn-lt"/>
              </a:rPr>
              <a:t>3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>
                <a:latin typeface="+mn-lt"/>
                <a:sym typeface="Wingdings" pitchFamily="2" charset="2"/>
              </a:rPr>
              <a:t> </a:t>
            </a:r>
            <a:r>
              <a:rPr lang="en-US" sz="2400" dirty="0">
                <a:solidFill>
                  <a:schemeClr val="accent1"/>
                </a:solidFill>
                <a:latin typeface="+mn-lt"/>
                <a:sym typeface="Wingdings" pitchFamily="2" charset="2"/>
              </a:rPr>
              <a:t>formula units </a:t>
            </a:r>
            <a:r>
              <a:rPr lang="en-US" sz="2400" dirty="0">
                <a:solidFill>
                  <a:schemeClr val="accent1"/>
                </a:solidFill>
                <a:latin typeface="+mn-lt"/>
              </a:rPr>
              <a:t>Al(ClO</a:t>
            </a:r>
            <a:r>
              <a:rPr lang="en-US" sz="2400" baseline="-25000" dirty="0">
                <a:solidFill>
                  <a:schemeClr val="accent1"/>
                </a:solidFill>
                <a:latin typeface="+mn-lt"/>
              </a:rPr>
              <a:t>3</a:t>
            </a:r>
            <a:r>
              <a:rPr lang="en-US" sz="2400" dirty="0">
                <a:solidFill>
                  <a:schemeClr val="accent1"/>
                </a:solidFill>
                <a:latin typeface="+mn-lt"/>
              </a:rPr>
              <a:t>)</a:t>
            </a:r>
            <a:r>
              <a:rPr lang="en-US" sz="2400" baseline="-25000" dirty="0">
                <a:solidFill>
                  <a:schemeClr val="accent1"/>
                </a:solidFill>
                <a:latin typeface="+mn-lt"/>
              </a:rPr>
              <a:t>3</a:t>
            </a:r>
            <a:endParaRPr lang="en-US" sz="24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09713" y="3271838"/>
            <a:ext cx="71024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 1 mol Al(ClO</a:t>
            </a:r>
            <a:r>
              <a:rPr lang="en-US" sz="2400" baseline="-25000" dirty="0">
                <a:latin typeface="+mn-lt"/>
              </a:rPr>
              <a:t>3</a:t>
            </a:r>
            <a:r>
              <a:rPr lang="en-US" sz="2400" dirty="0">
                <a:latin typeface="+mn-lt"/>
              </a:rPr>
              <a:t>)</a:t>
            </a:r>
            <a:r>
              <a:rPr lang="en-US" sz="2400" baseline="-25000" dirty="0">
                <a:latin typeface="+mn-lt"/>
              </a:rPr>
              <a:t>3 </a:t>
            </a:r>
            <a:r>
              <a:rPr lang="en-US" sz="2400" dirty="0">
                <a:latin typeface="+mn-lt"/>
              </a:rPr>
              <a:t> = 277.33 g = 6.022x10</a:t>
            </a:r>
            <a:r>
              <a:rPr lang="en-US" sz="2400" baseline="30000" dirty="0">
                <a:latin typeface="+mn-lt"/>
              </a:rPr>
              <a:t>23 </a:t>
            </a:r>
            <a:r>
              <a:rPr lang="en-US" sz="2400" dirty="0">
                <a:latin typeface="+mn-lt"/>
              </a:rPr>
              <a:t>formula units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" y="3940175"/>
            <a:ext cx="1343025" cy="461963"/>
          </a:xfrm>
          <a:prstGeom prst="rect">
            <a:avLst/>
          </a:prstGeom>
          <a:solidFill>
            <a:schemeClr val="bg1">
              <a:alpha val="50196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Calculate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the mass of 3.61 moles of CaCl</a:t>
            </a:r>
            <a:r>
              <a:rPr lang="en-US" baseline="-25000" dirty="0" smtClean="0"/>
              <a:t>2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3.61 g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272 g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2.17 × 10</a:t>
            </a:r>
            <a:r>
              <a:rPr lang="en-US" baseline="30000" dirty="0" smtClean="0"/>
              <a:t>24  </a:t>
            </a:r>
            <a:r>
              <a:rPr lang="en-US" dirty="0" smtClean="0"/>
              <a:t>g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401 g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9-</a:t>
            </a:r>
            <a:fld id="{3F26D838-A573-4800-B0B9-F68CB6FD5213}" type="slidenum">
              <a:rPr lang="en-US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00800" y="2209800"/>
          <a:ext cx="23622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32"/>
                <a:gridCol w="1822268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atomic mass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Ca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40.08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Cl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35.45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many moles of </a:t>
            </a:r>
            <a:r>
              <a:rPr lang="en-US" dirty="0" err="1" smtClean="0"/>
              <a:t>HCl</a:t>
            </a:r>
            <a:r>
              <a:rPr lang="en-US" dirty="0" smtClean="0"/>
              <a:t> are contained in 18.2 g </a:t>
            </a:r>
            <a:r>
              <a:rPr lang="en-US" dirty="0" err="1" smtClean="0"/>
              <a:t>HCl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1.00 mol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0.500 mol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0.250 mol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0.125 mol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9-</a:t>
            </a:r>
            <a:fld id="{80B60344-ED43-41D9-9467-18A28B344183}" type="slidenum">
              <a:rPr lang="en-US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00800" y="2209800"/>
          <a:ext cx="23622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32"/>
                <a:gridCol w="1822268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atomic mass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1.01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Cl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35.45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2358</Words>
  <Application>Microsoft Office PowerPoint</Application>
  <PresentationFormat>On-screen Show (4:3)</PresentationFormat>
  <Paragraphs>477</Paragraphs>
  <Slides>49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Office Theme</vt:lpstr>
      <vt:lpstr>Equation</vt:lpstr>
      <vt:lpstr>Chapter 9</vt:lpstr>
      <vt:lpstr>Chapter Outline</vt:lpstr>
      <vt:lpstr>Molar Mass</vt:lpstr>
      <vt:lpstr>Molar Mass</vt:lpstr>
      <vt:lpstr>Molar Mass</vt:lpstr>
      <vt:lpstr>Molar Mass</vt:lpstr>
      <vt:lpstr>Molar Mass</vt:lpstr>
      <vt:lpstr>Your Turn!</vt:lpstr>
      <vt:lpstr>You Turn!</vt:lpstr>
      <vt:lpstr>Your Turn!</vt:lpstr>
      <vt:lpstr>Stoichiometry</vt:lpstr>
      <vt:lpstr>Your Turn!</vt:lpstr>
      <vt:lpstr>Using the mole ratio</vt:lpstr>
      <vt:lpstr>Using the mole ratio</vt:lpstr>
      <vt:lpstr>Your Turn!</vt:lpstr>
      <vt:lpstr>Stoichiometry</vt:lpstr>
      <vt:lpstr>Stoichiometry</vt:lpstr>
      <vt:lpstr>Mole-Mole Calculations</vt:lpstr>
      <vt:lpstr>Mole-Mole Calculations</vt:lpstr>
      <vt:lpstr>Your Turn!</vt:lpstr>
      <vt:lpstr>Your Turn!</vt:lpstr>
      <vt:lpstr>Your Turn!</vt:lpstr>
      <vt:lpstr>Mole-Mass Calculations</vt:lpstr>
      <vt:lpstr>Mole-Mass Calculations</vt:lpstr>
      <vt:lpstr>Mole-Mass Calculations</vt:lpstr>
      <vt:lpstr>Mole-Mass Calculations</vt:lpstr>
      <vt:lpstr>Your Turn!</vt:lpstr>
      <vt:lpstr>Your Turn!</vt:lpstr>
      <vt:lpstr>Mass-Mass Calculations</vt:lpstr>
      <vt:lpstr>Mass-Mass Calculations</vt:lpstr>
      <vt:lpstr>Mass-Mass Calculations</vt:lpstr>
      <vt:lpstr>Your Turn!</vt:lpstr>
      <vt:lpstr>Your Turn!</vt:lpstr>
      <vt:lpstr>Limiting Reactant</vt:lpstr>
      <vt:lpstr>Limiting Reactant</vt:lpstr>
      <vt:lpstr>Excess Reactant</vt:lpstr>
      <vt:lpstr>Limiting reactant</vt:lpstr>
      <vt:lpstr>Limiting Reactant Calculations</vt:lpstr>
      <vt:lpstr>Slide 39</vt:lpstr>
      <vt:lpstr>Limiting Reactant Calculation continued</vt:lpstr>
      <vt:lpstr>Limiting Reactant Calculation continued</vt:lpstr>
      <vt:lpstr>Limiting Reactant Calculation </vt:lpstr>
      <vt:lpstr>Limiting Reactant Calculation continued</vt:lpstr>
      <vt:lpstr>Your Turn!</vt:lpstr>
      <vt:lpstr>Your Turn!</vt:lpstr>
      <vt:lpstr>Your Turn!</vt:lpstr>
      <vt:lpstr>Percent Yield</vt:lpstr>
      <vt:lpstr>Percent Yield</vt:lpstr>
      <vt:lpstr>Your Turn!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</dc:title>
  <dc:subject>Stoichiometry</dc:subject>
  <dc:creator>Karen Sanchez</dc:creator>
  <cp:lastModifiedBy>Superfly</cp:lastModifiedBy>
  <cp:revision>132</cp:revision>
  <dcterms:created xsi:type="dcterms:W3CDTF">2009-04-24T10:50:53Z</dcterms:created>
  <dcterms:modified xsi:type="dcterms:W3CDTF">2012-10-07T10:09:03Z</dcterms:modified>
</cp:coreProperties>
</file>