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sldIdLst>
    <p:sldId id="256" r:id="rId2"/>
    <p:sldId id="313" r:id="rId3"/>
    <p:sldId id="315" r:id="rId4"/>
    <p:sldId id="321" r:id="rId5"/>
    <p:sldId id="333" r:id="rId6"/>
    <p:sldId id="316" r:id="rId7"/>
    <p:sldId id="322" r:id="rId8"/>
    <p:sldId id="330" r:id="rId9"/>
    <p:sldId id="324" r:id="rId10"/>
    <p:sldId id="325" r:id="rId11"/>
    <p:sldId id="328" r:id="rId12"/>
    <p:sldId id="327" r:id="rId13"/>
    <p:sldId id="326" r:id="rId14"/>
    <p:sldId id="323" r:id="rId15"/>
    <p:sldId id="331" r:id="rId16"/>
    <p:sldId id="329" r:id="rId17"/>
    <p:sldId id="332" r:id="rId18"/>
    <p:sldId id="362" r:id="rId19"/>
    <p:sldId id="334" r:id="rId20"/>
    <p:sldId id="318" r:id="rId21"/>
    <p:sldId id="335" r:id="rId22"/>
    <p:sldId id="336" r:id="rId23"/>
    <p:sldId id="337" r:id="rId24"/>
    <p:sldId id="338" r:id="rId25"/>
    <p:sldId id="340" r:id="rId26"/>
    <p:sldId id="339" r:id="rId27"/>
    <p:sldId id="348" r:id="rId28"/>
    <p:sldId id="350" r:id="rId29"/>
    <p:sldId id="343" r:id="rId30"/>
    <p:sldId id="344" r:id="rId31"/>
    <p:sldId id="345" r:id="rId32"/>
    <p:sldId id="346" r:id="rId33"/>
    <p:sldId id="347" r:id="rId34"/>
    <p:sldId id="351" r:id="rId35"/>
    <p:sldId id="342" r:id="rId36"/>
    <p:sldId id="352" r:id="rId37"/>
    <p:sldId id="354" r:id="rId38"/>
    <p:sldId id="355" r:id="rId39"/>
    <p:sldId id="356" r:id="rId40"/>
    <p:sldId id="357" r:id="rId41"/>
    <p:sldId id="358" r:id="rId42"/>
    <p:sldId id="319" r:id="rId43"/>
    <p:sldId id="360" r:id="rId44"/>
    <p:sldId id="359" r:id="rId45"/>
    <p:sldId id="361" r:id="rId46"/>
    <p:sldId id="320" r:id="rId47"/>
    <p:sldId id="363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36F37"/>
    <a:srgbClr val="28724F"/>
    <a:srgbClr val="1D754D"/>
    <a:srgbClr val="12DE6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4D252F-A0D1-476B-85F1-2A91D51C6365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5D9E57-2D81-49C1-8EB2-5A15E93BC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185A94-3657-48C6-8E34-362123A1AEF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3EC916-2EFC-4A35-9E92-2E6E31C6C45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4FD807-93F1-4915-AF87-AC1D1E7D6A3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96C4F-A41B-4D58-8882-8CC1AF0F59E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When barium chloride is poured into a solution of sodium sulfate, a white precipitate of barium sulfate forms.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F168DB-070E-4CB8-B5D9-6CE77B7AE4C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1E868-1CD0-4C9C-8A68-CFDE31F81AD0}" type="datetime1">
              <a:rPr lang="en-US" smtClean="0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DD7D1E84-988D-4226-BB81-FA3ED221C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2E688-42FA-498D-BCD9-2A0F29CD47D5}" type="datetime1">
              <a:rPr lang="en-US" smtClean="0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010EC-ACF1-4DEC-95D2-CCD7B439D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26D87-6D8C-4C16-B27C-772C5F67A6AB}" type="datetime1">
              <a:rPr lang="en-US" smtClean="0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36326-D4B1-4D75-AC66-FBF75B7ED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67BEE-CDEF-41B2-AB25-7BA37834D7CA}" type="datetime1">
              <a:rPr lang="en-US" smtClean="0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155E0D85-EC8D-4835-9617-3ED369C0F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51B68-C304-41B6-A469-C62C2973B1F4}" type="datetime1">
              <a:rPr lang="en-US" smtClean="0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D22A1-4A41-47E3-B6D7-4114D7DFF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5D433-688D-48AB-870A-958A27A84114}" type="datetime1">
              <a:rPr lang="en-US" smtClean="0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97D47-091E-4596-B475-F8CCD167B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46E2E-F013-440A-9729-42F5646AE388}" type="datetime1">
              <a:rPr lang="en-US" smtClean="0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C17AD-8591-47AD-B069-0C3902E08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A58DA-3AA4-4F00-B11E-D8373C7466A4}" type="datetime1">
              <a:rPr lang="en-US" smtClean="0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50C50-61B9-4509-88EE-6E1715C7B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81380-D258-4D91-B561-7253C2A67CD3}" type="datetime1">
              <a:rPr lang="en-US" smtClean="0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AB281-B199-47C6-86C6-2511BFBCB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AE85B-31B7-4DCD-A236-4B8303586957}" type="datetime1">
              <a:rPr lang="en-US" smtClean="0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4336-61A4-433E-B7A2-0B7A49D3E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45235-95A6-4AE2-B54C-4ADC67A22C5A}" type="datetime1">
              <a:rPr lang="en-US" smtClean="0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D767B-767C-4AF0-BA46-084A1B75B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E89C42-6E39-4FB6-8AB7-D72D80F13D98}" type="datetime1">
              <a:rPr lang="en-US" smtClean="0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8-</a:t>
            </a:r>
            <a:fld id="{27AD8F99-B377-46CE-B5AA-9CA65554A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4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5" Type="http://schemas.openxmlformats.org/officeDocument/2006/relationships/slide" Target="slide20.xml"/><Relationship Id="rId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wiley.com/college/hein/0471741531/image_galleries/ch08/pages/fig_08_05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241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Britannic Bold" pitchFamily="34" charset="0"/>
              </a:rPr>
              <a:t>Chapter 8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38800"/>
            <a:ext cx="6400800" cy="121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Introduction to General, Organic, and Biochemistry 10e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John Wiley &amp; Sons, Inc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Morris Hein, </a:t>
            </a:r>
            <a:r>
              <a:rPr lang="en-US" sz="2000" smtClean="0">
                <a:solidFill>
                  <a:schemeClr val="tx2">
                    <a:lumMod val="75000"/>
                  </a:schemeClr>
                </a:solidFill>
              </a:rPr>
              <a:t>Scott Pattison,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and Susan Arena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600200"/>
            <a:ext cx="8001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Chemical Equations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2286000"/>
            <a:ext cx="251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Flames and sparks result</a:t>
            </a:r>
          </a:p>
          <a:p>
            <a:r>
              <a:rPr lang="en-US" sz="2400" b="1" dirty="0" smtClean="0">
                <a:solidFill>
                  <a:schemeClr val="accent2"/>
                </a:solidFill>
              </a:rPr>
              <a:t>when aluminum foil is dropped</a:t>
            </a:r>
          </a:p>
          <a:p>
            <a:r>
              <a:rPr lang="en-US" sz="2400" b="1" dirty="0" smtClean="0">
                <a:solidFill>
                  <a:schemeClr val="accent2"/>
                </a:solidFill>
              </a:rPr>
              <a:t>Into liquid bromine.</a:t>
            </a:r>
            <a:endParaRPr lang="en-US" sz="2400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362200"/>
            <a:ext cx="32405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Writing and Balancing </a:t>
            </a:r>
            <a:br>
              <a:rPr lang="en-US" dirty="0" smtClean="0"/>
            </a:br>
            <a:r>
              <a:rPr lang="en-US" dirty="0" smtClean="0"/>
              <a:t>Chemical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smtClean="0"/>
              <a:t>Zinc metal reacts with silver nitrate to produce zinc nitrate and silver metal.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Identify the reaction</a:t>
            </a:r>
          </a:p>
          <a:p>
            <a:pPr marL="514350" indent="-514350">
              <a:buFont typeface="Arial" charset="0"/>
              <a:buAutoNum type="arabicPeriod"/>
            </a:pPr>
            <a:endParaRPr lang="en-US" smtClean="0"/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Write the unbalanced equation</a:t>
            </a:r>
          </a:p>
          <a:p>
            <a:pPr marL="514350" indent="-514350"/>
            <a:endParaRPr lang="en-US" smtClean="0"/>
          </a:p>
          <a:p>
            <a:pPr marL="514350" indent="-514350">
              <a:buFont typeface="Arial" charset="0"/>
              <a:buAutoNum type="arabicPeriod" startAt="3"/>
            </a:pPr>
            <a:r>
              <a:rPr lang="en-US" smtClean="0"/>
              <a:t>Balance the equation</a:t>
            </a:r>
          </a:p>
          <a:p>
            <a:pPr marL="514350" indent="-514350">
              <a:buFont typeface="Arial" charset="0"/>
              <a:buAutoNum type="arabicPeriod" startAt="3"/>
            </a:pP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62000" y="4033838"/>
            <a:ext cx="624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Zn</a:t>
            </a:r>
            <a:r>
              <a:rPr lang="en-US" sz="2800" b="1" baseline="-30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   AgNO</a:t>
            </a:r>
            <a:r>
              <a:rPr lang="en-US" sz="2800" b="1" baseline="-30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+mn-lt"/>
                <a:sym typeface="Wingdings" pitchFamily="2" charset="2"/>
              </a:rPr>
              <a:t>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  Zn(NO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+   Ag</a:t>
            </a:r>
            <a:endParaRPr lang="en-US" sz="28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5100638"/>
            <a:ext cx="3635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5110163"/>
            <a:ext cx="3635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2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172200" y="4948238"/>
          <a:ext cx="281939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46"/>
                <a:gridCol w="711105"/>
                <a:gridCol w="711349"/>
                <a:gridCol w="990599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lt1"/>
                          </a:solidFill>
                        </a:rPr>
                        <a:t>1 Zn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 Ag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 NO</a:t>
                      </a:r>
                      <a:r>
                        <a:rPr lang="en-US" sz="2000" b="1" baseline="-25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 Zn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 Ag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 NO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609600" y="2967038"/>
            <a:ext cx="74676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514350"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zinc + silver nitrate </a:t>
            </a:r>
            <a:r>
              <a:rPr lang="en-US" sz="28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 zinc nitrate + silver</a:t>
            </a:r>
            <a:endParaRPr lang="en-US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762000" y="5100638"/>
            <a:ext cx="624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Zn</a:t>
            </a:r>
            <a:r>
              <a:rPr lang="en-US" sz="2800" b="1" baseline="-30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   AgNO</a:t>
            </a:r>
            <a:r>
              <a:rPr lang="en-US" sz="2800" b="1" baseline="-30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+mn-lt"/>
                <a:sym typeface="Wingdings" pitchFamily="2" charset="2"/>
              </a:rPr>
              <a:t>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  Zn(NO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+   Ag</a:t>
            </a:r>
            <a:endParaRPr lang="en-US" sz="2800" b="1" dirty="0">
              <a:latin typeface="+mn-lt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172200" y="4948238"/>
          <a:ext cx="281939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46"/>
                <a:gridCol w="711105"/>
                <a:gridCol w="711349"/>
                <a:gridCol w="990599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lt1"/>
                          </a:solidFill>
                        </a:rPr>
                        <a:t>1 Zn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Ag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2 NO</a:t>
                      </a:r>
                      <a:r>
                        <a:rPr lang="en-US" sz="2000" b="1" baseline="-25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 Zn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 Ag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 NO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172200" y="4948238"/>
          <a:ext cx="281939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46"/>
                <a:gridCol w="711105"/>
                <a:gridCol w="711349"/>
                <a:gridCol w="990599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lt1"/>
                          </a:solidFill>
                        </a:rPr>
                        <a:t>1 Zn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Ag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2 NO</a:t>
                      </a:r>
                      <a:r>
                        <a:rPr lang="en-US" sz="2000" b="1" baseline="-25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 Zn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 Ag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 NO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04838" y="5786438"/>
            <a:ext cx="51863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2"/>
                </a:solidFill>
                <a:latin typeface="+mn-lt"/>
              </a:rPr>
              <a:t>Hint:  Balance polyatomic ions as a unit.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6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Given the unbalanced equation: </a:t>
            </a:r>
          </a:p>
          <a:p>
            <a:pPr>
              <a:defRPr/>
            </a:pPr>
            <a:r>
              <a:rPr lang="en-US" dirty="0" smtClean="0"/>
              <a:t>	   Co +     CuSO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  Co</a:t>
            </a:r>
            <a:r>
              <a:rPr lang="en-US" baseline="-25000" dirty="0" smtClean="0"/>
              <a:t>2</a:t>
            </a:r>
            <a:r>
              <a:rPr lang="en-US" dirty="0" smtClean="0"/>
              <a:t>(SO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3</a:t>
            </a:r>
            <a:r>
              <a:rPr lang="en-US" dirty="0" smtClean="0"/>
              <a:t> +   Cu</a:t>
            </a:r>
          </a:p>
          <a:p>
            <a:pPr>
              <a:defRPr/>
            </a:pPr>
            <a:r>
              <a:rPr lang="en-US" dirty="0" smtClean="0"/>
              <a:t> When properly balanced, the sum of the balancing coefficients is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6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7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8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9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10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76525" y="4125913"/>
            <a:ext cx="58642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2"/>
                </a:solidFill>
                <a:latin typeface="+mn-lt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</a:rPr>
              <a:t>Co +   </a:t>
            </a:r>
            <a:r>
              <a:rPr lang="en-US" sz="2800" b="1" dirty="0">
                <a:solidFill>
                  <a:schemeClr val="accent2"/>
                </a:solidFill>
                <a:latin typeface="+mn-lt"/>
              </a:rPr>
              <a:t>3</a:t>
            </a:r>
            <a:r>
              <a:rPr lang="en-US" sz="2800" b="1" dirty="0">
                <a:solidFill>
                  <a:schemeClr val="tx2"/>
                </a:solidFill>
                <a:latin typeface="+mn-lt"/>
              </a:rPr>
              <a:t>CuSO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</a:rPr>
              <a:t>4</a:t>
            </a:r>
            <a:r>
              <a:rPr lang="en-US" sz="28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+mn-lt"/>
                <a:sym typeface="Symbol"/>
              </a:rPr>
              <a:t></a:t>
            </a:r>
            <a:r>
              <a:rPr lang="en-US" sz="2800" b="1" dirty="0">
                <a:solidFill>
                  <a:schemeClr val="tx2"/>
                </a:solidFill>
                <a:latin typeface="+mn-lt"/>
              </a:rPr>
              <a:t>   Co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</a:rPr>
              <a:t>(SO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</a:rPr>
              <a:t>4</a:t>
            </a:r>
            <a:r>
              <a:rPr lang="en-US" sz="2800" b="1" dirty="0">
                <a:solidFill>
                  <a:schemeClr val="tx2"/>
                </a:solidFill>
                <a:latin typeface="+mn-lt"/>
              </a:rPr>
              <a:t>)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</a:rPr>
              <a:t>3</a:t>
            </a:r>
            <a:r>
              <a:rPr lang="en-US" sz="2800" b="1" dirty="0">
                <a:solidFill>
                  <a:schemeClr val="tx2"/>
                </a:solidFill>
                <a:latin typeface="+mn-lt"/>
              </a:rPr>
              <a:t> + </a:t>
            </a:r>
            <a:r>
              <a:rPr lang="en-US" sz="2800" b="1" dirty="0">
                <a:solidFill>
                  <a:schemeClr val="accent2"/>
                </a:solidFill>
                <a:latin typeface="+mn-lt"/>
              </a:rPr>
              <a:t>3</a:t>
            </a:r>
            <a:r>
              <a:rPr lang="en-US" sz="2800" b="1" dirty="0">
                <a:solidFill>
                  <a:schemeClr val="tx2"/>
                </a:solidFill>
                <a:latin typeface="+mn-lt"/>
              </a:rPr>
              <a:t>Cu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Given the unbalanced equation: </a:t>
            </a:r>
          </a:p>
          <a:p>
            <a:pPr>
              <a:defRPr/>
            </a:pPr>
            <a:r>
              <a:rPr lang="en-US" dirty="0" smtClean="0"/>
              <a:t>	   Al(OH)</a:t>
            </a:r>
            <a:r>
              <a:rPr lang="en-US" baseline="-25000" dirty="0" smtClean="0"/>
              <a:t>3</a:t>
            </a:r>
            <a:r>
              <a:rPr lang="en-US" dirty="0" smtClean="0"/>
              <a:t> +    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  Al</a:t>
            </a:r>
            <a:r>
              <a:rPr lang="en-US" baseline="-25000" dirty="0" smtClean="0"/>
              <a:t>2</a:t>
            </a:r>
            <a:r>
              <a:rPr lang="en-US" dirty="0" smtClean="0"/>
              <a:t>(SO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3</a:t>
            </a:r>
            <a:r>
              <a:rPr lang="en-US" dirty="0" smtClean="0"/>
              <a:t> +  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>
              <a:defRPr/>
            </a:pPr>
            <a:r>
              <a:rPr lang="en-US" dirty="0" smtClean="0"/>
              <a:t> When properly balanced, the sum of the balancing coefficients is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4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9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12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24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81200" y="4125913"/>
            <a:ext cx="67675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2"/>
                </a:solidFill>
                <a:latin typeface="+mn-lt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</a:rPr>
              <a:t>Al(OH)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</a:rPr>
              <a:t>3</a:t>
            </a:r>
            <a:r>
              <a:rPr lang="en-US" sz="2800" b="1" dirty="0">
                <a:solidFill>
                  <a:schemeClr val="tx2"/>
                </a:solidFill>
                <a:latin typeface="+mn-lt"/>
              </a:rPr>
              <a:t> +   </a:t>
            </a:r>
            <a:r>
              <a:rPr lang="en-US" sz="2800" b="1" dirty="0">
                <a:solidFill>
                  <a:schemeClr val="accent2"/>
                </a:solidFill>
                <a:latin typeface="+mn-lt"/>
              </a:rPr>
              <a:t>3</a:t>
            </a:r>
            <a:r>
              <a:rPr lang="en-US" sz="2800" b="1" dirty="0">
                <a:solidFill>
                  <a:schemeClr val="tx2"/>
                </a:solidFill>
                <a:latin typeface="+mn-lt"/>
              </a:rPr>
              <a:t>H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</a:rPr>
              <a:t>SO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</a:rPr>
              <a:t>4</a:t>
            </a:r>
            <a:r>
              <a:rPr lang="en-US" sz="28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+mn-lt"/>
                <a:sym typeface="Symbol"/>
              </a:rPr>
              <a:t></a:t>
            </a:r>
            <a:r>
              <a:rPr lang="en-US" sz="2800" b="1" dirty="0">
                <a:solidFill>
                  <a:schemeClr val="tx2"/>
                </a:solidFill>
                <a:latin typeface="+mn-lt"/>
              </a:rPr>
              <a:t>   Al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</a:rPr>
              <a:t>(SO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</a:rPr>
              <a:t>4</a:t>
            </a:r>
            <a:r>
              <a:rPr lang="en-US" sz="2800" b="1" dirty="0">
                <a:solidFill>
                  <a:schemeClr val="tx2"/>
                </a:solidFill>
                <a:latin typeface="+mn-lt"/>
              </a:rPr>
              <a:t>)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</a:rPr>
              <a:t>3</a:t>
            </a:r>
            <a:r>
              <a:rPr lang="en-US" sz="2800" b="1" dirty="0">
                <a:solidFill>
                  <a:schemeClr val="tx2"/>
                </a:solidFill>
                <a:latin typeface="+mn-lt"/>
              </a:rPr>
              <a:t> + </a:t>
            </a:r>
            <a:r>
              <a:rPr lang="en-US" sz="2800" b="1" dirty="0">
                <a:solidFill>
                  <a:schemeClr val="accent2"/>
                </a:solidFill>
                <a:latin typeface="+mn-lt"/>
              </a:rPr>
              <a:t>6</a:t>
            </a:r>
            <a:r>
              <a:rPr lang="en-US" sz="2800" b="1" dirty="0">
                <a:solidFill>
                  <a:schemeClr val="tx2"/>
                </a:solidFill>
                <a:latin typeface="+mn-lt"/>
              </a:rPr>
              <a:t>H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Writing and Balancing </a:t>
            </a:r>
            <a:br>
              <a:rPr lang="en-US" dirty="0" smtClean="0"/>
            </a:br>
            <a:r>
              <a:rPr lang="en-US" dirty="0" smtClean="0"/>
              <a:t>Chemical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smtClean="0"/>
              <a:t>Ethylene burns in air to produce carbon dioxide and water.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Identify the reaction</a:t>
            </a:r>
          </a:p>
          <a:p>
            <a:pPr marL="514350" indent="-514350">
              <a:buFont typeface="Arial" charset="0"/>
              <a:buAutoNum type="arabicPeriod"/>
            </a:pPr>
            <a:endParaRPr lang="en-US" smtClean="0"/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Write the unbalanced equation</a:t>
            </a:r>
          </a:p>
          <a:p>
            <a:pPr marL="514350" indent="-514350"/>
            <a:endParaRPr lang="en-US" smtClean="0"/>
          </a:p>
          <a:p>
            <a:pPr marL="514350" indent="-514350">
              <a:buFont typeface="Arial" charset="0"/>
              <a:buAutoNum type="arabicPeriod" startAt="3"/>
            </a:pPr>
            <a:r>
              <a:rPr lang="en-US" smtClean="0"/>
              <a:t>Balance the equation</a:t>
            </a:r>
          </a:p>
          <a:p>
            <a:pPr marL="514350" indent="-514350">
              <a:buFont typeface="Arial" charset="0"/>
              <a:buAutoNum type="arabicPeriod" startAt="3"/>
            </a:pP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62000" y="4110038"/>
            <a:ext cx="624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C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H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4</a:t>
            </a:r>
            <a:r>
              <a:rPr lang="en-US" sz="2800" b="1" baseline="-30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   O</a:t>
            </a:r>
            <a:r>
              <a:rPr lang="en-US" sz="2800" b="1" baseline="-30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+mn-lt"/>
                <a:sym typeface="Wingdings" pitchFamily="2" charset="2"/>
              </a:rPr>
              <a:t>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  CO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+   H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O</a:t>
            </a:r>
            <a:endParaRPr lang="en-US" sz="2800" b="1" dirty="0">
              <a:latin typeface="+mn-lt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867400" y="4872038"/>
          <a:ext cx="281939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46"/>
                <a:gridCol w="711105"/>
                <a:gridCol w="711349"/>
                <a:gridCol w="990599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lt1"/>
                          </a:solidFill>
                        </a:rPr>
                        <a:t>2 C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 H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2 O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 C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 H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2+1 O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609600" y="3043238"/>
            <a:ext cx="74676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514350"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ethylene + oxygen </a:t>
            </a:r>
            <a:r>
              <a:rPr lang="en-US" sz="28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 carbon dioxide + water</a:t>
            </a:r>
            <a:endParaRPr lang="en-US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762000" y="5176838"/>
            <a:ext cx="624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C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H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4</a:t>
            </a:r>
            <a:r>
              <a:rPr lang="en-US" sz="2800" b="1" baseline="-30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   O</a:t>
            </a:r>
            <a:r>
              <a:rPr lang="en-US" sz="2800" b="1" baseline="-30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+mn-lt"/>
                <a:sym typeface="Wingdings" pitchFamily="2" charset="2"/>
              </a:rPr>
              <a:t>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  CO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+   H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O</a:t>
            </a:r>
            <a:endParaRPr lang="en-US" sz="2800" b="1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4838" y="5862638"/>
            <a:ext cx="52832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2"/>
                </a:solidFill>
                <a:latin typeface="+mn-lt"/>
              </a:rPr>
              <a:t>Hint:  Balance hydrogen and oxygen last.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867400" y="4872038"/>
          <a:ext cx="281939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46"/>
                <a:gridCol w="711105"/>
                <a:gridCol w="711349"/>
                <a:gridCol w="990599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lt1"/>
                          </a:solidFill>
                        </a:rPr>
                        <a:t>2 C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H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2 O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 C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 H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4+1 O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867400" y="4872038"/>
          <a:ext cx="281939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46"/>
                <a:gridCol w="711105"/>
                <a:gridCol w="711349"/>
                <a:gridCol w="990599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lt1"/>
                          </a:solidFill>
                        </a:rPr>
                        <a:t>2 C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 H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2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 C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4 H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4+2 O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95600" y="5176838"/>
            <a:ext cx="3635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2263" y="5186363"/>
            <a:ext cx="3635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2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867400" y="4872038"/>
          <a:ext cx="281939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46"/>
                <a:gridCol w="711105"/>
                <a:gridCol w="711349"/>
                <a:gridCol w="990599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lt1"/>
                          </a:solidFill>
                        </a:rPr>
                        <a:t>2 C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 H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 C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4 H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4+2 O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828800" y="5186363"/>
            <a:ext cx="3635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9" grpId="0"/>
      <p:bldP spid="10" grpId="0"/>
      <p:bldP spid="11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latin typeface="+mn-lt"/>
              </a:rPr>
              <a:t>Acetylene (C</a:t>
            </a:r>
            <a:r>
              <a:rPr lang="en-US" sz="2800" baseline="-25000" dirty="0" smtClean="0">
                <a:latin typeface="+mn-lt"/>
              </a:rPr>
              <a:t>2</a:t>
            </a:r>
            <a:r>
              <a:rPr lang="en-US" sz="2800" dirty="0" smtClean="0">
                <a:latin typeface="+mn-lt"/>
              </a:rPr>
              <a:t>H</a:t>
            </a:r>
            <a:r>
              <a:rPr lang="en-US" sz="2800" baseline="-25000" dirty="0" smtClean="0">
                <a:latin typeface="+mn-lt"/>
              </a:rPr>
              <a:t>2</a:t>
            </a:r>
            <a:r>
              <a:rPr lang="en-US" sz="2800" dirty="0" smtClean="0">
                <a:latin typeface="+mn-lt"/>
              </a:rPr>
              <a:t>) burns in air to produce carbon dioxide and water.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Identify the reaction</a:t>
            </a:r>
          </a:p>
          <a:p>
            <a:pPr marL="514350" indent="-514350">
              <a:buFont typeface="Arial" charset="0"/>
              <a:buAutoNum type="arabicPeriod"/>
            </a:pPr>
            <a:endParaRPr lang="en-US" smtClean="0"/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Write the unbalanced equation</a:t>
            </a:r>
          </a:p>
          <a:p>
            <a:pPr marL="514350" indent="-514350"/>
            <a:endParaRPr lang="en-US" smtClean="0"/>
          </a:p>
          <a:p>
            <a:pPr marL="514350" indent="-514350">
              <a:buFont typeface="Arial" charset="0"/>
              <a:buAutoNum type="arabicPeriod" startAt="3"/>
            </a:pPr>
            <a:r>
              <a:rPr lang="en-US" smtClean="0"/>
              <a:t>Balance the equation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62000" y="3200400"/>
            <a:ext cx="624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C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H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baseline="-30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   O</a:t>
            </a:r>
            <a:r>
              <a:rPr lang="en-US" sz="2800" b="1" baseline="-30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+mn-lt"/>
                <a:sym typeface="Wingdings" pitchFamily="2" charset="2"/>
              </a:rPr>
              <a:t>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  CO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+   H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O</a:t>
            </a:r>
            <a:endParaRPr lang="en-US" sz="2800" b="1" dirty="0">
              <a:latin typeface="+mn-lt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791200" y="3657600"/>
          <a:ext cx="281939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46"/>
                <a:gridCol w="711105"/>
                <a:gridCol w="711349"/>
                <a:gridCol w="990599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lt1"/>
                          </a:solidFill>
                        </a:rPr>
                        <a:t>2 C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H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2 O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 C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 H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2+1 O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609600" y="2133600"/>
            <a:ext cx="74676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514350"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acetylene + oxygen </a:t>
            </a:r>
            <a:r>
              <a:rPr lang="en-US" sz="28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 carbon dioxide + water</a:t>
            </a:r>
            <a:endParaRPr lang="en-US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762000" y="4267200"/>
            <a:ext cx="624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C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H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baseline="-30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   O</a:t>
            </a:r>
            <a:r>
              <a:rPr lang="en-US" sz="2800" b="1" baseline="-30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+mn-lt"/>
                <a:sym typeface="Wingdings" pitchFamily="2" charset="2"/>
              </a:rPr>
              <a:t>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  CO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+   H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O</a:t>
            </a:r>
            <a:endParaRPr lang="en-US" sz="2800" b="1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4953000"/>
            <a:ext cx="79295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2"/>
                </a:solidFill>
                <a:latin typeface="+mn-lt"/>
              </a:rPr>
              <a:t>Hint:  Use a fraction to balance O, then multiply all coefficients by two to eliminate the fraction.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5600" y="4276725"/>
            <a:ext cx="3635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4219575"/>
            <a:ext cx="5105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2(                                                 )</a:t>
            </a: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1828800" y="4038600"/>
          <a:ext cx="342900" cy="885825"/>
        </p:xfrm>
        <a:graphic>
          <a:graphicData uri="http://schemas.openxmlformats.org/presentationml/2006/ole">
            <p:oleObj spid="_x0000_s1026" name="Equation" r:id="rId4" imgW="152280" imgH="393480" progId="">
              <p:embed/>
            </p:oleObj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5791200" y="3657600"/>
          <a:ext cx="281939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46"/>
                <a:gridCol w="711105"/>
                <a:gridCol w="711349"/>
                <a:gridCol w="990599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lt1"/>
                          </a:solidFill>
                        </a:rPr>
                        <a:t>2 C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H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2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 C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 H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4+1 O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533400" y="5724525"/>
            <a:ext cx="624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2 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C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H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baseline="-30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 </a:t>
            </a:r>
            <a:r>
              <a:rPr lang="en-US" sz="2800" b="1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5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O</a:t>
            </a:r>
            <a:r>
              <a:rPr lang="en-US" sz="2800" b="1" baseline="-30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+mn-lt"/>
                <a:sym typeface="Wingdings" pitchFamily="2" charset="2"/>
              </a:rPr>
              <a:t>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4 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CO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+   </a:t>
            </a:r>
            <a:r>
              <a:rPr lang="en-US" sz="2800" b="1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H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O</a:t>
            </a:r>
            <a:endParaRPr lang="en-US" sz="2800" b="1" dirty="0">
              <a:latin typeface="+mn-lt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5791200" y="3657600"/>
          <a:ext cx="281939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46"/>
                <a:gridCol w="711105"/>
                <a:gridCol w="711349"/>
                <a:gridCol w="990599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lt1"/>
                          </a:solidFill>
                        </a:rPr>
                        <a:t>2 C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H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5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 C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 H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4+1 O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5791200" y="3657600"/>
          <a:ext cx="281939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46"/>
                <a:gridCol w="711105"/>
                <a:gridCol w="711349"/>
                <a:gridCol w="990599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lt1"/>
                          </a:solidFill>
                        </a:rPr>
                        <a:t>4 C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 H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10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4C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4 H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8+2 O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9" grpId="0"/>
      <p:bldP spid="11" grpId="0"/>
      <p:bldP spid="10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Given the unbalanced equation: </a:t>
            </a:r>
          </a:p>
          <a:p>
            <a:pPr>
              <a:defRPr/>
            </a:pPr>
            <a:r>
              <a:rPr lang="en-US" dirty="0" smtClean="0"/>
              <a:t>	  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r>
              <a:rPr lang="en-US" dirty="0" smtClean="0"/>
              <a:t> +    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  CO</a:t>
            </a:r>
            <a:r>
              <a:rPr lang="en-US" baseline="-25000" dirty="0" smtClean="0"/>
              <a:t>2 </a:t>
            </a:r>
            <a:r>
              <a:rPr lang="en-US" dirty="0" smtClean="0"/>
              <a:t>+  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>
              <a:defRPr/>
            </a:pPr>
            <a:r>
              <a:rPr lang="en-US" dirty="0" smtClean="0"/>
              <a:t> When properly balanced, the sum of the balancing coefficients is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23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19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17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9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13</a:t>
            </a:r>
          </a:p>
          <a:p>
            <a:pPr marL="514350" indent="-514350"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76525" y="4125913"/>
            <a:ext cx="50498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2"/>
                </a:solidFill>
                <a:latin typeface="+mn-lt"/>
              </a:rPr>
              <a:t>2</a:t>
            </a:r>
            <a:r>
              <a:rPr lang="en-US" sz="2800" b="1" dirty="0">
                <a:latin typeface="+mn-lt"/>
              </a:rPr>
              <a:t>C</a:t>
            </a:r>
            <a:r>
              <a:rPr lang="en-US" sz="2800" b="1" baseline="-25000" dirty="0">
                <a:latin typeface="+mn-lt"/>
              </a:rPr>
              <a:t>2</a:t>
            </a:r>
            <a:r>
              <a:rPr lang="en-US" sz="2800" b="1" dirty="0">
                <a:latin typeface="+mn-lt"/>
              </a:rPr>
              <a:t>H</a:t>
            </a:r>
            <a:r>
              <a:rPr lang="en-US" sz="2800" b="1" baseline="-25000" dirty="0">
                <a:latin typeface="+mn-lt"/>
              </a:rPr>
              <a:t>6</a:t>
            </a:r>
            <a:r>
              <a:rPr lang="en-US" sz="2800" b="1" dirty="0">
                <a:latin typeface="+mn-lt"/>
              </a:rPr>
              <a:t> + </a:t>
            </a:r>
            <a:r>
              <a:rPr lang="en-US" sz="2800" b="1" dirty="0">
                <a:solidFill>
                  <a:schemeClr val="accent2"/>
                </a:solidFill>
                <a:latin typeface="+mn-lt"/>
              </a:rPr>
              <a:t>7</a:t>
            </a:r>
            <a:r>
              <a:rPr lang="en-US" sz="2800" b="1" dirty="0">
                <a:latin typeface="+mn-lt"/>
              </a:rPr>
              <a:t>O</a:t>
            </a:r>
            <a:r>
              <a:rPr lang="en-US" sz="2800" b="1" baseline="-25000" dirty="0">
                <a:latin typeface="+mn-lt"/>
              </a:rPr>
              <a:t>2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>
                <a:latin typeface="+mn-lt"/>
                <a:sym typeface="Symbol"/>
              </a:rPr>
              <a:t></a:t>
            </a:r>
            <a:r>
              <a:rPr lang="en-US" sz="2800" b="1" dirty="0">
                <a:latin typeface="+mn-lt"/>
              </a:rPr>
              <a:t>   </a:t>
            </a:r>
            <a:r>
              <a:rPr lang="en-US" sz="2800" b="1" dirty="0">
                <a:solidFill>
                  <a:schemeClr val="accent2"/>
                </a:solidFill>
                <a:latin typeface="+mn-lt"/>
              </a:rPr>
              <a:t>4</a:t>
            </a:r>
            <a:r>
              <a:rPr lang="en-US" sz="2800" b="1" dirty="0">
                <a:latin typeface="+mn-lt"/>
              </a:rPr>
              <a:t>CO</a:t>
            </a:r>
            <a:r>
              <a:rPr lang="en-US" sz="2800" b="1" baseline="-25000" dirty="0">
                <a:latin typeface="+mn-lt"/>
              </a:rPr>
              <a:t>2 </a:t>
            </a:r>
            <a:r>
              <a:rPr lang="en-US" sz="2800" b="1" dirty="0">
                <a:latin typeface="+mn-lt"/>
              </a:rPr>
              <a:t>+   </a:t>
            </a:r>
            <a:r>
              <a:rPr lang="en-US" sz="2800" b="1" dirty="0">
                <a:solidFill>
                  <a:schemeClr val="accent2"/>
                </a:solidFill>
                <a:latin typeface="+mn-lt"/>
              </a:rPr>
              <a:t>6</a:t>
            </a:r>
            <a:r>
              <a:rPr lang="en-US" sz="2800" b="1" dirty="0">
                <a:latin typeface="+mn-lt"/>
              </a:rPr>
              <a:t>H</a:t>
            </a:r>
            <a:r>
              <a:rPr lang="en-US" sz="2800" b="1" baseline="-25000" dirty="0">
                <a:latin typeface="+mn-lt"/>
              </a:rPr>
              <a:t>2</a:t>
            </a:r>
            <a:r>
              <a:rPr lang="en-US" sz="2800" b="1" dirty="0">
                <a:latin typeface="+mn-lt"/>
              </a:rPr>
              <a:t>O</a:t>
            </a:r>
            <a:endParaRPr lang="en-US" sz="28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Given the unbalanced equation: </a:t>
            </a:r>
          </a:p>
          <a:p>
            <a:pPr>
              <a:defRPr/>
            </a:pPr>
            <a:r>
              <a:rPr lang="en-US" dirty="0" smtClean="0"/>
              <a:t>	   C</a:t>
            </a:r>
            <a:r>
              <a:rPr lang="en-US" baseline="-25000" dirty="0" smtClean="0"/>
              <a:t>3</a:t>
            </a:r>
            <a:r>
              <a:rPr lang="en-US" dirty="0" smtClean="0"/>
              <a:t>H</a:t>
            </a:r>
            <a:r>
              <a:rPr lang="en-US" baseline="-25000" dirty="0" smtClean="0"/>
              <a:t>8</a:t>
            </a:r>
            <a:r>
              <a:rPr lang="en-US" dirty="0" smtClean="0"/>
              <a:t> +    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  CO</a:t>
            </a:r>
            <a:r>
              <a:rPr lang="en-US" baseline="-25000" dirty="0" smtClean="0"/>
              <a:t>2 </a:t>
            </a:r>
            <a:r>
              <a:rPr lang="en-US" dirty="0" smtClean="0"/>
              <a:t>+  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>
              <a:defRPr/>
            </a:pPr>
            <a:r>
              <a:rPr lang="en-US" dirty="0" smtClean="0"/>
              <a:t> When properly balanced, the sum of the balancing coefficients is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7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9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15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23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13</a:t>
            </a:r>
          </a:p>
          <a:p>
            <a:pPr marL="514350" indent="-514350"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76525" y="4125913"/>
            <a:ext cx="48704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</a:rPr>
              <a:t>C</a:t>
            </a:r>
            <a:r>
              <a:rPr lang="en-US" sz="2800" b="1" baseline="-25000" dirty="0">
                <a:latin typeface="+mn-lt"/>
              </a:rPr>
              <a:t>3</a:t>
            </a:r>
            <a:r>
              <a:rPr lang="en-US" sz="2800" b="1" dirty="0">
                <a:latin typeface="+mn-lt"/>
              </a:rPr>
              <a:t>H</a:t>
            </a:r>
            <a:r>
              <a:rPr lang="en-US" sz="2800" b="1" baseline="-25000" dirty="0">
                <a:latin typeface="+mn-lt"/>
              </a:rPr>
              <a:t>8</a:t>
            </a:r>
            <a:r>
              <a:rPr lang="en-US" sz="2800" b="1" dirty="0">
                <a:latin typeface="+mn-lt"/>
              </a:rPr>
              <a:t> +  </a:t>
            </a:r>
            <a:r>
              <a:rPr lang="en-US" sz="2800" b="1" dirty="0">
                <a:solidFill>
                  <a:schemeClr val="accent2"/>
                </a:solidFill>
                <a:latin typeface="+mn-lt"/>
              </a:rPr>
              <a:t>5</a:t>
            </a:r>
            <a:r>
              <a:rPr lang="en-US" sz="2800" b="1" dirty="0">
                <a:latin typeface="+mn-lt"/>
              </a:rPr>
              <a:t>O</a:t>
            </a:r>
            <a:r>
              <a:rPr lang="en-US" sz="2800" b="1" baseline="-25000" dirty="0">
                <a:latin typeface="+mn-lt"/>
              </a:rPr>
              <a:t>2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>
                <a:latin typeface="+mn-lt"/>
                <a:sym typeface="Symbol"/>
              </a:rPr>
              <a:t></a:t>
            </a:r>
            <a:r>
              <a:rPr lang="en-US" sz="2800" b="1" dirty="0">
                <a:latin typeface="+mn-lt"/>
              </a:rPr>
              <a:t>   </a:t>
            </a:r>
            <a:r>
              <a:rPr lang="en-US" sz="2800" b="1" dirty="0">
                <a:solidFill>
                  <a:schemeClr val="accent2"/>
                </a:solidFill>
                <a:latin typeface="+mn-lt"/>
              </a:rPr>
              <a:t>3</a:t>
            </a:r>
            <a:r>
              <a:rPr lang="en-US" sz="2800" b="1" dirty="0">
                <a:latin typeface="+mn-lt"/>
              </a:rPr>
              <a:t>CO</a:t>
            </a:r>
            <a:r>
              <a:rPr lang="en-US" sz="2800" b="1" baseline="-25000" dirty="0">
                <a:latin typeface="+mn-lt"/>
              </a:rPr>
              <a:t>2 </a:t>
            </a:r>
            <a:r>
              <a:rPr lang="en-US" sz="2800" b="1" dirty="0">
                <a:latin typeface="+mn-lt"/>
              </a:rPr>
              <a:t>+ </a:t>
            </a:r>
            <a:r>
              <a:rPr lang="en-US" sz="2800" b="1" dirty="0">
                <a:solidFill>
                  <a:schemeClr val="accent2"/>
                </a:solidFill>
                <a:latin typeface="+mn-lt"/>
              </a:rPr>
              <a:t> 4</a:t>
            </a:r>
            <a:r>
              <a:rPr lang="en-US" sz="2800" b="1" dirty="0">
                <a:latin typeface="+mn-lt"/>
              </a:rPr>
              <a:t>H</a:t>
            </a:r>
            <a:r>
              <a:rPr lang="en-US" sz="2800" b="1" baseline="-25000" dirty="0">
                <a:latin typeface="+mn-lt"/>
              </a:rPr>
              <a:t>2</a:t>
            </a:r>
            <a:r>
              <a:rPr lang="en-US" sz="2800" b="1" dirty="0">
                <a:latin typeface="+mn-lt"/>
              </a:rPr>
              <a:t>O</a:t>
            </a:r>
            <a:endParaRPr lang="en-US" sz="28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in a Chemical Equation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663" y="1600200"/>
            <a:ext cx="735171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in a Chemical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0"/>
            <a:ext cx="8229600" cy="1706563"/>
          </a:xfrm>
        </p:spPr>
        <p:txBody>
          <a:bodyPr/>
          <a:lstStyle/>
          <a:p>
            <a:r>
              <a:rPr lang="en-US" smtClean="0"/>
              <a:t>How many moles of  HF can be made from 2 moles of hydrogen gas and 2 moles of fluorine gas?</a:t>
            </a:r>
          </a:p>
          <a:p>
            <a:r>
              <a:rPr lang="en-US" smtClean="0"/>
              <a:t>4 moles of hydrogen fluoride gas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1752600"/>
          <a:ext cx="7924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457200"/>
                <a:gridCol w="1676400"/>
                <a:gridCol w="6858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</a:t>
                      </a:r>
                      <a:r>
                        <a:rPr lang="en-US" sz="2400" baseline="-25000" dirty="0" smtClean="0"/>
                        <a:t>2(g)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+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r>
                        <a:rPr lang="en-US" sz="2400" baseline="-25000" dirty="0" smtClean="0"/>
                        <a:t>2(g)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Wingdings" pitchFamily="2" charset="2"/>
                        </a:rPr>
                        <a:t>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2HF(g)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molecule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molecule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 molecules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 atoms 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 atoms 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 atoms H +</a:t>
                      </a:r>
                      <a:r>
                        <a:rPr lang="en-US" sz="2400" baseline="0" dirty="0" smtClean="0"/>
                        <a:t> 2 atoms F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mol H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 mol F</a:t>
                      </a:r>
                      <a:r>
                        <a:rPr lang="en-US" sz="2400" baseline="-25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 mol HF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many molecules of oxygen gas are needed to burn 2 molecules of propane according to the balanced equation 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5 molecules of oxygen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6 molecules of oxygen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10 molecules of oxygen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15 molecules of oxygen</a:t>
            </a:r>
          </a:p>
          <a:p>
            <a:pPr marL="514350" indent="-514350">
              <a:buFont typeface="+mj-lt"/>
              <a:buAutoNum type="alphaLcPeriod"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2590800"/>
            <a:ext cx="48164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C</a:t>
            </a:r>
            <a:r>
              <a:rPr lang="en-US" sz="2800" baseline="-25000" dirty="0">
                <a:latin typeface="+mn-lt"/>
              </a:rPr>
              <a:t>3</a:t>
            </a:r>
            <a:r>
              <a:rPr lang="en-US" sz="2800" dirty="0">
                <a:latin typeface="+mn-lt"/>
              </a:rPr>
              <a:t>H</a:t>
            </a:r>
            <a:r>
              <a:rPr lang="en-US" sz="2800" baseline="-25000" dirty="0">
                <a:latin typeface="+mn-lt"/>
              </a:rPr>
              <a:t>8</a:t>
            </a:r>
            <a:r>
              <a:rPr lang="en-US" sz="2800" dirty="0">
                <a:latin typeface="+mn-lt"/>
              </a:rPr>
              <a:t> +  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5</a:t>
            </a:r>
            <a:r>
              <a:rPr lang="en-US" sz="2800" dirty="0">
                <a:latin typeface="+mn-lt"/>
              </a:rPr>
              <a:t>O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>
                <a:latin typeface="+mn-lt"/>
                <a:sym typeface="Symbol"/>
              </a:rPr>
              <a:t></a:t>
            </a:r>
            <a:r>
              <a:rPr lang="en-US" sz="2800" dirty="0">
                <a:latin typeface="+mn-lt"/>
              </a:rPr>
              <a:t>   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3</a:t>
            </a:r>
            <a:r>
              <a:rPr lang="en-US" sz="2800" dirty="0">
                <a:latin typeface="+mn-lt"/>
              </a:rPr>
              <a:t>CO</a:t>
            </a:r>
            <a:r>
              <a:rPr lang="en-US" sz="2800" baseline="-25000" dirty="0">
                <a:latin typeface="+mn-lt"/>
              </a:rPr>
              <a:t>2 </a:t>
            </a:r>
            <a:r>
              <a:rPr lang="en-US" sz="2800" dirty="0">
                <a:latin typeface="+mn-lt"/>
              </a:rPr>
              <a:t>+ 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 4</a:t>
            </a:r>
            <a:r>
              <a:rPr lang="en-US" sz="2800" dirty="0">
                <a:latin typeface="+mn-lt"/>
              </a:rPr>
              <a:t>H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O</a:t>
            </a:r>
            <a:endParaRPr lang="en-US" sz="28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Outline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752600"/>
          <a:ext cx="81534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4800"/>
                <a:gridCol w="228600"/>
              </a:tblGrid>
              <a:tr h="4495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8.1 </a:t>
                      </a:r>
                      <a:r>
                        <a:rPr lang="en-US" sz="2400" b="0" dirty="0" smtClean="0">
                          <a:solidFill>
                            <a:srgbClr val="0000FF"/>
                          </a:solidFill>
                          <a:hlinkClick r:id="rId2" action="ppaction://hlinksldjump"/>
                        </a:rPr>
                        <a:t>The Chemical Equation</a:t>
                      </a:r>
                      <a:endParaRPr lang="en-US" sz="2400" b="0" dirty="0" smtClean="0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buNone/>
                      </a:pPr>
                      <a:endParaRPr lang="en-US" sz="800" b="0" dirty="0" smtClean="0"/>
                    </a:p>
                    <a:p>
                      <a:pPr marL="463550" indent="-463550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8.2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smtClean="0">
                          <a:solidFill>
                            <a:srgbClr val="0000FF"/>
                          </a:solidFill>
                          <a:hlinkClick r:id="rId3" action="ppaction://hlinksldjump"/>
                        </a:rPr>
                        <a:t>Writing and Balancing Chemical Equations</a:t>
                      </a:r>
                      <a:endParaRPr lang="en-US" sz="2400" b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463550" indent="-463550">
                        <a:buNone/>
                      </a:pPr>
                      <a:endParaRPr lang="en-US" sz="800" b="0" dirty="0" smtClean="0"/>
                    </a:p>
                    <a:p>
                      <a:pPr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8.3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smtClean="0">
                          <a:solidFill>
                            <a:srgbClr val="0000FF"/>
                          </a:solidFill>
                          <a:hlinkClick r:id="rId4" action="ppaction://hlinksldjump"/>
                        </a:rPr>
                        <a:t>Information in a Chemical</a:t>
                      </a: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hlinkClick r:id="rId4" action="ppaction://hlinksldjump"/>
                        </a:rPr>
                        <a:t> Equation</a:t>
                      </a:r>
                      <a:endParaRPr lang="en-US" sz="2400" b="0" dirty="0" smtClean="0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buNone/>
                      </a:pPr>
                      <a:endParaRPr lang="en-US" sz="800" b="0" dirty="0" smtClean="0"/>
                    </a:p>
                    <a:p>
                      <a:pPr marL="463550" indent="-463550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8.4 </a:t>
                      </a:r>
                      <a:r>
                        <a:rPr lang="en-US" sz="2400" b="0" dirty="0" smtClean="0">
                          <a:solidFill>
                            <a:srgbClr val="0000FF"/>
                          </a:solidFill>
                          <a:hlinkClick r:id="rId5" action="ppaction://hlinksldjump"/>
                        </a:rPr>
                        <a:t>Types of Chemical Equations</a:t>
                      </a:r>
                      <a:endParaRPr lang="en-US" sz="2400" b="0" dirty="0" smtClean="0"/>
                    </a:p>
                    <a:p>
                      <a:pPr marL="463550" indent="-463550">
                        <a:buNone/>
                      </a:pPr>
                      <a:endParaRPr lang="en-US" sz="800" b="0" dirty="0" smtClean="0"/>
                    </a:p>
                    <a:p>
                      <a:pPr marL="463550" indent="-463550">
                        <a:buNone/>
                      </a:pPr>
                      <a:endParaRPr lang="en-US" sz="800" b="0" dirty="0" smtClean="0"/>
                    </a:p>
                    <a:p>
                      <a:pPr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8.5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smtClean="0">
                          <a:solidFill>
                            <a:srgbClr val="0000FF"/>
                          </a:solidFill>
                          <a:hlinkClick r:id="rId6" action="ppaction://hlinksldjump"/>
                        </a:rPr>
                        <a:t>Heat in Chemical Reactions</a:t>
                      </a:r>
                      <a:endParaRPr lang="en-US" sz="2400" b="0" dirty="0" smtClean="0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buNone/>
                      </a:pPr>
                      <a:endParaRPr lang="en-US" sz="800" b="0" dirty="0" smtClean="0"/>
                    </a:p>
                    <a:p>
                      <a:pPr marL="463550" indent="-463550">
                        <a:buNone/>
                      </a:pPr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8.6 </a:t>
                      </a:r>
                      <a:r>
                        <a:rPr lang="en-US" sz="2400" b="0" dirty="0" smtClean="0">
                          <a:solidFill>
                            <a:srgbClr val="0000FF"/>
                          </a:solidFill>
                          <a:hlinkClick r:id="rId7" action="ppaction://hlinksldjump"/>
                        </a:rPr>
                        <a:t>Global Warming: The Greenhouse Effect</a:t>
                      </a:r>
                      <a:endParaRPr lang="en-US" sz="8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  <a:p>
                      <a:pPr>
                        <a:buNone/>
                      </a:pPr>
                      <a:endParaRPr lang="en-US" sz="2400" b="0" dirty="0" smtClean="0"/>
                    </a:p>
                    <a:p>
                      <a:endParaRPr lang="en-US" sz="24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Chemical Equations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Combination Reactions </a:t>
            </a:r>
          </a:p>
          <a:p>
            <a:pPr marL="514350" indent="-514350">
              <a:buFont typeface="Arial" charset="0"/>
              <a:buAutoNum type="arabicPeriod"/>
            </a:pPr>
            <a:endParaRPr lang="en-US" smtClean="0"/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Decomposition Reactions</a:t>
            </a:r>
          </a:p>
          <a:p>
            <a:pPr marL="514350" indent="-514350">
              <a:buFont typeface="Arial" charset="0"/>
              <a:buAutoNum type="arabicPeriod"/>
            </a:pPr>
            <a:endParaRPr lang="en-US" smtClean="0"/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Single-Displacement</a:t>
            </a:r>
          </a:p>
          <a:p>
            <a:pPr marL="514350" indent="-514350">
              <a:buFont typeface="Arial" charset="0"/>
              <a:buAutoNum type="arabicPeriod"/>
            </a:pPr>
            <a:endParaRPr lang="en-US" smtClean="0"/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Double-Displacement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2133600"/>
            <a:ext cx="21478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A + B </a:t>
            </a:r>
            <a:r>
              <a:rPr lang="en-US" sz="2800" dirty="0">
                <a:solidFill>
                  <a:srgbClr val="0070C0"/>
                </a:solidFill>
                <a:latin typeface="+mn-lt"/>
                <a:sym typeface="Symbol"/>
              </a:rPr>
              <a:t>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 AB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3175000"/>
            <a:ext cx="20875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AB </a:t>
            </a:r>
            <a:r>
              <a:rPr lang="en-US" sz="2800" dirty="0">
                <a:solidFill>
                  <a:srgbClr val="0070C0"/>
                </a:solidFill>
                <a:sym typeface="Symbol"/>
              </a:rPr>
              <a:t> 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A + B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4216400"/>
            <a:ext cx="33162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A + BC </a:t>
            </a:r>
            <a:r>
              <a:rPr lang="en-US" sz="2800" dirty="0">
                <a:solidFill>
                  <a:srgbClr val="0070C0"/>
                </a:solidFill>
                <a:sym typeface="Symbol"/>
              </a:rPr>
              <a:t> </a:t>
            </a:r>
            <a:r>
              <a:rPr lang="en-US" sz="2800" dirty="0">
                <a:solidFill>
                  <a:srgbClr val="0070C0"/>
                </a:solidFill>
                <a:latin typeface="+mn-lt"/>
                <a:sym typeface="Symbol"/>
              </a:rPr>
              <a:t>B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+ AC </a:t>
            </a:r>
            <a:r>
              <a:rPr lang="en-US" sz="2800" dirty="0">
                <a:latin typeface="+mn-lt"/>
              </a:rPr>
              <a:t>or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3400" y="4216400"/>
            <a:ext cx="29464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A + BC </a:t>
            </a:r>
            <a:r>
              <a:rPr lang="en-US" sz="2800" dirty="0">
                <a:solidFill>
                  <a:srgbClr val="0070C0"/>
                </a:solidFill>
                <a:sym typeface="Symbol"/>
              </a:rPr>
              <a:t> </a:t>
            </a:r>
            <a:r>
              <a:rPr lang="en-US" sz="2800" dirty="0">
                <a:solidFill>
                  <a:srgbClr val="0070C0"/>
                </a:solidFill>
                <a:latin typeface="+mn-lt"/>
                <a:sym typeface="Symbol"/>
              </a:rPr>
              <a:t>C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+ BA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6800" y="5257800"/>
            <a:ext cx="34655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1"/>
                </a:solidFill>
                <a:latin typeface="+mn-lt"/>
              </a:rPr>
              <a:t>A B+ CD </a:t>
            </a:r>
            <a:r>
              <a:rPr lang="en-US" sz="2800" dirty="0">
                <a:solidFill>
                  <a:schemeClr val="accent1"/>
                </a:solidFill>
                <a:sym typeface="Symbol"/>
              </a:rPr>
              <a:t> </a:t>
            </a:r>
            <a:r>
              <a:rPr lang="en-US" sz="2800" dirty="0">
                <a:solidFill>
                  <a:schemeClr val="accent1"/>
                </a:solidFill>
                <a:latin typeface="+mn-lt"/>
                <a:sym typeface="Symbol"/>
              </a:rPr>
              <a:t>AD</a:t>
            </a:r>
            <a:r>
              <a:rPr lang="en-US" sz="2800" dirty="0">
                <a:solidFill>
                  <a:schemeClr val="accent1"/>
                </a:solidFill>
                <a:latin typeface="+mn-lt"/>
              </a:rPr>
              <a:t> + CB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1.  metal + oxygen </a:t>
            </a:r>
            <a:r>
              <a:rPr lang="en-US" dirty="0" smtClean="0">
                <a:sym typeface="Wingdings" pitchFamily="2" charset="2"/>
              </a:rPr>
              <a:t> metal oxide</a:t>
            </a:r>
          </a:p>
          <a:p>
            <a:pPr marL="514350" indent="-514350"/>
            <a:r>
              <a:rPr lang="en-US" dirty="0" smtClean="0">
                <a:sym typeface="Wingdings" pitchFamily="2" charset="2"/>
              </a:rPr>
              <a:t>	</a:t>
            </a: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2Mg</a:t>
            </a:r>
            <a:r>
              <a:rPr lang="en-US" baseline="-25000" dirty="0" smtClean="0">
                <a:solidFill>
                  <a:srgbClr val="002060"/>
                </a:solidFill>
                <a:sym typeface="Wingdings" pitchFamily="2" charset="2"/>
              </a:rPr>
              <a:t>(s)</a:t>
            </a: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 + O</a:t>
            </a:r>
            <a:r>
              <a:rPr lang="en-US" baseline="-25000" dirty="0" smtClean="0">
                <a:solidFill>
                  <a:srgbClr val="002060"/>
                </a:solidFill>
                <a:sym typeface="Wingdings" pitchFamily="2" charset="2"/>
              </a:rPr>
              <a:t>2(g)</a:t>
            </a: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  2MgO</a:t>
            </a:r>
            <a:r>
              <a:rPr lang="en-US" baseline="-25000" dirty="0" smtClean="0">
                <a:solidFill>
                  <a:srgbClr val="002060"/>
                </a:solidFill>
                <a:sym typeface="Wingdings" pitchFamily="2" charset="2"/>
              </a:rPr>
              <a:t>(s)</a:t>
            </a:r>
          </a:p>
          <a:p>
            <a:pPr marL="514350" indent="-514350"/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	 4Fe</a:t>
            </a:r>
            <a:r>
              <a:rPr lang="en-US" baseline="-25000" dirty="0" smtClean="0">
                <a:solidFill>
                  <a:srgbClr val="002060"/>
                </a:solidFill>
                <a:sym typeface="Wingdings" pitchFamily="2" charset="2"/>
              </a:rPr>
              <a:t>(s)</a:t>
            </a: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 + 3O</a:t>
            </a:r>
            <a:r>
              <a:rPr lang="en-US" baseline="-25000" dirty="0" smtClean="0">
                <a:solidFill>
                  <a:srgbClr val="002060"/>
                </a:solidFill>
                <a:sym typeface="Wingdings" pitchFamily="2" charset="2"/>
              </a:rPr>
              <a:t>2(g)</a:t>
            </a: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  2Fe</a:t>
            </a:r>
            <a:r>
              <a:rPr lang="en-US" baseline="-25000" dirty="0" smtClean="0">
                <a:solidFill>
                  <a:srgbClr val="00206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O</a:t>
            </a:r>
            <a:r>
              <a:rPr lang="en-US" baseline="-25000" dirty="0" smtClean="0">
                <a:solidFill>
                  <a:srgbClr val="002060"/>
                </a:solidFill>
                <a:sym typeface="Wingdings" pitchFamily="2" charset="2"/>
              </a:rPr>
              <a:t>3(s)</a:t>
            </a:r>
            <a:endParaRPr lang="en-US" dirty="0" smtClean="0">
              <a:solidFill>
                <a:srgbClr val="002060"/>
              </a:solidFill>
              <a:sym typeface="Wingdings" pitchFamily="2" charset="2"/>
            </a:endParaRPr>
          </a:p>
          <a:p>
            <a:pPr marL="514350" indent="-514350"/>
            <a:r>
              <a:rPr lang="en-US" dirty="0" smtClean="0">
                <a:sym typeface="Wingdings" pitchFamily="2" charset="2"/>
              </a:rPr>
              <a:t>2.  nonmetal + oxygen  nonmetal oxide</a:t>
            </a:r>
          </a:p>
          <a:p>
            <a:pPr marL="514350" indent="-514350"/>
            <a:r>
              <a:rPr lang="en-US" dirty="0" smtClean="0">
                <a:sym typeface="Wingdings" pitchFamily="2" charset="2"/>
              </a:rPr>
              <a:t>	</a:t>
            </a: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C</a:t>
            </a:r>
            <a:r>
              <a:rPr lang="en-US" baseline="-25000" dirty="0" smtClean="0">
                <a:solidFill>
                  <a:srgbClr val="002060"/>
                </a:solidFill>
                <a:sym typeface="Wingdings" pitchFamily="2" charset="2"/>
              </a:rPr>
              <a:t>(s)</a:t>
            </a: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 + O</a:t>
            </a:r>
            <a:r>
              <a:rPr lang="en-US" baseline="-25000" dirty="0" smtClean="0">
                <a:solidFill>
                  <a:srgbClr val="002060"/>
                </a:solidFill>
                <a:sym typeface="Wingdings" pitchFamily="2" charset="2"/>
              </a:rPr>
              <a:t>2(g)</a:t>
            </a: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  CO</a:t>
            </a:r>
            <a:r>
              <a:rPr lang="en-US" baseline="-25000" dirty="0" smtClean="0">
                <a:solidFill>
                  <a:srgbClr val="002060"/>
                </a:solidFill>
                <a:sym typeface="Wingdings" pitchFamily="2" charset="2"/>
              </a:rPr>
              <a:t>2(g)</a:t>
            </a:r>
          </a:p>
          <a:p>
            <a:pPr marL="514350" indent="-514350"/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	 2N</a:t>
            </a:r>
            <a:r>
              <a:rPr lang="en-US" baseline="-25000" dirty="0" smtClean="0">
                <a:solidFill>
                  <a:srgbClr val="002060"/>
                </a:solidFill>
                <a:sym typeface="Wingdings" pitchFamily="2" charset="2"/>
              </a:rPr>
              <a:t>2(s)</a:t>
            </a: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 + O</a:t>
            </a:r>
            <a:r>
              <a:rPr lang="en-US" baseline="-25000" dirty="0" smtClean="0">
                <a:solidFill>
                  <a:srgbClr val="002060"/>
                </a:solidFill>
                <a:sym typeface="Wingdings" pitchFamily="2" charset="2"/>
              </a:rPr>
              <a:t>2(g)</a:t>
            </a: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  2N</a:t>
            </a:r>
            <a:r>
              <a:rPr lang="en-US" baseline="-25000" dirty="0" smtClean="0">
                <a:solidFill>
                  <a:srgbClr val="00206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O </a:t>
            </a:r>
            <a:r>
              <a:rPr lang="en-US" baseline="-25000" dirty="0" smtClean="0">
                <a:solidFill>
                  <a:srgbClr val="002060"/>
                </a:solidFill>
                <a:sym typeface="Wingdings" pitchFamily="2" charset="2"/>
              </a:rPr>
              <a:t>(g)</a:t>
            </a:r>
            <a:endParaRPr lang="en-US" dirty="0" smtClean="0">
              <a:solidFill>
                <a:srgbClr val="002060"/>
              </a:solidFill>
              <a:sym typeface="Wingdings" pitchFamily="2" charset="2"/>
            </a:endParaRPr>
          </a:p>
          <a:p>
            <a:pPr marL="514350" indent="-514350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15113" y="1676400"/>
            <a:ext cx="214788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A + B </a:t>
            </a:r>
            <a:r>
              <a:rPr lang="en-US" sz="2800" dirty="0">
                <a:solidFill>
                  <a:srgbClr val="0070C0"/>
                </a:solidFill>
                <a:latin typeface="+mn-lt"/>
                <a:sym typeface="Symbol"/>
              </a:rPr>
              <a:t>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 AB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657600"/>
            <a:ext cx="32004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Combination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smtClean="0"/>
              <a:t>3.  metal + nonmetal </a:t>
            </a:r>
            <a:r>
              <a:rPr lang="en-US" smtClean="0">
                <a:sym typeface="Wingdings" pitchFamily="2" charset="2"/>
              </a:rPr>
              <a:t> salt</a:t>
            </a:r>
          </a:p>
          <a:p>
            <a:pPr marL="514350" indent="-514350"/>
            <a:r>
              <a:rPr lang="en-US" smtClean="0">
                <a:sym typeface="Wingdings" pitchFamily="2" charset="2"/>
              </a:rPr>
              <a:t>	2Al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(s)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 + 3Br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2(l)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  2AlBr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3(s)</a:t>
            </a:r>
          </a:p>
          <a:p>
            <a:pPr marL="514350" indent="-514350"/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	 2K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(s)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 + I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2(s)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  2KI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(s)</a:t>
            </a:r>
            <a:endParaRPr lang="en-US" smtClean="0">
              <a:solidFill>
                <a:srgbClr val="002060"/>
              </a:solidFill>
              <a:sym typeface="Wingdings" pitchFamily="2" charset="2"/>
            </a:endParaRPr>
          </a:p>
          <a:p>
            <a:pPr marL="514350" indent="-514350"/>
            <a:r>
              <a:rPr lang="en-US" smtClean="0">
                <a:sym typeface="Wingdings" pitchFamily="2" charset="2"/>
              </a:rPr>
              <a:t>4.  metal oxide + water  metal hydroxide</a:t>
            </a:r>
          </a:p>
          <a:p>
            <a:pPr marL="514350" indent="-514350"/>
            <a:r>
              <a:rPr lang="en-US" smtClean="0">
                <a:sym typeface="Wingdings" pitchFamily="2" charset="2"/>
              </a:rPr>
              <a:t>	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K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2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O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(s)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 + H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2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O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(l)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  2KOH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(aq)</a:t>
            </a:r>
          </a:p>
          <a:p>
            <a:pPr marL="514350" indent="-514350"/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	SrO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(s)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 + H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2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O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(l)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  Sr(OH)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2(aq)</a:t>
            </a: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15113" y="1676400"/>
            <a:ext cx="214788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A + B </a:t>
            </a:r>
            <a:r>
              <a:rPr lang="en-US" sz="2800" dirty="0">
                <a:solidFill>
                  <a:srgbClr val="0070C0"/>
                </a:solidFill>
                <a:latin typeface="+mn-lt"/>
                <a:sym typeface="Symbol"/>
              </a:rPr>
              <a:t>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 AB</a:t>
            </a:r>
          </a:p>
        </p:txBody>
      </p:sp>
      <p:pic>
        <p:nvPicPr>
          <p:cNvPr id="348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0050" y="2209800"/>
            <a:ext cx="224155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029200"/>
            <a:ext cx="38846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Combination Reactions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smtClean="0">
                <a:sym typeface="Wingdings" pitchFamily="2" charset="2"/>
              </a:rPr>
              <a:t>5.  nonmetal oxide + water  oxy-acid</a:t>
            </a:r>
          </a:p>
          <a:p>
            <a:pPr marL="514350" indent="-514350"/>
            <a:r>
              <a:rPr lang="en-US" smtClean="0">
                <a:sym typeface="Wingdings" pitchFamily="2" charset="2"/>
              </a:rPr>
              <a:t>	SO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3(g)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 + H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2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O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(l)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  H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2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SO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4(aq)</a:t>
            </a:r>
          </a:p>
          <a:p>
            <a:pPr marL="514350" indent="-514350"/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	</a:t>
            </a:r>
            <a:r>
              <a:rPr lang="en-US" smtClean="0">
                <a:sym typeface="Wingdings" pitchFamily="2" charset="2"/>
              </a:rPr>
              <a:t>P</a:t>
            </a:r>
            <a:r>
              <a:rPr lang="en-US" baseline="-25000" smtClean="0">
                <a:sym typeface="Wingdings" pitchFamily="2" charset="2"/>
              </a:rPr>
              <a:t>2</a:t>
            </a:r>
            <a:r>
              <a:rPr lang="en-US" smtClean="0">
                <a:sym typeface="Wingdings" pitchFamily="2" charset="2"/>
              </a:rPr>
              <a:t>O</a:t>
            </a:r>
            <a:r>
              <a:rPr lang="en-US" baseline="-25000" smtClean="0">
                <a:sym typeface="Wingdings" pitchFamily="2" charset="2"/>
              </a:rPr>
              <a:t>5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(s)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 + 3H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2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O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(l)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  2H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3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PO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4(aq)</a:t>
            </a:r>
          </a:p>
          <a:p>
            <a:pPr marL="514350" indent="-514350"/>
            <a:r>
              <a:rPr lang="en-US" smtClean="0">
                <a:sym typeface="Wingdings" pitchFamily="2" charset="2"/>
              </a:rPr>
              <a:t>	N</a:t>
            </a:r>
            <a:r>
              <a:rPr lang="en-US" baseline="-25000" smtClean="0">
                <a:sym typeface="Wingdings" pitchFamily="2" charset="2"/>
              </a:rPr>
              <a:t>2</a:t>
            </a:r>
            <a:r>
              <a:rPr lang="en-US" smtClean="0">
                <a:sym typeface="Wingdings" pitchFamily="2" charset="2"/>
              </a:rPr>
              <a:t>O</a:t>
            </a:r>
            <a:r>
              <a:rPr lang="en-US" baseline="-25000" smtClean="0">
                <a:sym typeface="Wingdings" pitchFamily="2" charset="2"/>
              </a:rPr>
              <a:t>5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(s)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 + H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2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O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(l)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  2HNO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3(aq)</a:t>
            </a:r>
            <a:endParaRPr lang="en-US" smtClean="0"/>
          </a:p>
          <a:p>
            <a:pPr marL="514350" indent="-514350"/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15113" y="1676400"/>
            <a:ext cx="214788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A + B </a:t>
            </a:r>
            <a:r>
              <a:rPr lang="en-US" sz="2800" dirty="0">
                <a:solidFill>
                  <a:srgbClr val="0070C0"/>
                </a:solidFill>
                <a:latin typeface="+mn-lt"/>
                <a:sym typeface="Symbol"/>
              </a:rPr>
              <a:t>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 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629400" y="2219325"/>
            <a:ext cx="20875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AB </a:t>
            </a:r>
            <a:r>
              <a:rPr lang="en-US" sz="2800" dirty="0">
                <a:solidFill>
                  <a:srgbClr val="0070C0"/>
                </a:solidFill>
                <a:sym typeface="Symbol"/>
              </a:rPr>
              <a:t> 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A + B</a:t>
            </a:r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Decomposition Reactions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1.  </a:t>
            </a:r>
            <a:r>
              <a:rPr lang="en-US" b="1" dirty="0" smtClean="0"/>
              <a:t>Metal oxides decompose into metals and oxygen gas.</a:t>
            </a:r>
          </a:p>
          <a:p>
            <a:pPr>
              <a:defRPr/>
            </a:pPr>
            <a:r>
              <a:rPr lang="en-US" dirty="0" smtClean="0"/>
              <a:t>	  </a:t>
            </a:r>
            <a:r>
              <a:rPr lang="en-US" dirty="0" smtClean="0">
                <a:solidFill>
                  <a:srgbClr val="002060"/>
                </a:solidFill>
              </a:rPr>
              <a:t>2HgO</a:t>
            </a:r>
            <a:r>
              <a:rPr lang="en-US" baseline="-25000" dirty="0" smtClean="0">
                <a:solidFill>
                  <a:srgbClr val="002060"/>
                </a:solidFill>
              </a:rPr>
              <a:t>(s)</a:t>
            </a:r>
            <a:r>
              <a:rPr lang="en-US" dirty="0" smtClean="0">
                <a:solidFill>
                  <a:srgbClr val="002060"/>
                </a:solidFill>
              </a:rPr>
              <a:t>          2Hg</a:t>
            </a:r>
            <a:r>
              <a:rPr lang="en-US" baseline="-25000" dirty="0" smtClean="0">
                <a:solidFill>
                  <a:srgbClr val="002060"/>
                </a:solidFill>
              </a:rPr>
              <a:t>(l)</a:t>
            </a:r>
            <a:r>
              <a:rPr lang="en-US" dirty="0" smtClean="0">
                <a:solidFill>
                  <a:srgbClr val="002060"/>
                </a:solidFill>
              </a:rPr>
              <a:t> + O</a:t>
            </a:r>
            <a:r>
              <a:rPr lang="en-US" baseline="-25000" dirty="0" smtClean="0">
                <a:solidFill>
                  <a:srgbClr val="002060"/>
                </a:solidFill>
              </a:rPr>
              <a:t>2(g)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	  2PbO</a:t>
            </a:r>
            <a:r>
              <a:rPr lang="en-US" baseline="-25000" dirty="0" smtClean="0"/>
              <a:t>2(s)</a:t>
            </a:r>
            <a:r>
              <a:rPr lang="en-US" dirty="0" smtClean="0"/>
              <a:t>           2PbO</a:t>
            </a:r>
            <a:r>
              <a:rPr lang="en-US" baseline="-25000" dirty="0" smtClean="0"/>
              <a:t>(s)</a:t>
            </a:r>
            <a:r>
              <a:rPr lang="en-US" dirty="0" smtClean="0"/>
              <a:t>  + </a:t>
            </a:r>
            <a:r>
              <a:rPr lang="en-US" dirty="0" smtClean="0">
                <a:solidFill>
                  <a:srgbClr val="002060"/>
                </a:solidFill>
              </a:rPr>
              <a:t>O</a:t>
            </a:r>
            <a:r>
              <a:rPr lang="en-US" baseline="-25000" dirty="0" smtClean="0">
                <a:solidFill>
                  <a:srgbClr val="002060"/>
                </a:solidFill>
              </a:rPr>
              <a:t>2(g)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2.  </a:t>
            </a:r>
            <a:r>
              <a:rPr lang="en-US" b="1" dirty="0" smtClean="0"/>
              <a:t>Metal carbonates form metal oxides and CO</a:t>
            </a:r>
            <a:r>
              <a:rPr lang="en-US" b="1" baseline="-25000" dirty="0" smtClean="0"/>
              <a:t>2</a:t>
            </a:r>
            <a:r>
              <a:rPr lang="en-US" b="1" dirty="0" smtClean="0"/>
              <a:t>.</a:t>
            </a:r>
          </a:p>
          <a:p>
            <a:pPr>
              <a:defRPr/>
            </a:pPr>
            <a:r>
              <a:rPr lang="en-US" dirty="0" smtClean="0"/>
              <a:t>	  Na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3(s)</a:t>
            </a:r>
            <a:r>
              <a:rPr lang="en-US" dirty="0" smtClean="0"/>
              <a:t>           Na</a:t>
            </a:r>
            <a:r>
              <a:rPr lang="en-US" baseline="-25000" dirty="0" smtClean="0"/>
              <a:t>2</a:t>
            </a:r>
            <a:r>
              <a:rPr lang="en-US" dirty="0" smtClean="0"/>
              <a:t>O + CO</a:t>
            </a:r>
            <a:r>
              <a:rPr lang="en-US" baseline="-25000" dirty="0" smtClean="0"/>
              <a:t>2(g)</a:t>
            </a:r>
          </a:p>
          <a:p>
            <a:pPr marL="463550" indent="-463550">
              <a:defRPr/>
            </a:pPr>
            <a:r>
              <a:rPr lang="en-US" dirty="0" smtClean="0"/>
              <a:t>3.  </a:t>
            </a:r>
            <a:r>
              <a:rPr lang="en-US" b="1" dirty="0" smtClean="0"/>
              <a:t>Metal bicarbonates form metal carbonates, CO</a:t>
            </a:r>
            <a:r>
              <a:rPr lang="en-US" b="1" baseline="-25000" dirty="0" smtClean="0"/>
              <a:t>2</a:t>
            </a:r>
            <a:r>
              <a:rPr lang="en-US" b="1" dirty="0" smtClean="0"/>
              <a:t> and    H</a:t>
            </a:r>
            <a:r>
              <a:rPr lang="en-US" b="1" baseline="-25000" dirty="0" smtClean="0"/>
              <a:t>2</a:t>
            </a:r>
            <a:r>
              <a:rPr lang="en-US" b="1" dirty="0" smtClean="0"/>
              <a:t>O.</a:t>
            </a:r>
          </a:p>
          <a:p>
            <a:pPr>
              <a:defRPr/>
            </a:pPr>
            <a:r>
              <a:rPr lang="en-US" dirty="0" smtClean="0"/>
              <a:t>	  NaHCO</a:t>
            </a:r>
            <a:r>
              <a:rPr lang="en-US" baseline="-25000" dirty="0" smtClean="0"/>
              <a:t>3(s)</a:t>
            </a:r>
            <a:r>
              <a:rPr lang="en-US" dirty="0" smtClean="0"/>
              <a:t>            Na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3(s) </a:t>
            </a:r>
            <a:r>
              <a:rPr lang="en-US" dirty="0" smtClean="0"/>
              <a:t>+ CO</a:t>
            </a:r>
            <a:r>
              <a:rPr lang="en-US" baseline="-25000" dirty="0" smtClean="0"/>
              <a:t>2(g)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(g)</a:t>
            </a:r>
          </a:p>
        </p:txBody>
      </p:sp>
      <p:grpSp>
        <p:nvGrpSpPr>
          <p:cNvPr id="36871" name="Group 11"/>
          <p:cNvGrpSpPr>
            <a:grpSpLocks/>
          </p:cNvGrpSpPr>
          <p:nvPr/>
        </p:nvGrpSpPr>
        <p:grpSpPr bwMode="auto">
          <a:xfrm>
            <a:off x="2362200" y="2187575"/>
            <a:ext cx="685800" cy="230188"/>
            <a:chOff x="3618401" y="5486400"/>
            <a:chExt cx="685800" cy="230188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618401" y="5715000"/>
              <a:ext cx="685800" cy="1588"/>
            </a:xfrm>
            <a:prstGeom prst="straightConnector1">
              <a:avLst/>
            </a:prstGeom>
            <a:ln w="127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Isosceles Triangle 13"/>
            <p:cNvSpPr/>
            <p:nvPr/>
          </p:nvSpPr>
          <p:spPr>
            <a:xfrm>
              <a:off x="3847001" y="5486400"/>
              <a:ext cx="152400" cy="152400"/>
            </a:xfrm>
            <a:prstGeom prst="triangle">
              <a:avLst/>
            </a:prstGeom>
            <a:solidFill>
              <a:schemeClr val="bg1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743200" y="5180013"/>
            <a:ext cx="685800" cy="230187"/>
            <a:chOff x="3618401" y="5486400"/>
            <a:chExt cx="685800" cy="230188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3618401" y="5715001"/>
              <a:ext cx="685800" cy="1587"/>
            </a:xfrm>
            <a:prstGeom prst="straightConnector1">
              <a:avLst/>
            </a:prstGeom>
            <a:ln w="127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Isosceles Triangle 16"/>
            <p:cNvSpPr/>
            <p:nvPr/>
          </p:nvSpPr>
          <p:spPr>
            <a:xfrm>
              <a:off x="3847001" y="5486400"/>
              <a:ext cx="152400" cy="152401"/>
            </a:xfrm>
            <a:prstGeom prst="triangle">
              <a:avLst/>
            </a:prstGeom>
            <a:solidFill>
              <a:schemeClr val="bg1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667000" y="3732213"/>
            <a:ext cx="685800" cy="230187"/>
            <a:chOff x="3618401" y="5486400"/>
            <a:chExt cx="685800" cy="230188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3618401" y="5715001"/>
              <a:ext cx="685800" cy="1587"/>
            </a:xfrm>
            <a:prstGeom prst="straightConnector1">
              <a:avLst/>
            </a:prstGeom>
            <a:ln w="127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Isosceles Triangle 19"/>
            <p:cNvSpPr/>
            <p:nvPr/>
          </p:nvSpPr>
          <p:spPr>
            <a:xfrm>
              <a:off x="3847001" y="5486400"/>
              <a:ext cx="152400" cy="152401"/>
            </a:xfrm>
            <a:prstGeom prst="triangle">
              <a:avLst/>
            </a:prstGeom>
            <a:solidFill>
              <a:schemeClr val="bg1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6874" name="Group 20"/>
          <p:cNvGrpSpPr>
            <a:grpSpLocks/>
          </p:cNvGrpSpPr>
          <p:nvPr/>
        </p:nvGrpSpPr>
        <p:grpSpPr bwMode="auto">
          <a:xfrm>
            <a:off x="2362200" y="2667000"/>
            <a:ext cx="685800" cy="230188"/>
            <a:chOff x="3618401" y="5486400"/>
            <a:chExt cx="685800" cy="230188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3618401" y="5715000"/>
              <a:ext cx="685800" cy="1588"/>
            </a:xfrm>
            <a:prstGeom prst="straightConnector1">
              <a:avLst/>
            </a:prstGeom>
            <a:ln w="127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Isosceles Triangle 22"/>
            <p:cNvSpPr/>
            <p:nvPr/>
          </p:nvSpPr>
          <p:spPr>
            <a:xfrm>
              <a:off x="3847001" y="5486400"/>
              <a:ext cx="152400" cy="152400"/>
            </a:xfrm>
            <a:prstGeom prst="triangle">
              <a:avLst/>
            </a:prstGeom>
            <a:solidFill>
              <a:schemeClr val="bg1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4.  </a:t>
            </a:r>
            <a:r>
              <a:rPr lang="en-US" b="1" smtClean="0"/>
              <a:t>Other examples</a:t>
            </a:r>
            <a:r>
              <a:rPr lang="en-US" smtClean="0"/>
              <a:t>:</a:t>
            </a:r>
          </a:p>
          <a:p>
            <a:r>
              <a:rPr lang="en-US" smtClean="0">
                <a:solidFill>
                  <a:srgbClr val="002060"/>
                </a:solidFill>
              </a:rPr>
              <a:t>	  2Hg</a:t>
            </a:r>
            <a:r>
              <a:rPr lang="en-US" baseline="-25000" smtClean="0">
                <a:solidFill>
                  <a:srgbClr val="002060"/>
                </a:solidFill>
              </a:rPr>
              <a:t>2</a:t>
            </a:r>
            <a:r>
              <a:rPr lang="en-US" smtClean="0">
                <a:solidFill>
                  <a:srgbClr val="002060"/>
                </a:solidFill>
              </a:rPr>
              <a:t>O</a:t>
            </a:r>
            <a:r>
              <a:rPr lang="en-US" baseline="-25000" smtClean="0">
                <a:solidFill>
                  <a:srgbClr val="002060"/>
                </a:solidFill>
              </a:rPr>
              <a:t>2(aq)</a:t>
            </a:r>
            <a:r>
              <a:rPr lang="en-US" smtClean="0">
                <a:solidFill>
                  <a:srgbClr val="002060"/>
                </a:solidFill>
              </a:rPr>
              <a:t>          2H</a:t>
            </a:r>
            <a:r>
              <a:rPr lang="en-US" baseline="-25000" smtClean="0">
                <a:solidFill>
                  <a:srgbClr val="002060"/>
                </a:solidFill>
              </a:rPr>
              <a:t>2</a:t>
            </a:r>
            <a:r>
              <a:rPr lang="en-US" smtClean="0">
                <a:solidFill>
                  <a:srgbClr val="002060"/>
                </a:solidFill>
              </a:rPr>
              <a:t>O</a:t>
            </a:r>
            <a:r>
              <a:rPr lang="en-US" baseline="-25000" smtClean="0">
                <a:solidFill>
                  <a:srgbClr val="002060"/>
                </a:solidFill>
              </a:rPr>
              <a:t>(l)</a:t>
            </a:r>
            <a:r>
              <a:rPr lang="en-US" smtClean="0">
                <a:solidFill>
                  <a:srgbClr val="002060"/>
                </a:solidFill>
              </a:rPr>
              <a:t> + O</a:t>
            </a:r>
            <a:r>
              <a:rPr lang="en-US" baseline="-25000" smtClean="0">
                <a:solidFill>
                  <a:srgbClr val="002060"/>
                </a:solidFill>
              </a:rPr>
              <a:t>2(g)</a:t>
            </a:r>
            <a:endParaRPr lang="en-US" baseline="-25000" smtClean="0"/>
          </a:p>
          <a:p>
            <a:r>
              <a:rPr lang="en-US" smtClean="0"/>
              <a:t>	  2NaClO</a:t>
            </a:r>
            <a:r>
              <a:rPr lang="en-US" baseline="-25000" smtClean="0"/>
              <a:t>3(s)</a:t>
            </a:r>
            <a:r>
              <a:rPr lang="en-US" smtClean="0"/>
              <a:t>          2NaCl</a:t>
            </a:r>
            <a:r>
              <a:rPr lang="en-US" baseline="-25000" smtClean="0"/>
              <a:t>(s)</a:t>
            </a:r>
            <a:r>
              <a:rPr lang="en-US" smtClean="0"/>
              <a:t> + 3</a:t>
            </a:r>
            <a:r>
              <a:rPr lang="en-US" smtClean="0">
                <a:solidFill>
                  <a:srgbClr val="002060"/>
                </a:solidFill>
              </a:rPr>
              <a:t>O</a:t>
            </a:r>
            <a:r>
              <a:rPr lang="en-US" baseline="-25000" smtClean="0">
                <a:solidFill>
                  <a:srgbClr val="002060"/>
                </a:solidFill>
              </a:rPr>
              <a:t>2(g)</a:t>
            </a:r>
            <a:endParaRPr lang="en-US" baseline="-25000" smtClean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600200"/>
            <a:ext cx="232886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733800" y="1524000"/>
            <a:ext cx="20875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AB </a:t>
            </a:r>
            <a:r>
              <a:rPr lang="en-US" sz="2800" dirty="0">
                <a:solidFill>
                  <a:srgbClr val="0070C0"/>
                </a:solidFill>
                <a:sym typeface="Symbol"/>
              </a:rPr>
              <a:t> 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A + B</a:t>
            </a:r>
          </a:p>
        </p:txBody>
      </p:sp>
      <p:sp>
        <p:nvSpPr>
          <p:cNvPr id="378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Decomposition Reactions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pSp>
        <p:nvGrpSpPr>
          <p:cNvPr id="37896" name="Group 11"/>
          <p:cNvGrpSpPr>
            <a:grpSpLocks/>
          </p:cNvGrpSpPr>
          <p:nvPr/>
        </p:nvGrpSpPr>
        <p:grpSpPr bwMode="auto">
          <a:xfrm>
            <a:off x="2362200" y="2187575"/>
            <a:ext cx="685800" cy="230188"/>
            <a:chOff x="3618401" y="5486400"/>
            <a:chExt cx="685800" cy="230188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618401" y="5715000"/>
              <a:ext cx="685800" cy="1588"/>
            </a:xfrm>
            <a:prstGeom prst="straightConnector1">
              <a:avLst/>
            </a:prstGeom>
            <a:ln w="127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Isosceles Triangle 13"/>
            <p:cNvSpPr/>
            <p:nvPr/>
          </p:nvSpPr>
          <p:spPr>
            <a:xfrm>
              <a:off x="3847001" y="5486400"/>
              <a:ext cx="152400" cy="152400"/>
            </a:xfrm>
            <a:prstGeom prst="triangle">
              <a:avLst/>
            </a:prstGeom>
            <a:solidFill>
              <a:schemeClr val="bg1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7897" name="Group 14"/>
          <p:cNvGrpSpPr>
            <a:grpSpLocks/>
          </p:cNvGrpSpPr>
          <p:nvPr/>
        </p:nvGrpSpPr>
        <p:grpSpPr bwMode="auto">
          <a:xfrm>
            <a:off x="2743200" y="2667000"/>
            <a:ext cx="685800" cy="230188"/>
            <a:chOff x="3618401" y="5486400"/>
            <a:chExt cx="685800" cy="230188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3618401" y="5715000"/>
              <a:ext cx="685800" cy="1588"/>
            </a:xfrm>
            <a:prstGeom prst="straightConnector1">
              <a:avLst/>
            </a:prstGeom>
            <a:ln w="127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Isosceles Triangle 16"/>
            <p:cNvSpPr/>
            <p:nvPr/>
          </p:nvSpPr>
          <p:spPr>
            <a:xfrm>
              <a:off x="3847001" y="5486400"/>
              <a:ext cx="152400" cy="152400"/>
            </a:xfrm>
            <a:prstGeom prst="triangle">
              <a:avLst/>
            </a:prstGeom>
            <a:solidFill>
              <a:schemeClr val="bg1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3789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0" y="5105400"/>
            <a:ext cx="3492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Single Displacement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If A is a metal:  </a:t>
            </a:r>
            <a:r>
              <a:rPr lang="en-US" smtClean="0">
                <a:solidFill>
                  <a:srgbClr val="0070C0"/>
                </a:solidFill>
              </a:rPr>
              <a:t>A + BC </a:t>
            </a:r>
            <a:r>
              <a:rPr lang="en-US" smtClean="0">
                <a:solidFill>
                  <a:srgbClr val="0070C0"/>
                </a:solidFill>
                <a:sym typeface="Symbol" pitchFamily="18" charset="2"/>
              </a:rPr>
              <a:t> B</a:t>
            </a:r>
            <a:r>
              <a:rPr lang="en-US" smtClean="0">
                <a:solidFill>
                  <a:srgbClr val="0070C0"/>
                </a:solidFill>
              </a:rPr>
              <a:t> + AC </a:t>
            </a:r>
          </a:p>
          <a:p>
            <a:r>
              <a:rPr lang="en-US" smtClean="0"/>
              <a:t>If A is a nonmetal: </a:t>
            </a:r>
            <a:r>
              <a:rPr lang="en-US" smtClean="0">
                <a:solidFill>
                  <a:srgbClr val="0070C0"/>
                </a:solidFill>
              </a:rPr>
              <a:t>A + BC </a:t>
            </a:r>
            <a:r>
              <a:rPr lang="en-US" smtClean="0">
                <a:solidFill>
                  <a:srgbClr val="0070C0"/>
                </a:solidFill>
                <a:sym typeface="Symbol" pitchFamily="18" charset="2"/>
              </a:rPr>
              <a:t> C</a:t>
            </a:r>
            <a:r>
              <a:rPr lang="en-US" smtClean="0">
                <a:solidFill>
                  <a:srgbClr val="0070C0"/>
                </a:solidFill>
              </a:rPr>
              <a:t> + BA</a:t>
            </a:r>
          </a:p>
          <a:p>
            <a:endParaRPr lang="en-US" smtClean="0">
              <a:solidFill>
                <a:srgbClr val="0070C0"/>
              </a:solidFill>
            </a:endParaRPr>
          </a:p>
          <a:p>
            <a:r>
              <a:rPr lang="en-US" smtClean="0"/>
              <a:t>Zn</a:t>
            </a:r>
            <a:r>
              <a:rPr lang="en-US" baseline="-25000" smtClean="0"/>
              <a:t>(s)</a:t>
            </a:r>
            <a:r>
              <a:rPr lang="en-US" smtClean="0"/>
              <a:t> + 2HCl</a:t>
            </a:r>
            <a:r>
              <a:rPr lang="en-US" baseline="-25000" smtClean="0"/>
              <a:t>(aq)</a:t>
            </a:r>
            <a:r>
              <a:rPr lang="en-US" smtClean="0"/>
              <a:t> </a:t>
            </a:r>
            <a:r>
              <a:rPr lang="en-US" smtClean="0">
                <a:sym typeface="Symbol" pitchFamily="18" charset="2"/>
              </a:rPr>
              <a:t></a:t>
            </a:r>
            <a:r>
              <a:rPr lang="en-US" smtClean="0"/>
              <a:t> ZnCl</a:t>
            </a:r>
            <a:r>
              <a:rPr lang="en-US" baseline="-25000" smtClean="0"/>
              <a:t>2(aq)</a:t>
            </a:r>
            <a:r>
              <a:rPr lang="en-US" smtClean="0"/>
              <a:t> + H</a:t>
            </a:r>
            <a:r>
              <a:rPr lang="en-US" baseline="-25000" smtClean="0"/>
              <a:t>2(g)</a:t>
            </a:r>
          </a:p>
          <a:p>
            <a:endParaRPr lang="en-US" smtClean="0"/>
          </a:p>
          <a:p>
            <a:r>
              <a:rPr lang="en-US" smtClean="0"/>
              <a:t>When pieces of zinc metal are placed</a:t>
            </a:r>
          </a:p>
          <a:p>
            <a:r>
              <a:rPr lang="en-US" smtClean="0"/>
              <a:t>in hydrochloric acid, hydrogen </a:t>
            </a:r>
          </a:p>
          <a:p>
            <a:r>
              <a:rPr lang="en-US" smtClean="0"/>
              <a:t>bubbles form immediately.</a:t>
            </a:r>
          </a:p>
          <a:p>
            <a:endParaRPr lang="en-US" smtClean="0"/>
          </a:p>
          <a:p>
            <a:endParaRPr lang="en-US" smtClean="0">
              <a:solidFill>
                <a:srgbClr val="0070C0"/>
              </a:solidFill>
            </a:endParaRPr>
          </a:p>
          <a:p>
            <a:endParaRPr lang="en-US" smtClean="0">
              <a:solidFill>
                <a:srgbClr val="0070C0"/>
              </a:solidFill>
            </a:endParaRPr>
          </a:p>
          <a:p>
            <a:endParaRPr lang="en-US" sz="1000" smtClean="0">
              <a:solidFill>
                <a:srgbClr val="0070C0"/>
              </a:solidFill>
            </a:endParaRP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1600200"/>
            <a:ext cx="28289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8075" y="1524000"/>
            <a:ext cx="29559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Activity Series</a:t>
            </a:r>
          </a:p>
        </p:txBody>
      </p:sp>
      <p:sp>
        <p:nvSpPr>
          <p:cNvPr id="3994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000" smtClean="0">
              <a:solidFill>
                <a:srgbClr val="0070C0"/>
              </a:solidFill>
            </a:endParaRPr>
          </a:p>
          <a:p>
            <a:r>
              <a:rPr lang="en-US" smtClean="0"/>
              <a:t>More active elements can replace less </a:t>
            </a:r>
          </a:p>
          <a:p>
            <a:r>
              <a:rPr lang="en-US" smtClean="0"/>
              <a:t>active elements.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3733800"/>
            <a:ext cx="62341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+mn-lt"/>
              </a:rPr>
              <a:t>2Al</a:t>
            </a:r>
            <a:r>
              <a:rPr lang="en-US" sz="2800" baseline="-25000" dirty="0">
                <a:solidFill>
                  <a:srgbClr val="002060"/>
                </a:solidFill>
              </a:rPr>
              <a:t>(s)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+ 3CuCl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2</a:t>
            </a:r>
            <a:r>
              <a:rPr lang="en-US" sz="2800" baseline="-25000" dirty="0">
                <a:solidFill>
                  <a:srgbClr val="002060"/>
                </a:solidFill>
              </a:rPr>
              <a:t>(</a:t>
            </a:r>
            <a:r>
              <a:rPr lang="en-US" sz="2800" baseline="-25000" dirty="0" err="1">
                <a:solidFill>
                  <a:srgbClr val="002060"/>
                </a:solidFill>
              </a:rPr>
              <a:t>aq</a:t>
            </a:r>
            <a:r>
              <a:rPr lang="en-US" sz="2800" baseline="-25000" dirty="0">
                <a:solidFill>
                  <a:srgbClr val="002060"/>
                </a:solidFill>
              </a:rPr>
              <a:t>)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+mn-lt"/>
                <a:sym typeface="Symbol"/>
              </a:rPr>
              <a:t>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2AlCl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3</a:t>
            </a:r>
            <a:r>
              <a:rPr lang="en-US" sz="2800" baseline="-25000" dirty="0">
                <a:solidFill>
                  <a:srgbClr val="002060"/>
                </a:solidFill>
              </a:rPr>
              <a:t>(</a:t>
            </a:r>
            <a:r>
              <a:rPr lang="en-US" sz="2800" baseline="-25000" dirty="0" err="1">
                <a:solidFill>
                  <a:srgbClr val="002060"/>
                </a:solidFill>
              </a:rPr>
              <a:t>aq</a:t>
            </a:r>
            <a:r>
              <a:rPr lang="en-US" sz="2800" baseline="-25000" dirty="0">
                <a:solidFill>
                  <a:srgbClr val="002060"/>
                </a:solidFill>
              </a:rPr>
              <a:t>)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+ 3Cu </a:t>
            </a:r>
            <a:r>
              <a:rPr lang="en-US" sz="2800" baseline="-25000" dirty="0">
                <a:solidFill>
                  <a:srgbClr val="002060"/>
                </a:solidFill>
              </a:rPr>
              <a:t>(s)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4352925"/>
            <a:ext cx="51530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+mn-lt"/>
              </a:rPr>
              <a:t>Hg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(l)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+   CuSO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4</a:t>
            </a:r>
            <a:r>
              <a:rPr lang="en-US" sz="2800" baseline="-25000" dirty="0">
                <a:solidFill>
                  <a:srgbClr val="002060"/>
                </a:solidFill>
              </a:rPr>
              <a:t>(</a:t>
            </a:r>
            <a:r>
              <a:rPr lang="en-US" sz="2800" baseline="-25000" dirty="0" err="1">
                <a:solidFill>
                  <a:srgbClr val="002060"/>
                </a:solidFill>
              </a:rPr>
              <a:t>aq</a:t>
            </a:r>
            <a:r>
              <a:rPr lang="en-US" sz="2800" baseline="-25000" dirty="0">
                <a:solidFill>
                  <a:srgbClr val="002060"/>
                </a:solidFill>
              </a:rPr>
              <a:t>)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+mn-lt"/>
                <a:sym typeface="Symbol"/>
              </a:rPr>
              <a:t>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  no reaction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Text Box 1035"/>
          <p:cNvSpPr txBox="1"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00550"/>
          </a:xfr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/>
              <a:t>Consider the following reactions:</a:t>
            </a:r>
            <a:endParaRPr lang="en-US" dirty="0"/>
          </a:p>
          <a:p>
            <a:pPr algn="ctr">
              <a:spcBef>
                <a:spcPct val="50000"/>
              </a:spcBef>
              <a:defRPr/>
            </a:pPr>
            <a:r>
              <a:rPr lang="en-US" dirty="0" smtClean="0"/>
              <a:t>A</a:t>
            </a:r>
            <a:r>
              <a:rPr lang="en-US" baseline="-25000" dirty="0" smtClean="0"/>
              <a:t>(s</a:t>
            </a:r>
            <a:r>
              <a:rPr lang="en-US" baseline="-25000" dirty="0"/>
              <a:t>)</a:t>
            </a:r>
            <a:r>
              <a:rPr lang="en-US" dirty="0"/>
              <a:t> + </a:t>
            </a:r>
            <a:r>
              <a:rPr lang="en-US" dirty="0" err="1"/>
              <a:t>HCl</a:t>
            </a:r>
            <a:r>
              <a:rPr lang="en-US" baseline="-25000" dirty="0"/>
              <a:t>(</a:t>
            </a:r>
            <a:r>
              <a:rPr lang="en-US" baseline="-25000" dirty="0" err="1"/>
              <a:t>aq</a:t>
            </a:r>
            <a:r>
              <a:rPr lang="en-US" baseline="-25000" dirty="0"/>
              <a:t>)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no reaction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sym typeface="Wingdings" pitchFamily="2" charset="2"/>
              </a:rPr>
              <a:t>B</a:t>
            </a:r>
            <a:r>
              <a:rPr lang="en-US" baseline="-25000" dirty="0" smtClean="0">
                <a:sym typeface="Wingdings" pitchFamily="2" charset="2"/>
              </a:rPr>
              <a:t>(s</a:t>
            </a:r>
            <a:r>
              <a:rPr lang="en-US" baseline="-25000" dirty="0">
                <a:sym typeface="Wingdings" pitchFamily="2" charset="2"/>
              </a:rPr>
              <a:t>)</a:t>
            </a:r>
            <a:r>
              <a:rPr lang="en-US" dirty="0">
                <a:sym typeface="Wingdings" pitchFamily="2" charset="2"/>
              </a:rPr>
              <a:t> + 2HCl</a:t>
            </a:r>
            <a:r>
              <a:rPr lang="en-US" baseline="-25000" dirty="0">
                <a:sym typeface="Wingdings" pitchFamily="2" charset="2"/>
              </a:rPr>
              <a:t>(</a:t>
            </a:r>
            <a:r>
              <a:rPr lang="en-US" baseline="-25000" dirty="0" err="1">
                <a:sym typeface="Wingdings" pitchFamily="2" charset="2"/>
              </a:rPr>
              <a:t>aq</a:t>
            </a:r>
            <a:r>
              <a:rPr lang="en-US" baseline="-25000" dirty="0">
                <a:sym typeface="Wingdings" pitchFamily="2" charset="2"/>
              </a:rPr>
              <a:t>)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BCl</a:t>
            </a:r>
            <a:r>
              <a:rPr lang="en-US" baseline="-25000" dirty="0" smtClean="0">
                <a:sym typeface="Wingdings" pitchFamily="2" charset="2"/>
              </a:rPr>
              <a:t>2(</a:t>
            </a:r>
            <a:r>
              <a:rPr lang="en-US" baseline="-25000" dirty="0" err="1" smtClean="0">
                <a:sym typeface="Wingdings" pitchFamily="2" charset="2"/>
              </a:rPr>
              <a:t>aq</a:t>
            </a:r>
            <a:r>
              <a:rPr lang="en-US" baseline="-25000" dirty="0">
                <a:sym typeface="Wingdings" pitchFamily="2" charset="2"/>
              </a:rPr>
              <a:t>)</a:t>
            </a:r>
            <a:r>
              <a:rPr lang="en-US" dirty="0">
                <a:sym typeface="Wingdings" pitchFamily="2" charset="2"/>
              </a:rPr>
              <a:t> + H</a:t>
            </a:r>
            <a:r>
              <a:rPr lang="en-US" baseline="-25000" dirty="0">
                <a:sym typeface="Wingdings" pitchFamily="2" charset="2"/>
              </a:rPr>
              <a:t>2(g</a:t>
            </a:r>
            <a:r>
              <a:rPr lang="en-US" baseline="-25000" dirty="0" smtClean="0">
                <a:sym typeface="Wingdings" pitchFamily="2" charset="2"/>
              </a:rPr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en-US" dirty="0" smtClean="0"/>
              <a:t>What is the correct activity series?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eriod"/>
              <a:defRPr/>
            </a:pPr>
            <a:r>
              <a:rPr lang="en-US" i="1" dirty="0" smtClean="0"/>
              <a:t>least active </a:t>
            </a:r>
            <a:r>
              <a:rPr lang="en-US" dirty="0" smtClean="0"/>
              <a:t>A &lt; B &lt; H </a:t>
            </a:r>
            <a:r>
              <a:rPr lang="en-US" i="1" dirty="0" smtClean="0"/>
              <a:t>most active </a:t>
            </a:r>
            <a:endParaRPr lang="en-US" dirty="0" smtClean="0"/>
          </a:p>
          <a:p>
            <a:pPr marL="514350" indent="-514350">
              <a:spcBef>
                <a:spcPct val="50000"/>
              </a:spcBef>
              <a:buFont typeface="+mj-lt"/>
              <a:buAutoNum type="alphaLcPeriod"/>
              <a:defRPr/>
            </a:pPr>
            <a:r>
              <a:rPr lang="en-US" i="1" dirty="0" smtClean="0"/>
              <a:t>least active </a:t>
            </a:r>
            <a:r>
              <a:rPr lang="en-US" dirty="0" smtClean="0"/>
              <a:t>A &lt; H &lt; B </a:t>
            </a:r>
            <a:r>
              <a:rPr lang="en-US" i="1" dirty="0" smtClean="0"/>
              <a:t>most active 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eriod"/>
              <a:defRPr/>
            </a:pPr>
            <a:r>
              <a:rPr lang="en-US" i="1" dirty="0" smtClean="0"/>
              <a:t>least active </a:t>
            </a:r>
            <a:r>
              <a:rPr lang="en-US" dirty="0" smtClean="0"/>
              <a:t>B &lt; H &lt; A </a:t>
            </a:r>
            <a:r>
              <a:rPr lang="en-US" i="1" dirty="0" smtClean="0"/>
              <a:t>most active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Single Displacement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1. </a:t>
            </a:r>
            <a:r>
              <a:rPr lang="en-US" b="1" smtClean="0"/>
              <a:t>Metal + acid </a:t>
            </a:r>
            <a:r>
              <a:rPr lang="en-US" b="1" smtClean="0">
                <a:sym typeface="Wingdings" pitchFamily="2" charset="2"/>
              </a:rPr>
              <a:t> H</a:t>
            </a:r>
            <a:r>
              <a:rPr lang="en-US" b="1" baseline="-25000" smtClean="0">
                <a:sym typeface="Wingdings" pitchFamily="2" charset="2"/>
              </a:rPr>
              <a:t>2</a:t>
            </a:r>
            <a:r>
              <a:rPr lang="en-US" b="1" smtClean="0">
                <a:sym typeface="Wingdings" pitchFamily="2" charset="2"/>
              </a:rPr>
              <a:t> + salt</a:t>
            </a:r>
          </a:p>
          <a:p>
            <a:r>
              <a:rPr lang="en-US" smtClean="0"/>
              <a:t>	Fe</a:t>
            </a:r>
            <a:r>
              <a:rPr lang="en-US" baseline="-25000" smtClean="0"/>
              <a:t>(s)</a:t>
            </a:r>
            <a:r>
              <a:rPr lang="en-US" smtClean="0"/>
              <a:t> + 2HCl</a:t>
            </a:r>
            <a:r>
              <a:rPr lang="en-US" baseline="-25000" smtClean="0"/>
              <a:t>(aq)</a:t>
            </a:r>
            <a:r>
              <a:rPr lang="en-US" smtClean="0"/>
              <a:t> </a:t>
            </a:r>
            <a:r>
              <a:rPr lang="en-US" smtClean="0">
                <a:sym typeface="Symbol" pitchFamily="18" charset="2"/>
              </a:rPr>
              <a:t></a:t>
            </a:r>
            <a:r>
              <a:rPr lang="en-US" smtClean="0"/>
              <a:t> FeCl</a:t>
            </a:r>
            <a:r>
              <a:rPr lang="en-US" baseline="-25000" smtClean="0"/>
              <a:t>2(aq)</a:t>
            </a:r>
            <a:r>
              <a:rPr lang="en-US" smtClean="0"/>
              <a:t> + H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  <a:r>
              <a:rPr lang="en-US" baseline="-25000" smtClean="0"/>
              <a:t>(g)</a:t>
            </a:r>
            <a:endParaRPr lang="en-US" smtClean="0"/>
          </a:p>
          <a:p>
            <a:r>
              <a:rPr lang="en-US" smtClean="0"/>
              <a:t>	Cu(s) + HCl(aq) </a:t>
            </a:r>
            <a:r>
              <a:rPr lang="en-US" smtClean="0">
                <a:sym typeface="Wingdings" pitchFamily="2" charset="2"/>
              </a:rPr>
              <a:t> no reaction</a:t>
            </a:r>
            <a:endParaRPr lang="en-US" smtClean="0"/>
          </a:p>
          <a:p>
            <a:endParaRPr lang="en-US" sz="1000" smtClean="0">
              <a:solidFill>
                <a:srgbClr val="0070C0"/>
              </a:solidFill>
            </a:endParaRPr>
          </a:p>
          <a:p>
            <a:r>
              <a:rPr lang="en-US" smtClean="0"/>
              <a:t>2. </a:t>
            </a:r>
            <a:r>
              <a:rPr lang="en-US" b="1" smtClean="0"/>
              <a:t>metal + water </a:t>
            </a:r>
            <a:r>
              <a:rPr lang="en-US" b="1" smtClean="0">
                <a:sym typeface="Wingdings" pitchFamily="2" charset="2"/>
              </a:rPr>
              <a:t> H</a:t>
            </a:r>
            <a:r>
              <a:rPr lang="en-US" b="1" baseline="-25000" smtClean="0">
                <a:sym typeface="Wingdings" pitchFamily="2" charset="2"/>
              </a:rPr>
              <a:t>2</a:t>
            </a:r>
            <a:r>
              <a:rPr lang="en-US" b="1" smtClean="0">
                <a:sym typeface="Wingdings" pitchFamily="2" charset="2"/>
              </a:rPr>
              <a:t> + metal oxide </a:t>
            </a:r>
          </a:p>
          <a:p>
            <a:r>
              <a:rPr lang="en-US" b="1" smtClean="0">
                <a:sym typeface="Wingdings" pitchFamily="2" charset="2"/>
              </a:rPr>
              <a:t>	or metal hydroxide</a:t>
            </a:r>
            <a:endParaRPr lang="en-US" b="1" smtClean="0"/>
          </a:p>
          <a:p>
            <a:r>
              <a:rPr lang="en-US" smtClean="0">
                <a:solidFill>
                  <a:srgbClr val="002060"/>
                </a:solidFill>
              </a:rPr>
              <a:t>	2K</a:t>
            </a:r>
            <a:r>
              <a:rPr lang="en-US" baseline="-25000" smtClean="0">
                <a:solidFill>
                  <a:srgbClr val="002060"/>
                </a:solidFill>
              </a:rPr>
              <a:t>(s)</a:t>
            </a:r>
            <a:r>
              <a:rPr lang="en-US" smtClean="0">
                <a:solidFill>
                  <a:srgbClr val="002060"/>
                </a:solidFill>
              </a:rPr>
              <a:t> + 2H</a:t>
            </a:r>
            <a:r>
              <a:rPr lang="en-US" baseline="-25000" smtClean="0">
                <a:solidFill>
                  <a:srgbClr val="002060"/>
                </a:solidFill>
              </a:rPr>
              <a:t>2</a:t>
            </a:r>
            <a:r>
              <a:rPr lang="en-US" smtClean="0">
                <a:solidFill>
                  <a:srgbClr val="002060"/>
                </a:solidFill>
              </a:rPr>
              <a:t>O</a:t>
            </a:r>
            <a:r>
              <a:rPr lang="en-US" baseline="-25000" smtClean="0">
                <a:solidFill>
                  <a:srgbClr val="002060"/>
                </a:solidFill>
              </a:rPr>
              <a:t>(l)</a:t>
            </a:r>
            <a:r>
              <a:rPr lang="en-US" smtClean="0">
                <a:solidFill>
                  <a:srgbClr val="002060"/>
                </a:solidFill>
              </a:rPr>
              <a:t> </a:t>
            </a:r>
            <a:r>
              <a:rPr lang="en-US" smtClean="0">
                <a:solidFill>
                  <a:srgbClr val="002060"/>
                </a:solidFill>
                <a:sym typeface="Symbol" pitchFamily="18" charset="2"/>
              </a:rPr>
              <a:t></a:t>
            </a:r>
            <a:r>
              <a:rPr lang="en-US" smtClean="0">
                <a:solidFill>
                  <a:srgbClr val="002060"/>
                </a:solidFill>
              </a:rPr>
              <a:t> 2KOH</a:t>
            </a:r>
            <a:r>
              <a:rPr lang="en-US" baseline="-25000" smtClean="0">
                <a:solidFill>
                  <a:srgbClr val="002060"/>
                </a:solidFill>
              </a:rPr>
              <a:t>(aq)</a:t>
            </a:r>
            <a:r>
              <a:rPr lang="en-US" smtClean="0">
                <a:solidFill>
                  <a:srgbClr val="002060"/>
                </a:solidFill>
              </a:rPr>
              <a:t> + H</a:t>
            </a:r>
            <a:r>
              <a:rPr lang="en-US" baseline="-25000" smtClean="0">
                <a:solidFill>
                  <a:srgbClr val="002060"/>
                </a:solidFill>
              </a:rPr>
              <a:t>2</a:t>
            </a:r>
            <a:r>
              <a:rPr lang="en-US" smtClean="0">
                <a:solidFill>
                  <a:srgbClr val="002060"/>
                </a:solidFill>
              </a:rPr>
              <a:t> </a:t>
            </a:r>
            <a:r>
              <a:rPr lang="en-US" baseline="-25000" smtClean="0">
                <a:solidFill>
                  <a:srgbClr val="002060"/>
                </a:solidFill>
              </a:rPr>
              <a:t>(g)</a:t>
            </a:r>
            <a:endParaRPr lang="en-US" smtClean="0">
              <a:solidFill>
                <a:srgbClr val="002060"/>
              </a:solidFill>
            </a:endParaRPr>
          </a:p>
          <a:p>
            <a:r>
              <a:rPr lang="en-US" smtClean="0">
                <a:solidFill>
                  <a:srgbClr val="002060"/>
                </a:solidFill>
              </a:rPr>
              <a:t>	3Fe</a:t>
            </a:r>
            <a:r>
              <a:rPr lang="en-US" baseline="-25000" smtClean="0">
                <a:solidFill>
                  <a:srgbClr val="002060"/>
                </a:solidFill>
              </a:rPr>
              <a:t>(s)</a:t>
            </a:r>
            <a:r>
              <a:rPr lang="en-US" smtClean="0">
                <a:solidFill>
                  <a:srgbClr val="002060"/>
                </a:solidFill>
              </a:rPr>
              <a:t> + 4H</a:t>
            </a:r>
            <a:r>
              <a:rPr lang="en-US" baseline="-25000" smtClean="0">
                <a:solidFill>
                  <a:srgbClr val="002060"/>
                </a:solidFill>
              </a:rPr>
              <a:t>2</a:t>
            </a:r>
            <a:r>
              <a:rPr lang="en-US" smtClean="0">
                <a:solidFill>
                  <a:srgbClr val="002060"/>
                </a:solidFill>
              </a:rPr>
              <a:t>O</a:t>
            </a:r>
            <a:r>
              <a:rPr lang="en-US" baseline="-25000" smtClean="0">
                <a:solidFill>
                  <a:srgbClr val="002060"/>
                </a:solidFill>
              </a:rPr>
              <a:t>(g)</a:t>
            </a:r>
            <a:r>
              <a:rPr lang="en-US" smtClean="0">
                <a:solidFill>
                  <a:srgbClr val="002060"/>
                </a:solidFill>
              </a:rPr>
              <a:t> </a:t>
            </a:r>
            <a:r>
              <a:rPr lang="en-US" smtClean="0">
                <a:solidFill>
                  <a:srgbClr val="002060"/>
                </a:solidFill>
                <a:sym typeface="Symbol" pitchFamily="18" charset="2"/>
              </a:rPr>
              <a:t></a:t>
            </a:r>
            <a:r>
              <a:rPr lang="en-US" smtClean="0">
                <a:solidFill>
                  <a:srgbClr val="002060"/>
                </a:solidFill>
              </a:rPr>
              <a:t> Fe</a:t>
            </a:r>
            <a:r>
              <a:rPr lang="en-US" baseline="-25000" smtClean="0">
                <a:solidFill>
                  <a:srgbClr val="002060"/>
                </a:solidFill>
              </a:rPr>
              <a:t>3</a:t>
            </a:r>
            <a:r>
              <a:rPr lang="en-US" smtClean="0">
                <a:solidFill>
                  <a:srgbClr val="002060"/>
                </a:solidFill>
              </a:rPr>
              <a:t>O</a:t>
            </a:r>
            <a:r>
              <a:rPr lang="en-US" baseline="-25000" smtClean="0">
                <a:solidFill>
                  <a:srgbClr val="002060"/>
                </a:solidFill>
              </a:rPr>
              <a:t>4(s)</a:t>
            </a:r>
            <a:r>
              <a:rPr lang="en-US" smtClean="0">
                <a:solidFill>
                  <a:srgbClr val="002060"/>
                </a:solidFill>
              </a:rPr>
              <a:t> + 4H</a:t>
            </a:r>
            <a:r>
              <a:rPr lang="en-US" baseline="-25000" smtClean="0">
                <a:solidFill>
                  <a:srgbClr val="002060"/>
                </a:solidFill>
              </a:rPr>
              <a:t>2</a:t>
            </a:r>
            <a:r>
              <a:rPr lang="en-US" smtClean="0">
                <a:solidFill>
                  <a:srgbClr val="002060"/>
                </a:solidFill>
              </a:rPr>
              <a:t> </a:t>
            </a:r>
            <a:r>
              <a:rPr lang="en-US" baseline="-25000" smtClean="0">
                <a:solidFill>
                  <a:srgbClr val="002060"/>
                </a:solidFill>
              </a:rPr>
              <a:t>(g)</a:t>
            </a:r>
            <a:endParaRPr lang="en-US" smtClean="0">
              <a:solidFill>
                <a:srgbClr val="002060"/>
              </a:solidFill>
            </a:endParaRPr>
          </a:p>
          <a:p>
            <a:endParaRPr lang="en-US" smtClean="0">
              <a:solidFill>
                <a:srgbClr val="002060"/>
              </a:solidFill>
            </a:endParaRPr>
          </a:p>
          <a:p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8075" y="1524000"/>
            <a:ext cx="29559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Chemical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smtClean="0"/>
              <a:t>Chemical shorthand for a chemical reaction.</a:t>
            </a:r>
          </a:p>
          <a:p>
            <a:pPr marL="514350" indent="-514350"/>
            <a:endParaRPr lang="en-US" smtClean="0"/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Reactants </a:t>
            </a:r>
            <a:r>
              <a:rPr lang="en-US" smtClean="0">
                <a:sym typeface="Wingdings" pitchFamily="2" charset="2"/>
              </a:rPr>
              <a:t> Products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>
                <a:sym typeface="Wingdings" pitchFamily="2" charset="2"/>
              </a:rPr>
              <a:t>Whole number coefficients indicate numbers of each substance participating in the reaction.</a:t>
            </a:r>
          </a:p>
          <a:p>
            <a:pPr marL="514350" indent="-514350">
              <a:buFont typeface="Arial" charset="0"/>
              <a:buAutoNum type="arabicPeriod" startAt="3"/>
            </a:pPr>
            <a:r>
              <a:rPr lang="en-US" smtClean="0">
                <a:sym typeface="Wingdings" pitchFamily="2" charset="2"/>
              </a:rPr>
              <a:t>Special conditions for the reaction are often written over the arrow. (</a:t>
            </a:r>
            <a:r>
              <a:rPr lang="el-GR" smtClean="0">
                <a:sym typeface="Wingdings" pitchFamily="2" charset="2"/>
              </a:rPr>
              <a:t>Δ</a:t>
            </a:r>
            <a:r>
              <a:rPr lang="en-US" smtClean="0">
                <a:sym typeface="Wingdings" pitchFamily="2" charset="2"/>
              </a:rPr>
              <a:t> means heat is supplied to the reaction.)</a:t>
            </a:r>
          </a:p>
          <a:p>
            <a:pPr marL="514350" indent="-514350">
              <a:buFont typeface="Arial" charset="0"/>
              <a:buAutoNum type="arabicPeriod" startAt="3"/>
            </a:pPr>
            <a:r>
              <a:rPr lang="en-US" smtClean="0">
                <a:sym typeface="Wingdings" pitchFamily="2" charset="2"/>
              </a:rPr>
              <a:t>Physical states of each substance are indicated.</a:t>
            </a:r>
          </a:p>
          <a:p>
            <a:pPr marL="914400" lvl="1" indent="-514350">
              <a:buFont typeface="Arial" charset="0"/>
              <a:buNone/>
            </a:pP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pSp>
        <p:nvGrpSpPr>
          <p:cNvPr id="16390" name="Group 13"/>
          <p:cNvGrpSpPr>
            <a:grpSpLocks/>
          </p:cNvGrpSpPr>
          <p:nvPr/>
        </p:nvGrpSpPr>
        <p:grpSpPr bwMode="auto">
          <a:xfrm>
            <a:off x="2438400" y="2133600"/>
            <a:ext cx="4429125" cy="523875"/>
            <a:chOff x="2438400" y="2133600"/>
            <a:chExt cx="4429418" cy="523220"/>
          </a:xfrm>
        </p:grpSpPr>
        <p:sp>
          <p:nvSpPr>
            <p:cNvPr id="10" name="TextBox 9"/>
            <p:cNvSpPr txBox="1"/>
            <p:nvPr/>
          </p:nvSpPr>
          <p:spPr>
            <a:xfrm>
              <a:off x="2438400" y="2133600"/>
              <a:ext cx="4429418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accent2"/>
                  </a:solidFill>
                  <a:latin typeface="+mn-lt"/>
                </a:rPr>
                <a:t>4</a:t>
              </a:r>
              <a:r>
                <a:rPr lang="en-US" sz="2800" b="1" dirty="0">
                  <a:solidFill>
                    <a:srgbClr val="002060"/>
                  </a:solidFill>
                  <a:latin typeface="+mn-lt"/>
                </a:rPr>
                <a:t>Al</a:t>
              </a:r>
              <a:r>
                <a:rPr lang="en-US" sz="2800" b="1" baseline="-25000" dirty="0">
                  <a:solidFill>
                    <a:srgbClr val="002060"/>
                  </a:solidFill>
                  <a:latin typeface="+mn-lt"/>
                </a:rPr>
                <a:t>(s)</a:t>
              </a:r>
              <a:r>
                <a:rPr lang="en-US" sz="2800" b="1" dirty="0">
                  <a:solidFill>
                    <a:srgbClr val="002060"/>
                  </a:solidFill>
                  <a:latin typeface="+mn-lt"/>
                </a:rPr>
                <a:t> + </a:t>
              </a:r>
              <a:r>
                <a:rPr lang="en-US" sz="2800" b="1" dirty="0">
                  <a:solidFill>
                    <a:schemeClr val="accent2"/>
                  </a:solidFill>
                  <a:latin typeface="+mn-lt"/>
                </a:rPr>
                <a:t>3</a:t>
              </a:r>
              <a:r>
                <a:rPr lang="en-US" sz="2800" b="1" dirty="0">
                  <a:solidFill>
                    <a:srgbClr val="002060"/>
                  </a:solidFill>
                  <a:latin typeface="+mn-lt"/>
                </a:rPr>
                <a:t>O</a:t>
              </a:r>
              <a:r>
                <a:rPr lang="en-US" sz="2800" b="1" baseline="-25000" dirty="0">
                  <a:solidFill>
                    <a:srgbClr val="002060"/>
                  </a:solidFill>
                  <a:latin typeface="+mn-lt"/>
                </a:rPr>
                <a:t>2(g)</a:t>
              </a:r>
              <a:r>
                <a:rPr lang="en-US" sz="2800" b="1" dirty="0">
                  <a:solidFill>
                    <a:srgbClr val="002060"/>
                  </a:solidFill>
                  <a:latin typeface="+mn-lt"/>
                </a:rPr>
                <a:t>          </a:t>
              </a:r>
              <a:r>
                <a:rPr lang="en-US" sz="2800" b="1" dirty="0">
                  <a:solidFill>
                    <a:schemeClr val="accent2"/>
                  </a:solidFill>
                  <a:latin typeface="+mn-lt"/>
                </a:rPr>
                <a:t>2</a:t>
              </a:r>
              <a:r>
                <a:rPr lang="en-US" sz="2800" b="1" dirty="0">
                  <a:solidFill>
                    <a:srgbClr val="002060"/>
                  </a:solidFill>
                  <a:latin typeface="+mn-lt"/>
                  <a:sym typeface="Wingdings" pitchFamily="2" charset="2"/>
                </a:rPr>
                <a:t>Al</a:t>
              </a:r>
              <a:r>
                <a:rPr lang="en-US" sz="2800" b="1" baseline="-25000" dirty="0">
                  <a:solidFill>
                    <a:srgbClr val="002060"/>
                  </a:solidFill>
                  <a:latin typeface="+mn-lt"/>
                  <a:sym typeface="Wingdings" pitchFamily="2" charset="2"/>
                </a:rPr>
                <a:t>2</a:t>
              </a:r>
              <a:r>
                <a:rPr lang="en-US" sz="2800" b="1" dirty="0">
                  <a:solidFill>
                    <a:srgbClr val="002060"/>
                  </a:solidFill>
                  <a:latin typeface="+mn-lt"/>
                  <a:sym typeface="Wingdings" pitchFamily="2" charset="2"/>
                </a:rPr>
                <a:t>O</a:t>
              </a:r>
              <a:r>
                <a:rPr lang="en-US" sz="2800" b="1" baseline="-25000" dirty="0">
                  <a:solidFill>
                    <a:srgbClr val="002060"/>
                  </a:solidFill>
                  <a:latin typeface="+mn-lt"/>
                  <a:sym typeface="Wingdings" pitchFamily="2" charset="2"/>
                </a:rPr>
                <a:t>3(s)</a:t>
              </a:r>
              <a:endParaRPr lang="en-US" sz="2800" b="1" baseline="-25000" dirty="0">
                <a:solidFill>
                  <a:srgbClr val="002060"/>
                </a:solidFill>
                <a:latin typeface="+mn-lt"/>
              </a:endParaRPr>
            </a:p>
          </p:txBody>
        </p:sp>
        <p:grpSp>
          <p:nvGrpSpPr>
            <p:cNvPr id="16392" name="Group 11"/>
            <p:cNvGrpSpPr>
              <a:grpSpLocks/>
            </p:cNvGrpSpPr>
            <p:nvPr/>
          </p:nvGrpSpPr>
          <p:grpSpPr bwMode="auto">
            <a:xfrm>
              <a:off x="4572000" y="2187952"/>
              <a:ext cx="685800" cy="230188"/>
              <a:chOff x="3618401" y="5486400"/>
              <a:chExt cx="685800" cy="230188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3618542" y="5714270"/>
                <a:ext cx="685845" cy="1586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Isosceles Triangle 12"/>
              <p:cNvSpPr/>
              <p:nvPr/>
            </p:nvSpPr>
            <p:spPr>
              <a:xfrm>
                <a:off x="3847157" y="5485956"/>
                <a:ext cx="152410" cy="152210"/>
              </a:xfrm>
              <a:prstGeom prst="triangle">
                <a:avLst/>
              </a:prstGeom>
              <a:solidFill>
                <a:schemeClr val="bg1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Single Displacement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r>
              <a:rPr lang="en-US" smtClean="0"/>
              <a:t>3. </a:t>
            </a:r>
            <a:r>
              <a:rPr lang="en-US" b="1" smtClean="0"/>
              <a:t>Metal + salt </a:t>
            </a:r>
            <a:r>
              <a:rPr lang="en-US" b="1" smtClean="0">
                <a:sym typeface="Wingdings" pitchFamily="2" charset="2"/>
              </a:rPr>
              <a:t> metal + salt</a:t>
            </a:r>
          </a:p>
          <a:p>
            <a:r>
              <a:rPr lang="en-US" sz="2700" smtClean="0">
                <a:solidFill>
                  <a:srgbClr val="002060"/>
                </a:solidFill>
              </a:rPr>
              <a:t>	Sn</a:t>
            </a:r>
            <a:r>
              <a:rPr lang="en-US" sz="2700" baseline="-25000" smtClean="0">
                <a:solidFill>
                  <a:srgbClr val="002060"/>
                </a:solidFill>
              </a:rPr>
              <a:t>(s)</a:t>
            </a:r>
            <a:r>
              <a:rPr lang="en-US" sz="2700" smtClean="0">
                <a:solidFill>
                  <a:srgbClr val="002060"/>
                </a:solidFill>
              </a:rPr>
              <a:t> + 2AgNO</a:t>
            </a:r>
            <a:r>
              <a:rPr lang="en-US" sz="2700" baseline="-25000" smtClean="0">
                <a:solidFill>
                  <a:srgbClr val="002060"/>
                </a:solidFill>
              </a:rPr>
              <a:t>3(aq)</a:t>
            </a:r>
            <a:r>
              <a:rPr lang="en-US" sz="2700" smtClean="0">
                <a:solidFill>
                  <a:srgbClr val="002060"/>
                </a:solidFill>
              </a:rPr>
              <a:t> </a:t>
            </a:r>
            <a:r>
              <a:rPr lang="en-US" sz="2700" smtClean="0">
                <a:solidFill>
                  <a:srgbClr val="002060"/>
                </a:solidFill>
                <a:sym typeface="Symbol" pitchFamily="18" charset="2"/>
              </a:rPr>
              <a:t></a:t>
            </a:r>
            <a:r>
              <a:rPr lang="en-US" sz="2700" smtClean="0">
                <a:solidFill>
                  <a:srgbClr val="002060"/>
                </a:solidFill>
              </a:rPr>
              <a:t> Sn(NO</a:t>
            </a:r>
            <a:r>
              <a:rPr lang="en-US" sz="2700" baseline="-25000" smtClean="0">
                <a:solidFill>
                  <a:srgbClr val="002060"/>
                </a:solidFill>
              </a:rPr>
              <a:t>3</a:t>
            </a:r>
            <a:r>
              <a:rPr lang="en-US" sz="2700" smtClean="0">
                <a:solidFill>
                  <a:srgbClr val="002060"/>
                </a:solidFill>
              </a:rPr>
              <a:t>)</a:t>
            </a:r>
            <a:r>
              <a:rPr lang="en-US" sz="2700" baseline="-25000" smtClean="0">
                <a:solidFill>
                  <a:srgbClr val="002060"/>
                </a:solidFill>
              </a:rPr>
              <a:t>2(aq)</a:t>
            </a:r>
            <a:r>
              <a:rPr lang="en-US" sz="2700" smtClean="0">
                <a:solidFill>
                  <a:srgbClr val="002060"/>
                </a:solidFill>
              </a:rPr>
              <a:t> + Ag</a:t>
            </a:r>
            <a:r>
              <a:rPr lang="en-US" sz="2700" baseline="-25000" smtClean="0">
                <a:solidFill>
                  <a:srgbClr val="002060"/>
                </a:solidFill>
              </a:rPr>
              <a:t>(s)</a:t>
            </a:r>
            <a:endParaRPr lang="en-US" sz="2700" smtClean="0">
              <a:solidFill>
                <a:srgbClr val="002060"/>
              </a:solidFill>
            </a:endParaRPr>
          </a:p>
          <a:p>
            <a:r>
              <a:rPr lang="en-US" smtClean="0">
                <a:solidFill>
                  <a:srgbClr val="002060"/>
                </a:solidFill>
              </a:rPr>
              <a:t>	Zn</a:t>
            </a:r>
            <a:r>
              <a:rPr lang="en-US" baseline="-25000" smtClean="0">
                <a:solidFill>
                  <a:srgbClr val="002060"/>
                </a:solidFill>
              </a:rPr>
              <a:t>(s)</a:t>
            </a:r>
            <a:r>
              <a:rPr lang="en-US" smtClean="0">
                <a:solidFill>
                  <a:srgbClr val="002060"/>
                </a:solidFill>
              </a:rPr>
              <a:t> + AlCl</a:t>
            </a:r>
            <a:r>
              <a:rPr lang="en-US" baseline="-25000" smtClean="0">
                <a:solidFill>
                  <a:srgbClr val="002060"/>
                </a:solidFill>
              </a:rPr>
              <a:t>3(aq)</a:t>
            </a:r>
            <a:r>
              <a:rPr lang="en-US" smtClean="0">
                <a:solidFill>
                  <a:srgbClr val="002060"/>
                </a:solidFill>
              </a:rPr>
              <a:t> 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 no reaction</a:t>
            </a:r>
            <a:endParaRPr lang="en-US" smtClean="0">
              <a:solidFill>
                <a:srgbClr val="002060"/>
              </a:solidFill>
            </a:endParaRPr>
          </a:p>
          <a:p>
            <a:endParaRPr lang="en-US" sz="1000" smtClean="0">
              <a:solidFill>
                <a:srgbClr val="0070C0"/>
              </a:solidFill>
            </a:endParaRPr>
          </a:p>
          <a:p>
            <a:r>
              <a:rPr lang="en-US" smtClean="0"/>
              <a:t>4. </a:t>
            </a:r>
            <a:r>
              <a:rPr lang="en-US" b="1" smtClean="0"/>
              <a:t>halogen + halide salt</a:t>
            </a:r>
            <a:r>
              <a:rPr lang="en-US" b="1" smtClean="0">
                <a:sym typeface="Wingdings" pitchFamily="2" charset="2"/>
              </a:rPr>
              <a:t> halogen +</a:t>
            </a:r>
          </a:p>
          <a:p>
            <a:r>
              <a:rPr lang="en-US" b="1" smtClean="0">
                <a:sym typeface="Wingdings" pitchFamily="2" charset="2"/>
              </a:rPr>
              <a:t>	halide salt</a:t>
            </a:r>
            <a:endParaRPr lang="en-US" smtClean="0"/>
          </a:p>
          <a:p>
            <a:r>
              <a:rPr lang="en-US" smtClean="0">
                <a:solidFill>
                  <a:srgbClr val="002060"/>
                </a:solidFill>
              </a:rPr>
              <a:t>	F</a:t>
            </a:r>
            <a:r>
              <a:rPr lang="en-US" baseline="-25000" smtClean="0">
                <a:solidFill>
                  <a:srgbClr val="002060"/>
                </a:solidFill>
              </a:rPr>
              <a:t>2(g)</a:t>
            </a:r>
            <a:r>
              <a:rPr lang="en-US" smtClean="0">
                <a:solidFill>
                  <a:srgbClr val="002060"/>
                </a:solidFill>
              </a:rPr>
              <a:t> + 2NaCl</a:t>
            </a:r>
            <a:r>
              <a:rPr lang="en-US" baseline="-25000" smtClean="0">
                <a:solidFill>
                  <a:srgbClr val="002060"/>
                </a:solidFill>
              </a:rPr>
              <a:t>(aq)</a:t>
            </a:r>
            <a:r>
              <a:rPr lang="en-US" smtClean="0">
                <a:solidFill>
                  <a:srgbClr val="002060"/>
                </a:solidFill>
              </a:rPr>
              <a:t> </a:t>
            </a:r>
            <a:r>
              <a:rPr lang="en-US" smtClean="0">
                <a:solidFill>
                  <a:srgbClr val="002060"/>
                </a:solidFill>
                <a:sym typeface="Symbol" pitchFamily="18" charset="2"/>
              </a:rPr>
              <a:t></a:t>
            </a:r>
            <a:r>
              <a:rPr lang="en-US" smtClean="0">
                <a:solidFill>
                  <a:srgbClr val="002060"/>
                </a:solidFill>
              </a:rPr>
              <a:t> 2NaF</a:t>
            </a:r>
            <a:r>
              <a:rPr lang="en-US" baseline="-25000" smtClean="0">
                <a:solidFill>
                  <a:srgbClr val="002060"/>
                </a:solidFill>
              </a:rPr>
              <a:t>(aq)</a:t>
            </a:r>
            <a:r>
              <a:rPr lang="en-US" smtClean="0">
                <a:solidFill>
                  <a:srgbClr val="002060"/>
                </a:solidFill>
              </a:rPr>
              <a:t> + Cl</a:t>
            </a:r>
            <a:r>
              <a:rPr lang="en-US" baseline="-25000" smtClean="0">
                <a:solidFill>
                  <a:srgbClr val="002060"/>
                </a:solidFill>
              </a:rPr>
              <a:t>2</a:t>
            </a:r>
            <a:r>
              <a:rPr lang="en-US" smtClean="0">
                <a:solidFill>
                  <a:srgbClr val="002060"/>
                </a:solidFill>
              </a:rPr>
              <a:t> </a:t>
            </a:r>
            <a:r>
              <a:rPr lang="en-US" baseline="-25000" smtClean="0">
                <a:solidFill>
                  <a:srgbClr val="002060"/>
                </a:solidFill>
              </a:rPr>
              <a:t>(g)</a:t>
            </a:r>
            <a:endParaRPr lang="en-US" smtClean="0">
              <a:solidFill>
                <a:srgbClr val="002060"/>
              </a:solidFill>
            </a:endParaRPr>
          </a:p>
          <a:p>
            <a:r>
              <a:rPr lang="en-US" smtClean="0">
                <a:solidFill>
                  <a:srgbClr val="002060"/>
                </a:solidFill>
              </a:rPr>
              <a:t>	I</a:t>
            </a:r>
            <a:r>
              <a:rPr lang="en-US" baseline="-25000" smtClean="0">
                <a:solidFill>
                  <a:srgbClr val="002060"/>
                </a:solidFill>
              </a:rPr>
              <a:t>2(s)</a:t>
            </a:r>
            <a:r>
              <a:rPr lang="en-US" smtClean="0">
                <a:solidFill>
                  <a:srgbClr val="002060"/>
                </a:solidFill>
              </a:rPr>
              <a:t> + 2NaCl</a:t>
            </a:r>
            <a:r>
              <a:rPr lang="en-US" baseline="-25000" smtClean="0">
                <a:solidFill>
                  <a:srgbClr val="002060"/>
                </a:solidFill>
              </a:rPr>
              <a:t>(aq)</a:t>
            </a:r>
            <a:r>
              <a:rPr lang="en-US" smtClean="0">
                <a:solidFill>
                  <a:srgbClr val="002060"/>
                </a:solidFill>
              </a:rPr>
              <a:t> </a:t>
            </a:r>
            <a:r>
              <a:rPr lang="en-US" smtClean="0">
                <a:solidFill>
                  <a:srgbClr val="002060"/>
                </a:solidFill>
                <a:sym typeface="Symbol" pitchFamily="18" charset="2"/>
              </a:rPr>
              <a:t></a:t>
            </a:r>
            <a:r>
              <a:rPr lang="en-US" smtClean="0">
                <a:solidFill>
                  <a:srgbClr val="002060"/>
                </a:solidFill>
              </a:rPr>
              <a:t>  no reaction</a:t>
            </a:r>
          </a:p>
          <a:p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430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8075" y="1524000"/>
            <a:ext cx="29559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reaction: </a:t>
            </a:r>
            <a:r>
              <a:rPr lang="en-US" dirty="0" err="1" smtClean="0"/>
              <a:t>Ba</a:t>
            </a:r>
            <a:r>
              <a:rPr lang="en-US" baseline="-25000" dirty="0" smtClean="0"/>
              <a:t>(s)</a:t>
            </a:r>
            <a:r>
              <a:rPr lang="en-US" dirty="0" smtClean="0"/>
              <a:t> + PtCl</a:t>
            </a:r>
            <a:r>
              <a:rPr lang="en-US" baseline="-25000" dirty="0" smtClean="0"/>
              <a:t>2(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BaCl</a:t>
            </a:r>
            <a:r>
              <a:rPr lang="en-US" baseline="-25000" dirty="0" smtClean="0"/>
              <a:t>2(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</a:t>
            </a:r>
            <a:r>
              <a:rPr lang="en-US" dirty="0" smtClean="0"/>
              <a:t> + Pt</a:t>
            </a:r>
            <a:r>
              <a:rPr lang="en-US" baseline="-25000" dirty="0" smtClean="0"/>
              <a:t>(s)</a:t>
            </a:r>
            <a:r>
              <a:rPr lang="en-US" dirty="0" smtClean="0"/>
              <a:t>, will occur if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Pt is more active than </a:t>
            </a:r>
            <a:r>
              <a:rPr lang="en-US" dirty="0" err="1" smtClean="0"/>
              <a:t>Ba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err="1" smtClean="0"/>
              <a:t>Ba</a:t>
            </a:r>
            <a:r>
              <a:rPr lang="en-US" dirty="0" smtClean="0"/>
              <a:t> is more active than Pt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err="1" smtClean="0"/>
              <a:t>Ba</a:t>
            </a:r>
            <a:r>
              <a:rPr lang="en-US" dirty="0" smtClean="0"/>
              <a:t> is more active than O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O is more active than Pt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likely products of the reaction between Al and NiCl</a:t>
            </a:r>
            <a:r>
              <a:rPr lang="en-US" baseline="-25000" dirty="0" smtClean="0"/>
              <a:t>2</a:t>
            </a:r>
            <a:r>
              <a:rPr lang="en-US" dirty="0" smtClean="0"/>
              <a:t> are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err="1" smtClean="0"/>
              <a:t>AlNi</a:t>
            </a:r>
            <a:r>
              <a:rPr lang="en-US" dirty="0" smtClean="0"/>
              <a:t> and Cl</a:t>
            </a:r>
            <a:r>
              <a:rPr lang="en-US" baseline="-25000" dirty="0" smtClean="0"/>
              <a:t>2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AlCl</a:t>
            </a:r>
            <a:r>
              <a:rPr lang="en-US" baseline="-25000" dirty="0" smtClean="0"/>
              <a:t>2</a:t>
            </a:r>
            <a:r>
              <a:rPr lang="en-US" dirty="0" smtClean="0"/>
              <a:t> and Ni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err="1" smtClean="0"/>
              <a:t>AlCl</a:t>
            </a:r>
            <a:r>
              <a:rPr lang="en-US" dirty="0" smtClean="0"/>
              <a:t> and Ni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AlCl</a:t>
            </a:r>
            <a:r>
              <a:rPr lang="en-US" baseline="-25000" dirty="0" smtClean="0"/>
              <a:t>3</a:t>
            </a:r>
            <a:r>
              <a:rPr lang="en-US" dirty="0" smtClean="0"/>
              <a:t> and Ni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no reaction</a:t>
            </a:r>
          </a:p>
          <a:p>
            <a:pPr marL="514350" indent="-514350"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450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8075" y="1524000"/>
            <a:ext cx="29559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581400"/>
            <a:ext cx="4953000" cy="2362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Double Replacement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324600" cy="4525963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A B+ CD </a:t>
            </a:r>
            <a:r>
              <a:rPr lang="en-US" b="1" dirty="0" smtClean="0">
                <a:solidFill>
                  <a:schemeClr val="accent1"/>
                </a:solidFill>
                <a:sym typeface="Symbol"/>
              </a:rPr>
              <a:t> AD</a:t>
            </a:r>
            <a:r>
              <a:rPr lang="en-US" b="1" dirty="0" smtClean="0">
                <a:solidFill>
                  <a:schemeClr val="accent1"/>
                </a:solidFill>
              </a:rPr>
              <a:t> + CB</a:t>
            </a:r>
          </a:p>
          <a:p>
            <a:pPr>
              <a:defRPr/>
            </a:pPr>
            <a:r>
              <a:rPr lang="en-US" dirty="0" smtClean="0"/>
              <a:t>Cations exchange anions</a:t>
            </a:r>
          </a:p>
          <a:p>
            <a:pPr>
              <a:defRPr/>
            </a:pPr>
            <a:r>
              <a:rPr lang="en-US" sz="2700" dirty="0" err="1" smtClean="0"/>
              <a:t>Pb</a:t>
            </a:r>
            <a:r>
              <a:rPr lang="en-US" sz="2700" dirty="0" smtClean="0"/>
              <a:t>(NO</a:t>
            </a:r>
            <a:r>
              <a:rPr lang="en-US" sz="2700" baseline="-25000" dirty="0" smtClean="0"/>
              <a:t>3</a:t>
            </a:r>
            <a:r>
              <a:rPr lang="en-US" sz="2700" dirty="0" smtClean="0"/>
              <a:t>)</a:t>
            </a:r>
            <a:r>
              <a:rPr lang="en-US" sz="2700" baseline="-25000" dirty="0" smtClean="0"/>
              <a:t>2(</a:t>
            </a:r>
            <a:r>
              <a:rPr lang="en-US" sz="2700" baseline="-25000" dirty="0" err="1" smtClean="0"/>
              <a:t>aq</a:t>
            </a:r>
            <a:r>
              <a:rPr lang="en-US" sz="2700" baseline="-25000" dirty="0" smtClean="0"/>
              <a:t>)</a:t>
            </a:r>
            <a:r>
              <a:rPr lang="en-US" sz="2700" dirty="0" smtClean="0"/>
              <a:t> + 2KI</a:t>
            </a:r>
            <a:r>
              <a:rPr lang="en-US" sz="2700" baseline="-25000" dirty="0" smtClean="0"/>
              <a:t>(</a:t>
            </a:r>
            <a:r>
              <a:rPr lang="en-US" sz="2700" baseline="-25000" dirty="0" err="1" smtClean="0"/>
              <a:t>aq</a:t>
            </a:r>
            <a:r>
              <a:rPr lang="en-US" sz="2700" baseline="-25000" dirty="0" smtClean="0"/>
              <a:t>)</a:t>
            </a:r>
            <a:r>
              <a:rPr lang="en-US" sz="2700" dirty="0" smtClean="0"/>
              <a:t> </a:t>
            </a:r>
            <a:r>
              <a:rPr lang="en-US" sz="2700" dirty="0" smtClean="0">
                <a:sym typeface="Wingdings" pitchFamily="2" charset="2"/>
              </a:rPr>
              <a:t> PbI</a:t>
            </a:r>
            <a:r>
              <a:rPr lang="en-US" sz="2700" baseline="-25000" dirty="0" smtClean="0">
                <a:sym typeface="Wingdings" pitchFamily="2" charset="2"/>
              </a:rPr>
              <a:t>2(s)</a:t>
            </a:r>
            <a:r>
              <a:rPr lang="en-US" sz="2700" dirty="0" smtClean="0">
                <a:sym typeface="Wingdings" pitchFamily="2" charset="2"/>
              </a:rPr>
              <a:t> + 2KNO</a:t>
            </a:r>
            <a:r>
              <a:rPr lang="en-US" sz="2700" baseline="-25000" dirty="0" smtClean="0">
                <a:sym typeface="Wingdings" pitchFamily="2" charset="2"/>
              </a:rPr>
              <a:t>3(</a:t>
            </a:r>
            <a:r>
              <a:rPr lang="en-US" sz="2700" baseline="-25000" dirty="0" err="1" smtClean="0">
                <a:sym typeface="Wingdings" pitchFamily="2" charset="2"/>
              </a:rPr>
              <a:t>aq</a:t>
            </a:r>
            <a:r>
              <a:rPr lang="en-US" sz="2700" baseline="-25000" dirty="0" smtClean="0">
                <a:sym typeface="Wingdings" pitchFamily="2" charset="2"/>
              </a:rPr>
              <a:t>)</a:t>
            </a:r>
            <a:endParaRPr lang="en-US" sz="2700" baseline="-250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Evidence of chemical change: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Evolution of heat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Formation of precipitate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Formation of gas bubbles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460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2075" y="1600200"/>
            <a:ext cx="26257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800600"/>
            <a:ext cx="36322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Neutralization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Double replacement:   </a:t>
            </a:r>
            <a:r>
              <a:rPr lang="en-US" smtClean="0">
                <a:solidFill>
                  <a:schemeClr val="accent1"/>
                </a:solidFill>
              </a:rPr>
              <a:t>A B+ CD </a:t>
            </a:r>
            <a:r>
              <a:rPr lang="en-US" smtClean="0">
                <a:solidFill>
                  <a:schemeClr val="accent1"/>
                </a:solidFill>
                <a:sym typeface="Symbol" pitchFamily="18" charset="2"/>
              </a:rPr>
              <a:t> AD</a:t>
            </a:r>
            <a:r>
              <a:rPr lang="en-US" smtClean="0">
                <a:solidFill>
                  <a:schemeClr val="accent1"/>
                </a:solidFill>
              </a:rPr>
              <a:t> + CB </a:t>
            </a:r>
          </a:p>
          <a:p>
            <a:r>
              <a:rPr lang="en-US" b="1" smtClean="0"/>
              <a:t>acid + base </a:t>
            </a:r>
            <a:r>
              <a:rPr lang="en-US" b="1" smtClean="0">
                <a:sym typeface="Wingdings" pitchFamily="2" charset="2"/>
              </a:rPr>
              <a:t> salt + water + heat</a:t>
            </a:r>
            <a:endParaRPr lang="en-US" b="1" smtClean="0"/>
          </a:p>
          <a:p>
            <a:r>
              <a:rPr lang="en-US" smtClean="0">
                <a:solidFill>
                  <a:srgbClr val="002060"/>
                </a:solidFill>
                <a:sym typeface="WP MathA" pitchFamily="2" charset="2"/>
              </a:rPr>
              <a:t>HCl</a:t>
            </a:r>
            <a:r>
              <a:rPr lang="en-US" baseline="-25000" smtClean="0">
                <a:solidFill>
                  <a:srgbClr val="002060"/>
                </a:solidFill>
                <a:sym typeface="WP MathA" pitchFamily="2" charset="2"/>
              </a:rPr>
              <a:t>(aq)</a:t>
            </a:r>
            <a:r>
              <a:rPr lang="en-US" smtClean="0">
                <a:solidFill>
                  <a:srgbClr val="002060"/>
                </a:solidFill>
                <a:sym typeface="WP MathA" pitchFamily="2" charset="2"/>
              </a:rPr>
              <a:t> + NaOH</a:t>
            </a:r>
            <a:r>
              <a:rPr lang="en-US" baseline="-25000" smtClean="0">
                <a:solidFill>
                  <a:srgbClr val="002060"/>
                </a:solidFill>
                <a:sym typeface="WP MathA" pitchFamily="2" charset="2"/>
              </a:rPr>
              <a:t>(aq)</a:t>
            </a:r>
            <a:r>
              <a:rPr lang="en-US" smtClean="0">
                <a:solidFill>
                  <a:srgbClr val="002060"/>
                </a:solidFill>
                <a:sym typeface="WP MathA" pitchFamily="2" charset="2"/>
              </a:rPr>
              <a:t> 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 NaCl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(aq)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 + H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2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O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(l)</a:t>
            </a:r>
          </a:p>
          <a:p>
            <a:r>
              <a:rPr lang="en-US" smtClean="0"/>
              <a:t>Detected by increase in temperature (release of heat).</a:t>
            </a:r>
          </a:p>
          <a:p>
            <a:endParaRPr lang="en-US" smtClean="0">
              <a:solidFill>
                <a:srgbClr val="002060"/>
              </a:solidFill>
              <a:sym typeface="WP MathA" pitchFamily="2" charset="2"/>
            </a:endParaRPr>
          </a:p>
          <a:p>
            <a:r>
              <a:rPr lang="en-US" smtClean="0">
                <a:solidFill>
                  <a:srgbClr val="002060"/>
                </a:solidFill>
                <a:sym typeface="WP MathA" pitchFamily="2" charset="2"/>
              </a:rPr>
              <a:t>H</a:t>
            </a:r>
            <a:r>
              <a:rPr lang="en-US" baseline="-25000" smtClean="0">
                <a:solidFill>
                  <a:srgbClr val="002060"/>
                </a:solidFill>
                <a:sym typeface="WP MathA" pitchFamily="2" charset="2"/>
              </a:rPr>
              <a:t>2</a:t>
            </a:r>
            <a:r>
              <a:rPr lang="en-US" smtClean="0">
                <a:solidFill>
                  <a:srgbClr val="002060"/>
                </a:solidFill>
                <a:sym typeface="WP MathA" pitchFamily="2" charset="2"/>
              </a:rPr>
              <a:t>SO</a:t>
            </a:r>
            <a:r>
              <a:rPr lang="en-US" baseline="-25000" smtClean="0">
                <a:solidFill>
                  <a:srgbClr val="002060"/>
                </a:solidFill>
                <a:sym typeface="WP MathA" pitchFamily="2" charset="2"/>
              </a:rPr>
              <a:t>4(aq)</a:t>
            </a:r>
            <a:r>
              <a:rPr lang="en-US" smtClean="0">
                <a:solidFill>
                  <a:srgbClr val="002060"/>
                </a:solidFill>
                <a:sym typeface="WP MathA" pitchFamily="2" charset="2"/>
              </a:rPr>
              <a:t> + Ba(OH)</a:t>
            </a:r>
            <a:r>
              <a:rPr lang="en-US" baseline="-25000" smtClean="0">
                <a:solidFill>
                  <a:srgbClr val="002060"/>
                </a:solidFill>
                <a:sym typeface="WP MathA" pitchFamily="2" charset="2"/>
              </a:rPr>
              <a:t>2(aq)</a:t>
            </a:r>
            <a:r>
              <a:rPr lang="en-US" smtClean="0">
                <a:solidFill>
                  <a:srgbClr val="002060"/>
                </a:solidFill>
                <a:sym typeface="WP MathA" pitchFamily="2" charset="2"/>
              </a:rPr>
              <a:t> 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 BaSO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4(s)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 + 2H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2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O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(l)</a:t>
            </a:r>
          </a:p>
          <a:p>
            <a:r>
              <a:rPr lang="en-US" smtClean="0"/>
              <a:t>Detected by increase in temperature and formation of a cloudy precipitate.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Metal Oxide + Acid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Double replacement:   </a:t>
            </a:r>
            <a:r>
              <a:rPr lang="en-US" smtClean="0">
                <a:solidFill>
                  <a:schemeClr val="accent1"/>
                </a:solidFill>
              </a:rPr>
              <a:t>A B+ CD </a:t>
            </a:r>
            <a:r>
              <a:rPr lang="en-US" smtClean="0">
                <a:solidFill>
                  <a:schemeClr val="accent1"/>
                </a:solidFill>
                <a:sym typeface="Symbol" pitchFamily="18" charset="2"/>
              </a:rPr>
              <a:t> AD</a:t>
            </a:r>
            <a:r>
              <a:rPr lang="en-US" smtClean="0">
                <a:solidFill>
                  <a:schemeClr val="accent1"/>
                </a:solidFill>
              </a:rPr>
              <a:t> + CB </a:t>
            </a:r>
          </a:p>
          <a:p>
            <a:r>
              <a:rPr lang="en-US" b="1" smtClean="0"/>
              <a:t>metal oxide + acid </a:t>
            </a:r>
            <a:r>
              <a:rPr lang="en-US" b="1" smtClean="0">
                <a:sym typeface="Wingdings" pitchFamily="2" charset="2"/>
              </a:rPr>
              <a:t> salt + water</a:t>
            </a:r>
            <a:endParaRPr lang="en-US" b="1" smtClean="0"/>
          </a:p>
          <a:p>
            <a:r>
              <a:rPr lang="en-US" smtClean="0"/>
              <a:t>Heat is released by the production of water</a:t>
            </a:r>
          </a:p>
          <a:p>
            <a:endParaRPr lang="en-US" smtClean="0"/>
          </a:p>
          <a:p>
            <a:r>
              <a:rPr lang="en-US" smtClean="0">
                <a:solidFill>
                  <a:srgbClr val="002060"/>
                </a:solidFill>
              </a:rPr>
              <a:t>ZnO</a:t>
            </a:r>
            <a:r>
              <a:rPr lang="en-US" baseline="-25000" smtClean="0">
                <a:solidFill>
                  <a:srgbClr val="002060"/>
                </a:solidFill>
              </a:rPr>
              <a:t>(s)</a:t>
            </a:r>
            <a:r>
              <a:rPr lang="en-US" smtClean="0">
                <a:solidFill>
                  <a:srgbClr val="002060"/>
                </a:solidFill>
              </a:rPr>
              <a:t> + 2HCl</a:t>
            </a:r>
            <a:r>
              <a:rPr lang="en-US" baseline="-25000" smtClean="0">
                <a:solidFill>
                  <a:srgbClr val="002060"/>
                </a:solidFill>
              </a:rPr>
              <a:t>(aq)</a:t>
            </a:r>
            <a:r>
              <a:rPr lang="en-US" smtClean="0">
                <a:solidFill>
                  <a:srgbClr val="002060"/>
                </a:solidFill>
              </a:rPr>
              <a:t> 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 ZnCl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2(aq)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 + H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2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O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(l)</a:t>
            </a:r>
          </a:p>
          <a:p>
            <a:endParaRPr lang="en-US" sz="800" smtClean="0">
              <a:solidFill>
                <a:srgbClr val="002060"/>
              </a:solidFill>
            </a:endParaRPr>
          </a:p>
          <a:p>
            <a:r>
              <a:rPr lang="en-US" smtClean="0">
                <a:solidFill>
                  <a:srgbClr val="002060"/>
                </a:solidFill>
              </a:rPr>
              <a:t>Na</a:t>
            </a:r>
            <a:r>
              <a:rPr lang="en-US" baseline="-25000" smtClean="0">
                <a:solidFill>
                  <a:srgbClr val="002060"/>
                </a:solidFill>
              </a:rPr>
              <a:t>2</a:t>
            </a:r>
            <a:r>
              <a:rPr lang="en-US" smtClean="0">
                <a:solidFill>
                  <a:srgbClr val="002060"/>
                </a:solidFill>
              </a:rPr>
              <a:t>O</a:t>
            </a:r>
            <a:r>
              <a:rPr lang="en-US" baseline="-25000" smtClean="0">
                <a:solidFill>
                  <a:srgbClr val="002060"/>
                </a:solidFill>
              </a:rPr>
              <a:t>(s)</a:t>
            </a:r>
            <a:r>
              <a:rPr lang="en-US" smtClean="0">
                <a:solidFill>
                  <a:srgbClr val="002060"/>
                </a:solidFill>
              </a:rPr>
              <a:t> + 2HCl</a:t>
            </a:r>
            <a:r>
              <a:rPr lang="en-US" baseline="-25000" smtClean="0">
                <a:solidFill>
                  <a:srgbClr val="002060"/>
                </a:solidFill>
              </a:rPr>
              <a:t>(aq)</a:t>
            </a:r>
            <a:r>
              <a:rPr lang="en-US" smtClean="0">
                <a:solidFill>
                  <a:srgbClr val="002060"/>
                </a:solidFill>
              </a:rPr>
              <a:t> 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 2NaCl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(aq)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 + H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2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O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(l)</a:t>
            </a:r>
            <a:endParaRPr lang="en-US" baseline="-25000" smtClean="0">
              <a:solidFill>
                <a:srgbClr val="002060"/>
              </a:solidFill>
            </a:endParaRPr>
          </a:p>
          <a:p>
            <a:endParaRPr lang="en-US" baseline="-250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Precipitation Reactions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29400" cy="3581400"/>
          </a:xfrm>
        </p:spPr>
        <p:txBody>
          <a:bodyPr/>
          <a:lstStyle/>
          <a:p>
            <a:r>
              <a:rPr lang="en-US" smtClean="0"/>
              <a:t>Double replacement:   </a:t>
            </a:r>
            <a:r>
              <a:rPr lang="en-US" smtClean="0">
                <a:solidFill>
                  <a:schemeClr val="accent1"/>
                </a:solidFill>
              </a:rPr>
              <a:t>A B+ CD </a:t>
            </a:r>
            <a:r>
              <a:rPr lang="en-US" smtClean="0">
                <a:solidFill>
                  <a:schemeClr val="accent1"/>
                </a:solidFill>
                <a:sym typeface="Symbol" pitchFamily="18" charset="2"/>
              </a:rPr>
              <a:t> AD</a:t>
            </a:r>
            <a:r>
              <a:rPr lang="en-US" smtClean="0">
                <a:solidFill>
                  <a:schemeClr val="accent1"/>
                </a:solidFill>
              </a:rPr>
              <a:t> + CB</a:t>
            </a:r>
          </a:p>
          <a:p>
            <a:r>
              <a:rPr lang="en-US" smtClean="0"/>
              <a:t>An insoluble product (precipitate) is formed and indicated by placing an (</a:t>
            </a:r>
            <a:r>
              <a:rPr lang="en-US" i="1" smtClean="0"/>
              <a:t>s</a:t>
            </a:r>
            <a:r>
              <a:rPr lang="en-US" smtClean="0"/>
              <a:t>) after its formula in the equation.</a:t>
            </a:r>
          </a:p>
          <a:p>
            <a:r>
              <a:rPr lang="en-US" smtClean="0"/>
              <a:t>Check the solubility table in Appendix V to </a:t>
            </a:r>
          </a:p>
          <a:p>
            <a:r>
              <a:rPr lang="en-US" smtClean="0"/>
              <a:t>see if a precipitate forms.</a:t>
            </a:r>
          </a:p>
          <a:p>
            <a:r>
              <a:rPr lang="en-US" smtClean="0">
                <a:solidFill>
                  <a:srgbClr val="002060"/>
                </a:solidFill>
              </a:rPr>
              <a:t>BaCl</a:t>
            </a:r>
            <a:r>
              <a:rPr lang="en-US" baseline="-25000" smtClean="0">
                <a:solidFill>
                  <a:srgbClr val="002060"/>
                </a:solidFill>
              </a:rPr>
              <a:t>2(aq)</a:t>
            </a:r>
            <a:r>
              <a:rPr lang="en-US" smtClean="0">
                <a:solidFill>
                  <a:srgbClr val="002060"/>
                </a:solidFill>
              </a:rPr>
              <a:t> + Na</a:t>
            </a:r>
            <a:r>
              <a:rPr lang="en-US" baseline="-25000" smtClean="0">
                <a:solidFill>
                  <a:srgbClr val="002060"/>
                </a:solidFill>
              </a:rPr>
              <a:t>2</a:t>
            </a:r>
            <a:r>
              <a:rPr lang="en-US" smtClean="0">
                <a:solidFill>
                  <a:srgbClr val="002060"/>
                </a:solidFill>
              </a:rPr>
              <a:t>SO</a:t>
            </a:r>
            <a:r>
              <a:rPr lang="en-US" baseline="-25000" smtClean="0">
                <a:solidFill>
                  <a:srgbClr val="002060"/>
                </a:solidFill>
              </a:rPr>
              <a:t>4(aq)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en-US" smtClean="0">
                <a:solidFill>
                  <a:srgbClr val="002060"/>
                </a:solidFill>
              </a:rPr>
              <a:t>BaSO</a:t>
            </a:r>
            <a:r>
              <a:rPr lang="en-US" baseline="-25000" smtClean="0">
                <a:solidFill>
                  <a:srgbClr val="002060"/>
                </a:solidFill>
              </a:rPr>
              <a:t>4(s)  </a:t>
            </a:r>
            <a:r>
              <a:rPr lang="en-US" smtClean="0">
                <a:solidFill>
                  <a:srgbClr val="002060"/>
                </a:solidFill>
              </a:rPr>
              <a:t>+</a:t>
            </a:r>
            <a:r>
              <a:rPr lang="en-US" baseline="-25000" smtClean="0">
                <a:solidFill>
                  <a:srgbClr val="002060"/>
                </a:solidFill>
              </a:rPr>
              <a:t> </a:t>
            </a:r>
            <a:r>
              <a:rPr lang="en-US" smtClean="0">
                <a:solidFill>
                  <a:srgbClr val="002060"/>
                </a:solidFill>
              </a:rPr>
              <a:t>2NaCl</a:t>
            </a:r>
            <a:r>
              <a:rPr lang="en-US" baseline="-25000" smtClean="0">
                <a:solidFill>
                  <a:srgbClr val="002060"/>
                </a:solidFill>
              </a:rPr>
              <a:t>(aq)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491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600200"/>
            <a:ext cx="20574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5257800"/>
            <a:ext cx="800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solidFill>
                  <a:srgbClr val="002060"/>
                </a:solidFill>
                <a:latin typeface="+mn-lt"/>
              </a:rPr>
              <a:t>2NaCl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(</a:t>
            </a:r>
            <a:r>
              <a:rPr lang="en-US" sz="2800" baseline="-25000" dirty="0" err="1">
                <a:solidFill>
                  <a:srgbClr val="002060"/>
                </a:solidFill>
                <a:latin typeface="+mn-lt"/>
              </a:rPr>
              <a:t>aq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)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+ Hg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(NO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3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)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2(</a:t>
            </a:r>
            <a:r>
              <a:rPr lang="en-US" sz="2800" baseline="-25000" dirty="0" err="1">
                <a:solidFill>
                  <a:srgbClr val="002060"/>
                </a:solidFill>
                <a:latin typeface="+mn-lt"/>
              </a:rPr>
              <a:t>aq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)</a:t>
            </a:r>
            <a:r>
              <a:rPr lang="en-US" sz="2800" dirty="0">
                <a:solidFill>
                  <a:srgbClr val="002060"/>
                </a:solidFill>
                <a:latin typeface="+mn-lt"/>
                <a:sym typeface="Wingdings" pitchFamily="2" charset="2"/>
              </a:rPr>
              <a:t>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2NaNO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3(</a:t>
            </a:r>
            <a:r>
              <a:rPr lang="en-US" sz="2800" baseline="-25000" dirty="0" err="1">
                <a:solidFill>
                  <a:srgbClr val="002060"/>
                </a:solidFill>
                <a:latin typeface="+mn-lt"/>
              </a:rPr>
              <a:t>aq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)  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+ Hg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Cl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2(s)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2800" baseline="-25000" dirty="0">
              <a:solidFill>
                <a:srgbClr val="00206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2800" b="1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Gas Forming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Double replacement:   </a:t>
            </a:r>
            <a:r>
              <a:rPr lang="en-US" dirty="0" smtClean="0">
                <a:solidFill>
                  <a:schemeClr val="accent1"/>
                </a:solidFill>
              </a:rPr>
              <a:t>A B+ CD 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 AD</a:t>
            </a:r>
            <a:r>
              <a:rPr lang="en-US" dirty="0" smtClean="0">
                <a:solidFill>
                  <a:schemeClr val="accent1"/>
                </a:solidFill>
              </a:rPr>
              <a:t> + CB</a:t>
            </a:r>
          </a:p>
          <a:p>
            <a:pPr>
              <a:defRPr/>
            </a:pPr>
            <a:endParaRPr lang="en-US" sz="1050" dirty="0" smtClean="0"/>
          </a:p>
          <a:p>
            <a:pPr>
              <a:defRPr/>
            </a:pPr>
            <a:r>
              <a:rPr lang="en-US" dirty="0" err="1" smtClean="0">
                <a:solidFill>
                  <a:srgbClr val="002060"/>
                </a:solidFill>
              </a:rPr>
              <a:t>NaCl</a:t>
            </a:r>
            <a:r>
              <a:rPr lang="en-US" baseline="-25000" dirty="0" smtClean="0">
                <a:solidFill>
                  <a:srgbClr val="002060"/>
                </a:solidFill>
              </a:rPr>
              <a:t>(s)</a:t>
            </a:r>
            <a:r>
              <a:rPr lang="en-US" dirty="0" smtClean="0">
                <a:solidFill>
                  <a:srgbClr val="002060"/>
                </a:solidFill>
              </a:rPr>
              <a:t> + H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SO</a:t>
            </a:r>
            <a:r>
              <a:rPr lang="en-US" baseline="-25000" dirty="0" smtClean="0">
                <a:solidFill>
                  <a:srgbClr val="002060"/>
                </a:solidFill>
              </a:rPr>
              <a:t>4(l)</a:t>
            </a: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002060"/>
                </a:solidFill>
              </a:rPr>
              <a:t>NaHSO</a:t>
            </a:r>
            <a:r>
              <a:rPr lang="en-US" baseline="-25000" dirty="0" smtClean="0">
                <a:solidFill>
                  <a:srgbClr val="002060"/>
                </a:solidFill>
              </a:rPr>
              <a:t>4(s)  </a:t>
            </a:r>
            <a:r>
              <a:rPr lang="en-US" dirty="0" smtClean="0">
                <a:solidFill>
                  <a:srgbClr val="002060"/>
                </a:solidFill>
              </a:rPr>
              <a:t>+</a:t>
            </a:r>
            <a:r>
              <a:rPr lang="en-US" baseline="-25000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HCl</a:t>
            </a:r>
            <a:r>
              <a:rPr lang="en-US" baseline="-25000" dirty="0" smtClean="0">
                <a:solidFill>
                  <a:srgbClr val="002060"/>
                </a:solidFill>
              </a:rPr>
              <a:t>(g) </a:t>
            </a:r>
          </a:p>
          <a:p>
            <a:pPr>
              <a:defRPr/>
            </a:pPr>
            <a:endParaRPr lang="en-US" sz="8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Na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S</a:t>
            </a:r>
            <a:r>
              <a:rPr lang="en-US" baseline="-25000" dirty="0" smtClean="0">
                <a:solidFill>
                  <a:srgbClr val="002060"/>
                </a:solidFill>
              </a:rPr>
              <a:t>(</a:t>
            </a:r>
            <a:r>
              <a:rPr lang="en-US" baseline="-25000" dirty="0" err="1" smtClean="0">
                <a:solidFill>
                  <a:srgbClr val="002060"/>
                </a:solidFill>
              </a:rPr>
              <a:t>aq</a:t>
            </a:r>
            <a:r>
              <a:rPr lang="en-US" baseline="-25000" dirty="0" smtClean="0">
                <a:solidFill>
                  <a:srgbClr val="002060"/>
                </a:solidFill>
              </a:rPr>
              <a:t>)</a:t>
            </a:r>
            <a:r>
              <a:rPr lang="en-US" dirty="0" smtClean="0">
                <a:solidFill>
                  <a:srgbClr val="002060"/>
                </a:solidFill>
              </a:rPr>
              <a:t> + 2HCl</a:t>
            </a:r>
            <a:r>
              <a:rPr lang="en-US" baseline="-25000" dirty="0" smtClean="0">
                <a:solidFill>
                  <a:srgbClr val="002060"/>
                </a:solidFill>
              </a:rPr>
              <a:t>(</a:t>
            </a:r>
            <a:r>
              <a:rPr lang="en-US" baseline="-25000" dirty="0" err="1" smtClean="0">
                <a:solidFill>
                  <a:srgbClr val="002060"/>
                </a:solidFill>
              </a:rPr>
              <a:t>aq</a:t>
            </a:r>
            <a:r>
              <a:rPr lang="en-US" baseline="-25000" dirty="0" smtClean="0">
                <a:solidFill>
                  <a:srgbClr val="002060"/>
                </a:solidFill>
              </a:rPr>
              <a:t>)</a:t>
            </a: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002060"/>
                </a:solidFill>
              </a:rPr>
              <a:t> H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S</a:t>
            </a:r>
            <a:r>
              <a:rPr lang="en-US" baseline="-25000" dirty="0" smtClean="0">
                <a:solidFill>
                  <a:srgbClr val="002060"/>
                </a:solidFill>
              </a:rPr>
              <a:t>(g)  </a:t>
            </a:r>
            <a:r>
              <a:rPr lang="en-US" dirty="0" smtClean="0">
                <a:solidFill>
                  <a:srgbClr val="002060"/>
                </a:solidFill>
              </a:rPr>
              <a:t>+ 2NaCl</a:t>
            </a:r>
            <a:r>
              <a:rPr lang="en-US" baseline="-25000" dirty="0" smtClean="0">
                <a:solidFill>
                  <a:srgbClr val="002060"/>
                </a:solidFill>
              </a:rPr>
              <a:t> (s)</a:t>
            </a:r>
          </a:p>
          <a:p>
            <a:pPr>
              <a:defRPr/>
            </a:pPr>
            <a:endParaRPr kumimoji="1" lang="en-US" sz="800" dirty="0" smtClean="0">
              <a:solidFill>
                <a:srgbClr val="002060"/>
              </a:solidFill>
              <a:sym typeface="WP IconicSymbolsA" pitchFamily="2" charset="2"/>
            </a:endParaRPr>
          </a:p>
          <a:p>
            <a:pPr>
              <a:defRPr/>
            </a:pPr>
            <a:r>
              <a:rPr kumimoji="1" lang="en-US" dirty="0" smtClean="0">
                <a:solidFill>
                  <a:srgbClr val="002060"/>
                </a:solidFill>
                <a:sym typeface="WP IconicSymbolsA" pitchFamily="2" charset="2"/>
              </a:rPr>
              <a:t>H</a:t>
            </a:r>
            <a:r>
              <a:rPr kumimoji="1" lang="en-US" baseline="-25000" dirty="0" smtClean="0">
                <a:solidFill>
                  <a:srgbClr val="002060"/>
                </a:solidFill>
                <a:sym typeface="WP IconicSymbolsA" pitchFamily="2" charset="2"/>
              </a:rPr>
              <a:t>2</a:t>
            </a:r>
            <a:r>
              <a:rPr kumimoji="1" lang="en-US" dirty="0" smtClean="0">
                <a:solidFill>
                  <a:srgbClr val="002060"/>
                </a:solidFill>
                <a:sym typeface="WP IconicSymbolsA" pitchFamily="2" charset="2"/>
              </a:rPr>
              <a:t>SO</a:t>
            </a:r>
            <a:r>
              <a:rPr kumimoji="1" lang="en-US" baseline="-25000" dirty="0" smtClean="0">
                <a:solidFill>
                  <a:srgbClr val="002060"/>
                </a:solidFill>
                <a:sym typeface="WP IconicSymbolsA" pitchFamily="2" charset="2"/>
              </a:rPr>
              <a:t>4(</a:t>
            </a:r>
            <a:r>
              <a:rPr kumimoji="1" lang="en-US" i="1" baseline="-25000" dirty="0" err="1" smtClean="0">
                <a:solidFill>
                  <a:srgbClr val="002060"/>
                </a:solidFill>
                <a:sym typeface="WP IconicSymbolsA" pitchFamily="2" charset="2"/>
              </a:rPr>
              <a:t>aq</a:t>
            </a:r>
            <a:r>
              <a:rPr kumimoji="1" lang="en-US" baseline="-25000" dirty="0" smtClean="0">
                <a:solidFill>
                  <a:srgbClr val="002060"/>
                </a:solidFill>
                <a:sym typeface="WP IconicSymbolsA" pitchFamily="2" charset="2"/>
              </a:rPr>
              <a:t>)</a:t>
            </a:r>
            <a:r>
              <a:rPr kumimoji="1" lang="en-US" dirty="0" smtClean="0">
                <a:solidFill>
                  <a:srgbClr val="002060"/>
                </a:solidFill>
                <a:sym typeface="WP IconicSymbolsA" pitchFamily="2" charset="2"/>
              </a:rPr>
              <a:t> + 2NaCN</a:t>
            </a:r>
            <a:r>
              <a:rPr kumimoji="1" lang="en-US" baseline="-25000" dirty="0" smtClean="0">
                <a:solidFill>
                  <a:srgbClr val="002060"/>
                </a:solidFill>
                <a:sym typeface="WP IconicSymbolsA" pitchFamily="2" charset="2"/>
              </a:rPr>
              <a:t>(</a:t>
            </a:r>
            <a:r>
              <a:rPr kumimoji="1" lang="en-US" i="1" baseline="-25000" dirty="0" err="1" smtClean="0">
                <a:solidFill>
                  <a:srgbClr val="002060"/>
                </a:solidFill>
                <a:sym typeface="WP IconicSymbolsA" pitchFamily="2" charset="2"/>
              </a:rPr>
              <a:t>aq</a:t>
            </a:r>
            <a:r>
              <a:rPr kumimoji="1" lang="en-US" i="1" baseline="-25000" dirty="0" smtClean="0">
                <a:solidFill>
                  <a:srgbClr val="002060"/>
                </a:solidFill>
                <a:sym typeface="WP IconicSymbolsA" pitchFamily="2" charset="2"/>
              </a:rPr>
              <a:t>)</a:t>
            </a:r>
            <a:r>
              <a:rPr kumimoji="1" lang="en-US" dirty="0" smtClean="0">
                <a:solidFill>
                  <a:srgbClr val="002060"/>
                </a:solidFill>
                <a:sym typeface="WP IconicSymbolsA" pitchFamily="2" charset="2"/>
              </a:rPr>
              <a:t> </a:t>
            </a:r>
            <a:r>
              <a:rPr kumimoji="1" lang="en-US" dirty="0" smtClean="0">
                <a:solidFill>
                  <a:srgbClr val="002060"/>
                </a:solidFill>
                <a:sym typeface="Symbol" pitchFamily="18" charset="2"/>
              </a:rPr>
              <a:t></a:t>
            </a:r>
            <a:r>
              <a:rPr kumimoji="1" lang="en-US" dirty="0" smtClean="0">
                <a:solidFill>
                  <a:srgbClr val="002060"/>
                </a:solidFill>
                <a:sym typeface="WP IconicSymbolsA" pitchFamily="2" charset="2"/>
              </a:rPr>
              <a:t> Na</a:t>
            </a:r>
            <a:r>
              <a:rPr kumimoji="1" lang="en-US" baseline="-25000" dirty="0" smtClean="0">
                <a:solidFill>
                  <a:srgbClr val="002060"/>
                </a:solidFill>
                <a:sym typeface="WP IconicSymbolsA" pitchFamily="2" charset="2"/>
              </a:rPr>
              <a:t>2</a:t>
            </a:r>
            <a:r>
              <a:rPr kumimoji="1" lang="en-US" dirty="0" smtClean="0">
                <a:solidFill>
                  <a:srgbClr val="002060"/>
                </a:solidFill>
                <a:sym typeface="WP IconicSymbolsA" pitchFamily="2" charset="2"/>
              </a:rPr>
              <a:t>SO</a:t>
            </a:r>
            <a:r>
              <a:rPr kumimoji="1" lang="en-US" baseline="-25000" dirty="0" smtClean="0">
                <a:solidFill>
                  <a:srgbClr val="002060"/>
                </a:solidFill>
                <a:sym typeface="WP IconicSymbolsA" pitchFamily="2" charset="2"/>
              </a:rPr>
              <a:t>4(</a:t>
            </a:r>
            <a:r>
              <a:rPr kumimoji="1" lang="en-US" i="1" baseline="-25000" dirty="0" err="1" smtClean="0">
                <a:solidFill>
                  <a:srgbClr val="002060"/>
                </a:solidFill>
                <a:sym typeface="WP IconicSymbolsA" pitchFamily="2" charset="2"/>
              </a:rPr>
              <a:t>aq</a:t>
            </a:r>
            <a:r>
              <a:rPr kumimoji="1" lang="en-US" baseline="-25000" dirty="0" smtClean="0">
                <a:solidFill>
                  <a:srgbClr val="002060"/>
                </a:solidFill>
                <a:sym typeface="WP IconicSymbolsA" pitchFamily="2" charset="2"/>
              </a:rPr>
              <a:t>) </a:t>
            </a:r>
            <a:r>
              <a:rPr kumimoji="1" lang="en-US" dirty="0" smtClean="0">
                <a:solidFill>
                  <a:srgbClr val="002060"/>
                </a:solidFill>
                <a:sym typeface="WP IconicSymbolsA" pitchFamily="2" charset="2"/>
              </a:rPr>
              <a:t>+ 2HCN</a:t>
            </a:r>
            <a:r>
              <a:rPr kumimoji="1" lang="en-US" baseline="-25000" dirty="0" smtClean="0">
                <a:solidFill>
                  <a:srgbClr val="002060"/>
                </a:solidFill>
                <a:sym typeface="WP IconicSymbolsA" pitchFamily="2" charset="2"/>
              </a:rPr>
              <a:t>(</a:t>
            </a:r>
            <a:r>
              <a:rPr kumimoji="1" lang="en-US" i="1" baseline="-25000" dirty="0" smtClean="0">
                <a:solidFill>
                  <a:srgbClr val="002060"/>
                </a:solidFill>
                <a:sym typeface="WP IconicSymbolsA" pitchFamily="2" charset="2"/>
              </a:rPr>
              <a:t>g</a:t>
            </a:r>
            <a:r>
              <a:rPr kumimoji="1" lang="en-US" baseline="-25000" dirty="0" smtClean="0">
                <a:solidFill>
                  <a:srgbClr val="002060"/>
                </a:solidFill>
                <a:sym typeface="WP IconicSymbolsA" pitchFamily="2" charset="2"/>
              </a:rPr>
              <a:t>)</a:t>
            </a:r>
            <a:endParaRPr lang="en-US" baseline="-25000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en-US" sz="800" baseline="-250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dirty="0" smtClean="0"/>
              <a:t>Double replacement reactions that form H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,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3</a:t>
            </a:r>
            <a:r>
              <a:rPr lang="en-US" dirty="0" smtClean="0"/>
              <a:t> or NH</a:t>
            </a:r>
            <a:r>
              <a:rPr lang="en-US" baseline="-25000" dirty="0" smtClean="0"/>
              <a:t>4</a:t>
            </a:r>
            <a:r>
              <a:rPr lang="en-US" dirty="0" smtClean="0"/>
              <a:t>OH are quickly followed by the decomposition of these compounds into gases (indirect gas production).</a:t>
            </a:r>
            <a:endParaRPr lang="en-US" baseline="-25000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Indirect Gas Forming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metal carbonate + acid </a:t>
            </a:r>
            <a:r>
              <a:rPr lang="en-US" b="1" smtClean="0">
                <a:sym typeface="Wingdings" pitchFamily="2" charset="2"/>
              </a:rPr>
              <a:t> salt + CO</a:t>
            </a:r>
            <a:r>
              <a:rPr lang="en-US" b="1" baseline="-25000" smtClean="0">
                <a:sym typeface="Wingdings" pitchFamily="2" charset="2"/>
              </a:rPr>
              <a:t>2(g)</a:t>
            </a:r>
            <a:r>
              <a:rPr lang="en-US" b="1" smtClean="0">
                <a:sym typeface="Wingdings" pitchFamily="2" charset="2"/>
              </a:rPr>
              <a:t> + H</a:t>
            </a:r>
            <a:r>
              <a:rPr lang="en-US" b="1" baseline="-25000" smtClean="0">
                <a:sym typeface="Wingdings" pitchFamily="2" charset="2"/>
              </a:rPr>
              <a:t>2</a:t>
            </a:r>
            <a:r>
              <a:rPr lang="en-US" b="1" smtClean="0">
                <a:sym typeface="Wingdings" pitchFamily="2" charset="2"/>
              </a:rPr>
              <a:t>O</a:t>
            </a:r>
            <a:r>
              <a:rPr lang="en-US" b="1" baseline="-25000" smtClean="0">
                <a:sym typeface="Wingdings" pitchFamily="2" charset="2"/>
              </a:rPr>
              <a:t>(l)</a:t>
            </a:r>
            <a:endParaRPr lang="en-US" b="1" smtClean="0">
              <a:sym typeface="Wingdings" pitchFamily="2" charset="2"/>
            </a:endParaRPr>
          </a:p>
          <a:p>
            <a:r>
              <a:rPr lang="en-US" smtClean="0"/>
              <a:t>Na</a:t>
            </a:r>
            <a:r>
              <a:rPr lang="en-US" baseline="-25000" smtClean="0"/>
              <a:t>2</a:t>
            </a:r>
            <a:r>
              <a:rPr lang="en-US" smtClean="0"/>
              <a:t>CO</a:t>
            </a:r>
            <a:r>
              <a:rPr lang="en-US" baseline="-25000" smtClean="0"/>
              <a:t>3(aq)</a:t>
            </a:r>
            <a:r>
              <a:rPr lang="en-US" smtClean="0"/>
              <a:t> + 2HCl</a:t>
            </a:r>
            <a:r>
              <a:rPr lang="en-US" baseline="-25000" smtClean="0"/>
              <a:t>(aq)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2NaCl</a:t>
            </a:r>
            <a:r>
              <a:rPr lang="en-US" baseline="-25000" smtClean="0">
                <a:sym typeface="Wingdings" pitchFamily="2" charset="2"/>
              </a:rPr>
              <a:t>(aq)</a:t>
            </a:r>
            <a:r>
              <a:rPr lang="en-US" smtClean="0">
                <a:sym typeface="Wingdings" pitchFamily="2" charset="2"/>
              </a:rPr>
              <a:t> + CO</a:t>
            </a:r>
            <a:r>
              <a:rPr lang="en-US" baseline="-25000" smtClean="0">
                <a:sym typeface="Wingdings" pitchFamily="2" charset="2"/>
              </a:rPr>
              <a:t>2(g)</a:t>
            </a:r>
            <a:r>
              <a:rPr lang="en-US" smtClean="0">
                <a:sym typeface="Wingdings" pitchFamily="2" charset="2"/>
              </a:rPr>
              <a:t> + H</a:t>
            </a:r>
            <a:r>
              <a:rPr lang="en-US" baseline="-25000" smtClean="0">
                <a:sym typeface="Wingdings" pitchFamily="2" charset="2"/>
              </a:rPr>
              <a:t>2</a:t>
            </a:r>
            <a:r>
              <a:rPr lang="en-US" smtClean="0">
                <a:sym typeface="Wingdings" pitchFamily="2" charset="2"/>
              </a:rPr>
              <a:t>O</a:t>
            </a:r>
            <a:r>
              <a:rPr lang="en-US" baseline="-25000" smtClean="0">
                <a:sym typeface="Wingdings" pitchFamily="2" charset="2"/>
              </a:rPr>
              <a:t>(l)</a:t>
            </a:r>
            <a:endParaRPr lang="en-US" smtClean="0">
              <a:sym typeface="Wingdings" pitchFamily="2" charset="2"/>
            </a:endParaRPr>
          </a:p>
          <a:p>
            <a:endParaRPr lang="en-US" sz="800" b="1" smtClean="0"/>
          </a:p>
          <a:p>
            <a:r>
              <a:rPr lang="en-US" b="1" smtClean="0"/>
              <a:t>metal sulfite + acid </a:t>
            </a:r>
            <a:r>
              <a:rPr lang="en-US" b="1" smtClean="0">
                <a:sym typeface="Wingdings" pitchFamily="2" charset="2"/>
              </a:rPr>
              <a:t> salt + SO</a:t>
            </a:r>
            <a:r>
              <a:rPr lang="en-US" b="1" baseline="-25000" smtClean="0">
                <a:sym typeface="Wingdings" pitchFamily="2" charset="2"/>
              </a:rPr>
              <a:t>2(g)</a:t>
            </a:r>
            <a:r>
              <a:rPr lang="en-US" b="1" smtClean="0">
                <a:sym typeface="Wingdings" pitchFamily="2" charset="2"/>
              </a:rPr>
              <a:t> + H</a:t>
            </a:r>
            <a:r>
              <a:rPr lang="en-US" b="1" baseline="-25000" smtClean="0">
                <a:sym typeface="Wingdings" pitchFamily="2" charset="2"/>
              </a:rPr>
              <a:t>2</a:t>
            </a:r>
            <a:r>
              <a:rPr lang="en-US" b="1" smtClean="0">
                <a:sym typeface="Wingdings" pitchFamily="2" charset="2"/>
              </a:rPr>
              <a:t>O</a:t>
            </a:r>
            <a:r>
              <a:rPr lang="en-US" b="1" baseline="-25000" smtClean="0">
                <a:sym typeface="Wingdings" pitchFamily="2" charset="2"/>
              </a:rPr>
              <a:t>(l)</a:t>
            </a:r>
            <a:endParaRPr lang="en-US" b="1" smtClean="0">
              <a:sym typeface="Wingdings" pitchFamily="2" charset="2"/>
            </a:endParaRPr>
          </a:p>
          <a:p>
            <a:r>
              <a:rPr lang="en-US" smtClean="0"/>
              <a:t>Na</a:t>
            </a:r>
            <a:r>
              <a:rPr lang="en-US" baseline="-25000" smtClean="0"/>
              <a:t>2</a:t>
            </a:r>
            <a:r>
              <a:rPr lang="en-US" smtClean="0"/>
              <a:t>SO</a:t>
            </a:r>
            <a:r>
              <a:rPr lang="en-US" baseline="-25000" smtClean="0"/>
              <a:t>3(aq)</a:t>
            </a:r>
            <a:r>
              <a:rPr lang="en-US" smtClean="0"/>
              <a:t> + 2HCl</a:t>
            </a:r>
            <a:r>
              <a:rPr lang="en-US" baseline="-25000" smtClean="0"/>
              <a:t>(aq)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2NaCl</a:t>
            </a:r>
            <a:r>
              <a:rPr lang="en-US" baseline="-25000" smtClean="0">
                <a:sym typeface="Wingdings" pitchFamily="2" charset="2"/>
              </a:rPr>
              <a:t>(aq)</a:t>
            </a:r>
            <a:r>
              <a:rPr lang="en-US" smtClean="0">
                <a:sym typeface="Wingdings" pitchFamily="2" charset="2"/>
              </a:rPr>
              <a:t> + SO</a:t>
            </a:r>
            <a:r>
              <a:rPr lang="en-US" baseline="-25000" smtClean="0">
                <a:sym typeface="Wingdings" pitchFamily="2" charset="2"/>
              </a:rPr>
              <a:t>2(g)</a:t>
            </a:r>
            <a:r>
              <a:rPr lang="en-US" smtClean="0">
                <a:sym typeface="Wingdings" pitchFamily="2" charset="2"/>
              </a:rPr>
              <a:t> + H</a:t>
            </a:r>
            <a:r>
              <a:rPr lang="en-US" baseline="-25000" smtClean="0">
                <a:sym typeface="Wingdings" pitchFamily="2" charset="2"/>
              </a:rPr>
              <a:t>2</a:t>
            </a:r>
            <a:r>
              <a:rPr lang="en-US" smtClean="0">
                <a:sym typeface="Wingdings" pitchFamily="2" charset="2"/>
              </a:rPr>
              <a:t>O</a:t>
            </a:r>
            <a:r>
              <a:rPr lang="en-US" baseline="-25000" smtClean="0">
                <a:sym typeface="Wingdings" pitchFamily="2" charset="2"/>
              </a:rPr>
              <a:t>(l)</a:t>
            </a:r>
            <a:endParaRPr lang="en-US" smtClean="0">
              <a:sym typeface="Wingdings" pitchFamily="2" charset="2"/>
            </a:endParaRPr>
          </a:p>
          <a:p>
            <a:endParaRPr lang="en-US" sz="800" b="1" smtClean="0"/>
          </a:p>
          <a:p>
            <a:r>
              <a:rPr lang="en-US" b="1" smtClean="0"/>
              <a:t>ammonium salt + base </a:t>
            </a:r>
            <a:r>
              <a:rPr lang="en-US" b="1" smtClean="0">
                <a:sym typeface="Wingdings" pitchFamily="2" charset="2"/>
              </a:rPr>
              <a:t> salt + NH</a:t>
            </a:r>
            <a:r>
              <a:rPr lang="en-US" b="1" baseline="-25000" smtClean="0">
                <a:sym typeface="Wingdings" pitchFamily="2" charset="2"/>
              </a:rPr>
              <a:t>3(g)</a:t>
            </a:r>
            <a:r>
              <a:rPr lang="en-US" b="1" smtClean="0">
                <a:sym typeface="Wingdings" pitchFamily="2" charset="2"/>
              </a:rPr>
              <a:t> + H</a:t>
            </a:r>
            <a:r>
              <a:rPr lang="en-US" b="1" baseline="-25000" smtClean="0">
                <a:sym typeface="Wingdings" pitchFamily="2" charset="2"/>
              </a:rPr>
              <a:t>2</a:t>
            </a:r>
            <a:r>
              <a:rPr lang="en-US" b="1" smtClean="0">
                <a:sym typeface="Wingdings" pitchFamily="2" charset="2"/>
              </a:rPr>
              <a:t>O</a:t>
            </a:r>
            <a:r>
              <a:rPr lang="en-US" b="1" baseline="-25000" smtClean="0">
                <a:sym typeface="Wingdings" pitchFamily="2" charset="2"/>
              </a:rPr>
              <a:t>(l)</a:t>
            </a:r>
            <a:endParaRPr lang="en-US" b="1" baseline="-25000" smtClean="0"/>
          </a:p>
          <a:p>
            <a:r>
              <a:rPr lang="en-US" smtClean="0"/>
              <a:t>NH</a:t>
            </a:r>
            <a:r>
              <a:rPr lang="en-US" baseline="-25000" smtClean="0"/>
              <a:t>4</a:t>
            </a:r>
            <a:r>
              <a:rPr lang="en-US" smtClean="0"/>
              <a:t>NO</a:t>
            </a:r>
            <a:r>
              <a:rPr lang="en-US" baseline="-25000" smtClean="0"/>
              <a:t>3(aq)</a:t>
            </a:r>
            <a:r>
              <a:rPr lang="en-US" smtClean="0"/>
              <a:t> + NaOH</a:t>
            </a:r>
            <a:r>
              <a:rPr lang="en-US" baseline="-25000" smtClean="0"/>
              <a:t>(aq)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NaNO</a:t>
            </a:r>
            <a:r>
              <a:rPr lang="en-US" baseline="-25000" smtClean="0">
                <a:sym typeface="Wingdings" pitchFamily="2" charset="2"/>
              </a:rPr>
              <a:t>3(aq)</a:t>
            </a:r>
            <a:r>
              <a:rPr lang="en-US" smtClean="0">
                <a:sym typeface="Wingdings" pitchFamily="2" charset="2"/>
              </a:rPr>
              <a:t> + NH</a:t>
            </a:r>
            <a:r>
              <a:rPr lang="en-US" baseline="-25000" smtClean="0">
                <a:sym typeface="Wingdings" pitchFamily="2" charset="2"/>
              </a:rPr>
              <a:t>3(g)</a:t>
            </a:r>
            <a:r>
              <a:rPr lang="en-US" smtClean="0">
                <a:sym typeface="Wingdings" pitchFamily="2" charset="2"/>
              </a:rPr>
              <a:t> + H</a:t>
            </a:r>
            <a:r>
              <a:rPr lang="en-US" baseline="-25000" smtClean="0">
                <a:sym typeface="Wingdings" pitchFamily="2" charset="2"/>
              </a:rPr>
              <a:t>2</a:t>
            </a:r>
            <a:r>
              <a:rPr lang="en-US" smtClean="0">
                <a:sym typeface="Wingdings" pitchFamily="2" charset="2"/>
              </a:rPr>
              <a:t>O</a:t>
            </a:r>
            <a:r>
              <a:rPr lang="en-US" baseline="-25000" smtClean="0">
                <a:sym typeface="Wingdings" pitchFamily="2" charset="2"/>
              </a:rPr>
              <a:t>(l)</a:t>
            </a: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are the likely products of the reaction of copper(II) oxide with nitric acid?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kumimoji="1" lang="en-US" dirty="0" smtClean="0">
                <a:sym typeface="WP IconicSymbolsA" pitchFamily="2" charset="2"/>
              </a:rPr>
              <a:t>CuNO</a:t>
            </a:r>
            <a:r>
              <a:rPr kumimoji="1" lang="en-US" baseline="-25000" dirty="0" smtClean="0">
                <a:sym typeface="WP IconicSymbolsA" pitchFamily="2" charset="2"/>
              </a:rPr>
              <a:t>3 </a:t>
            </a:r>
            <a:r>
              <a:rPr kumimoji="1" lang="en-US" dirty="0" smtClean="0">
                <a:sym typeface="WP IconicSymbolsA" pitchFamily="2" charset="2"/>
              </a:rPr>
              <a:t>+ H</a:t>
            </a:r>
            <a:r>
              <a:rPr kumimoji="1" lang="en-US" baseline="-25000" dirty="0" smtClean="0">
                <a:sym typeface="WP IconicSymbolsA" pitchFamily="2" charset="2"/>
              </a:rPr>
              <a:t>2</a:t>
            </a:r>
            <a:r>
              <a:rPr kumimoji="1" lang="en-US" dirty="0" smtClean="0">
                <a:sym typeface="WP IconicSymbolsA" pitchFamily="2" charset="2"/>
              </a:rPr>
              <a:t>O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kumimoji="1" lang="en-US" dirty="0" smtClean="0">
                <a:sym typeface="WP IconicSymbolsA" pitchFamily="2" charset="2"/>
              </a:rPr>
              <a:t>Cu(NO</a:t>
            </a:r>
            <a:r>
              <a:rPr kumimoji="1" lang="en-US" baseline="-25000" dirty="0" smtClean="0">
                <a:sym typeface="WP IconicSymbolsA" pitchFamily="2" charset="2"/>
              </a:rPr>
              <a:t>3</a:t>
            </a:r>
            <a:r>
              <a:rPr kumimoji="1" lang="en-US" dirty="0" smtClean="0">
                <a:sym typeface="WP IconicSymbolsA" pitchFamily="2" charset="2"/>
              </a:rPr>
              <a:t>)</a:t>
            </a:r>
            <a:r>
              <a:rPr kumimoji="1" lang="en-US" baseline="-25000" dirty="0" smtClean="0">
                <a:sym typeface="WP IconicSymbolsA" pitchFamily="2" charset="2"/>
              </a:rPr>
              <a:t>2 </a:t>
            </a:r>
            <a:r>
              <a:rPr kumimoji="1" lang="en-US" dirty="0" smtClean="0">
                <a:sym typeface="WP IconicSymbolsA" pitchFamily="2" charset="2"/>
              </a:rPr>
              <a:t>+ H</a:t>
            </a:r>
            <a:r>
              <a:rPr kumimoji="1" lang="en-US" baseline="-25000" dirty="0" smtClean="0">
                <a:sym typeface="WP IconicSymbolsA" pitchFamily="2" charset="2"/>
              </a:rPr>
              <a:t>2</a:t>
            </a:r>
            <a:r>
              <a:rPr kumimoji="1" lang="en-US" dirty="0" smtClean="0">
                <a:sym typeface="WP IconicSymbolsA" pitchFamily="2" charset="2"/>
              </a:rPr>
              <a:t>O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kumimoji="1" lang="en-US" dirty="0" smtClean="0">
                <a:sym typeface="WP IconicSymbolsA" pitchFamily="2" charset="2"/>
              </a:rPr>
              <a:t>Cu(NO</a:t>
            </a:r>
            <a:r>
              <a:rPr kumimoji="1" lang="en-US" baseline="-25000" dirty="0" smtClean="0">
                <a:sym typeface="WP IconicSymbolsA" pitchFamily="2" charset="2"/>
              </a:rPr>
              <a:t>2</a:t>
            </a:r>
            <a:r>
              <a:rPr kumimoji="1" lang="en-US" dirty="0" smtClean="0">
                <a:sym typeface="WP IconicSymbolsA" pitchFamily="2" charset="2"/>
              </a:rPr>
              <a:t>)</a:t>
            </a:r>
            <a:r>
              <a:rPr kumimoji="1" lang="en-US" baseline="-25000" dirty="0" smtClean="0">
                <a:sym typeface="WP IconicSymbolsA" pitchFamily="2" charset="2"/>
              </a:rPr>
              <a:t>2 </a:t>
            </a:r>
            <a:r>
              <a:rPr kumimoji="1" lang="en-US" dirty="0" smtClean="0">
                <a:sym typeface="WP IconicSymbolsA" pitchFamily="2" charset="2"/>
              </a:rPr>
              <a:t>+ H</a:t>
            </a:r>
            <a:r>
              <a:rPr kumimoji="1" lang="en-US" baseline="-25000" dirty="0" smtClean="0">
                <a:sym typeface="WP IconicSymbolsA" pitchFamily="2" charset="2"/>
              </a:rPr>
              <a:t>2</a:t>
            </a:r>
            <a:r>
              <a:rPr kumimoji="1" lang="en-US" dirty="0" smtClean="0">
                <a:sym typeface="WP IconicSymbolsA" pitchFamily="2" charset="2"/>
              </a:rPr>
              <a:t>O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kumimoji="1" lang="en-US" dirty="0" smtClean="0">
                <a:sym typeface="WP IconicSymbolsA" pitchFamily="2" charset="2"/>
              </a:rPr>
              <a:t>CuNO</a:t>
            </a:r>
            <a:r>
              <a:rPr kumimoji="1" lang="en-US" baseline="-25000" dirty="0" smtClean="0">
                <a:sym typeface="WP IconicSymbolsA" pitchFamily="2" charset="2"/>
              </a:rPr>
              <a:t>2 </a:t>
            </a:r>
            <a:r>
              <a:rPr kumimoji="1" lang="en-US" dirty="0" smtClean="0">
                <a:sym typeface="WP IconicSymbolsA" pitchFamily="2" charset="2"/>
              </a:rPr>
              <a:t>+ H</a:t>
            </a:r>
            <a:r>
              <a:rPr kumimoji="1" lang="en-US" baseline="-25000" dirty="0" smtClean="0">
                <a:sym typeface="WP IconicSymbolsA" pitchFamily="2" charset="2"/>
              </a:rPr>
              <a:t>2</a:t>
            </a:r>
            <a:r>
              <a:rPr kumimoji="1" lang="en-US" dirty="0" smtClean="0">
                <a:sym typeface="WP IconicSymbolsA" pitchFamily="2" charset="2"/>
              </a:rPr>
              <a:t>O</a:t>
            </a:r>
          </a:p>
          <a:p>
            <a:pPr marL="514350" indent="-514350">
              <a:buFont typeface="+mj-lt"/>
              <a:buAutoNum type="alphaLcPeriod"/>
              <a:defRPr/>
            </a:pPr>
            <a:endParaRPr kumimoji="1" lang="en-US" dirty="0" smtClean="0">
              <a:solidFill>
                <a:srgbClr val="002060"/>
              </a:solidFill>
              <a:sym typeface="WP IconicSymbolsA" pitchFamily="2" charset="2"/>
            </a:endParaRPr>
          </a:p>
          <a:p>
            <a:pPr marL="514350" indent="-514350">
              <a:buFont typeface="+mj-lt"/>
              <a:buAutoNum type="alphaLcPeriod"/>
              <a:defRPr/>
            </a:pPr>
            <a:endParaRPr kumimoji="1" lang="en-US" dirty="0" smtClean="0">
              <a:solidFill>
                <a:srgbClr val="002060"/>
              </a:solidFill>
              <a:sym typeface="WP IconicSymbolsA" pitchFamily="2" charset="2"/>
            </a:endParaRPr>
          </a:p>
          <a:p>
            <a:pPr marL="514350" indent="-514350">
              <a:buFont typeface="+mj-lt"/>
              <a:buAutoNum type="alphaLcPeriod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62000" y="4846638"/>
            <a:ext cx="7315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en-US" sz="2800" dirty="0" err="1">
                <a:solidFill>
                  <a:srgbClr val="002060"/>
                </a:solidFill>
                <a:latin typeface="+mn-lt"/>
                <a:sym typeface="WP IconicSymbolsA" pitchFamily="2" charset="2"/>
              </a:rPr>
              <a:t>CuO</a:t>
            </a:r>
            <a:r>
              <a:rPr kumimoji="1" lang="en-US" sz="2800" baseline="-25000" dirty="0">
                <a:solidFill>
                  <a:srgbClr val="002060"/>
                </a:solidFill>
                <a:latin typeface="+mn-lt"/>
                <a:sym typeface="WP IconicSymbolsA" pitchFamily="2" charset="2"/>
              </a:rPr>
              <a:t>(</a:t>
            </a:r>
            <a:r>
              <a:rPr kumimoji="1" lang="en-US" sz="2800" i="1" baseline="-25000" dirty="0">
                <a:solidFill>
                  <a:srgbClr val="002060"/>
                </a:solidFill>
                <a:latin typeface="+mn-lt"/>
                <a:sym typeface="WP IconicSymbolsA" pitchFamily="2" charset="2"/>
              </a:rPr>
              <a:t>s</a:t>
            </a:r>
            <a:r>
              <a:rPr kumimoji="1" lang="en-US" sz="2800" baseline="-25000" dirty="0">
                <a:solidFill>
                  <a:srgbClr val="002060"/>
                </a:solidFill>
                <a:latin typeface="+mn-lt"/>
                <a:sym typeface="WP IconicSymbolsA" pitchFamily="2" charset="2"/>
              </a:rPr>
              <a:t>)</a:t>
            </a:r>
            <a:r>
              <a:rPr kumimoji="1" lang="en-US" sz="2800" dirty="0">
                <a:solidFill>
                  <a:srgbClr val="002060"/>
                </a:solidFill>
                <a:latin typeface="+mn-lt"/>
                <a:sym typeface="WP IconicSymbolsA" pitchFamily="2" charset="2"/>
              </a:rPr>
              <a:t> + 2HNO</a:t>
            </a:r>
            <a:r>
              <a:rPr kumimoji="1" lang="en-US" sz="2800" baseline="-25000" dirty="0">
                <a:solidFill>
                  <a:srgbClr val="002060"/>
                </a:solidFill>
                <a:latin typeface="+mn-lt"/>
                <a:sym typeface="WP IconicSymbolsA" pitchFamily="2" charset="2"/>
              </a:rPr>
              <a:t>3(</a:t>
            </a:r>
            <a:r>
              <a:rPr kumimoji="1" lang="en-US" sz="2800" i="1" baseline="-25000" dirty="0" err="1">
                <a:solidFill>
                  <a:srgbClr val="002060"/>
                </a:solidFill>
                <a:latin typeface="+mn-lt"/>
                <a:sym typeface="WP IconicSymbolsA" pitchFamily="2" charset="2"/>
              </a:rPr>
              <a:t>aq</a:t>
            </a:r>
            <a:r>
              <a:rPr kumimoji="1" lang="en-US" sz="2800" baseline="-25000" dirty="0">
                <a:solidFill>
                  <a:srgbClr val="002060"/>
                </a:solidFill>
                <a:latin typeface="+mn-lt"/>
                <a:sym typeface="WP IconicSymbolsA" pitchFamily="2" charset="2"/>
              </a:rPr>
              <a:t>) </a:t>
            </a:r>
            <a:r>
              <a:rPr kumimoji="1" lang="en-US" sz="2800" dirty="0">
                <a:solidFill>
                  <a:srgbClr val="002060"/>
                </a:solidFill>
                <a:latin typeface="+mn-lt"/>
                <a:sym typeface="Symbol" pitchFamily="18" charset="2"/>
              </a:rPr>
              <a:t></a:t>
            </a:r>
            <a:r>
              <a:rPr kumimoji="1" lang="en-US" sz="2800" dirty="0">
                <a:solidFill>
                  <a:srgbClr val="002060"/>
                </a:solidFill>
                <a:latin typeface="+mn-lt"/>
                <a:sym typeface="WP IconicSymbolsA" pitchFamily="2" charset="2"/>
              </a:rPr>
              <a:t> Cu(NO</a:t>
            </a:r>
            <a:r>
              <a:rPr kumimoji="1" lang="en-US" sz="2800" baseline="-25000" dirty="0">
                <a:solidFill>
                  <a:srgbClr val="002060"/>
                </a:solidFill>
                <a:latin typeface="+mn-lt"/>
                <a:sym typeface="WP IconicSymbolsA" pitchFamily="2" charset="2"/>
              </a:rPr>
              <a:t>3</a:t>
            </a:r>
            <a:r>
              <a:rPr kumimoji="1" lang="en-US" sz="2800" dirty="0">
                <a:solidFill>
                  <a:srgbClr val="002060"/>
                </a:solidFill>
                <a:latin typeface="+mn-lt"/>
                <a:sym typeface="WP IconicSymbolsA" pitchFamily="2" charset="2"/>
              </a:rPr>
              <a:t>)</a:t>
            </a:r>
            <a:r>
              <a:rPr kumimoji="1" lang="en-US" sz="2800" baseline="-25000" dirty="0">
                <a:solidFill>
                  <a:srgbClr val="002060"/>
                </a:solidFill>
                <a:latin typeface="+mn-lt"/>
                <a:sym typeface="WP IconicSymbolsA" pitchFamily="2" charset="2"/>
              </a:rPr>
              <a:t>2(</a:t>
            </a:r>
            <a:r>
              <a:rPr kumimoji="1" lang="en-US" sz="2800" i="1" baseline="-25000" dirty="0" err="1">
                <a:solidFill>
                  <a:srgbClr val="002060"/>
                </a:solidFill>
                <a:latin typeface="+mn-lt"/>
                <a:sym typeface="WP IconicSymbolsA" pitchFamily="2" charset="2"/>
              </a:rPr>
              <a:t>aq</a:t>
            </a:r>
            <a:r>
              <a:rPr kumimoji="1" lang="en-US" sz="2800" baseline="-25000" dirty="0">
                <a:solidFill>
                  <a:srgbClr val="002060"/>
                </a:solidFill>
                <a:latin typeface="+mn-lt"/>
                <a:sym typeface="WP IconicSymbolsA" pitchFamily="2" charset="2"/>
              </a:rPr>
              <a:t>)</a:t>
            </a:r>
            <a:r>
              <a:rPr kumimoji="1" lang="en-US" sz="2800" dirty="0">
                <a:solidFill>
                  <a:srgbClr val="002060"/>
                </a:solidFill>
                <a:latin typeface="+mn-lt"/>
                <a:sym typeface="WP IconicSymbolsA" pitchFamily="2" charset="2"/>
              </a:rPr>
              <a:t> + H</a:t>
            </a:r>
            <a:r>
              <a:rPr kumimoji="1" lang="en-US" sz="2800" baseline="-25000" dirty="0">
                <a:solidFill>
                  <a:srgbClr val="002060"/>
                </a:solidFill>
                <a:latin typeface="+mn-lt"/>
                <a:sym typeface="WP IconicSymbolsA" pitchFamily="2" charset="2"/>
              </a:rPr>
              <a:t>2</a:t>
            </a:r>
            <a:r>
              <a:rPr kumimoji="1" lang="en-US" sz="2800" dirty="0">
                <a:solidFill>
                  <a:srgbClr val="002060"/>
                </a:solidFill>
                <a:latin typeface="+mn-lt"/>
                <a:sym typeface="WP IconicSymbolsA" pitchFamily="2" charset="2"/>
              </a:rPr>
              <a:t>O</a:t>
            </a:r>
            <a:r>
              <a:rPr kumimoji="1" lang="en-US" sz="2800" baseline="-25000" dirty="0">
                <a:solidFill>
                  <a:srgbClr val="002060"/>
                </a:solidFill>
                <a:latin typeface="+mn-lt"/>
                <a:sym typeface="WP IconicSymbolsA" pitchFamily="2" charset="2"/>
              </a:rPr>
              <a:t>(</a:t>
            </a:r>
            <a:r>
              <a:rPr kumimoji="1" lang="en-US" sz="2800" i="1" baseline="-25000" dirty="0">
                <a:solidFill>
                  <a:srgbClr val="002060"/>
                </a:solidFill>
                <a:latin typeface="+mn-lt"/>
                <a:sym typeface="WP IconicSymbolsA" pitchFamily="2" charset="2"/>
              </a:rPr>
              <a:t>l</a:t>
            </a:r>
            <a:r>
              <a:rPr kumimoji="1" lang="en-US" sz="2800" baseline="-25000" dirty="0">
                <a:solidFill>
                  <a:srgbClr val="002060"/>
                </a:solidFill>
                <a:latin typeface="+mn-lt"/>
                <a:sym typeface="WP IconicSymbolsA" pitchFamily="2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Chemical Equation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7455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4" name="Group 13"/>
          <p:cNvGrpSpPr>
            <a:grpSpLocks/>
          </p:cNvGrpSpPr>
          <p:nvPr/>
        </p:nvGrpSpPr>
        <p:grpSpPr bwMode="auto">
          <a:xfrm>
            <a:off x="1538288" y="4648200"/>
            <a:ext cx="5854700" cy="523875"/>
            <a:chOff x="2170601" y="4593848"/>
            <a:chExt cx="5854488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2170601" y="4593848"/>
              <a:ext cx="5854488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rgbClr val="002060"/>
                  </a:solidFill>
                  <a:latin typeface="+mn-lt"/>
                </a:rPr>
                <a:t>Mg</a:t>
              </a:r>
              <a:r>
                <a:rPr lang="en-US" sz="2800" baseline="-25000" dirty="0">
                  <a:solidFill>
                    <a:srgbClr val="002060"/>
                  </a:solidFill>
                  <a:latin typeface="+mn-lt"/>
                </a:rPr>
                <a:t>(s)</a:t>
              </a:r>
              <a:r>
                <a:rPr lang="en-US" sz="2800" dirty="0">
                  <a:solidFill>
                    <a:srgbClr val="002060"/>
                  </a:solidFill>
                  <a:latin typeface="+mn-lt"/>
                </a:rPr>
                <a:t> + 2HCl</a:t>
              </a:r>
              <a:r>
                <a:rPr lang="en-US" sz="2800" baseline="-25000" dirty="0">
                  <a:solidFill>
                    <a:srgbClr val="002060"/>
                  </a:solidFill>
                  <a:latin typeface="+mn-lt"/>
                </a:rPr>
                <a:t>(</a:t>
              </a:r>
              <a:r>
                <a:rPr lang="en-US" sz="2800" baseline="-25000" dirty="0" err="1">
                  <a:solidFill>
                    <a:srgbClr val="002060"/>
                  </a:solidFill>
                  <a:latin typeface="+mn-lt"/>
                </a:rPr>
                <a:t>aq</a:t>
              </a:r>
              <a:r>
                <a:rPr lang="en-US" sz="2800" baseline="-25000" dirty="0">
                  <a:solidFill>
                    <a:srgbClr val="002060"/>
                  </a:solidFill>
                  <a:latin typeface="+mn-lt"/>
                </a:rPr>
                <a:t>)</a:t>
              </a:r>
              <a:r>
                <a:rPr lang="en-US" sz="2800" dirty="0">
                  <a:solidFill>
                    <a:srgbClr val="002060"/>
                  </a:solidFill>
                  <a:latin typeface="+mn-lt"/>
                </a:rPr>
                <a:t>           H</a:t>
              </a:r>
              <a:r>
                <a:rPr lang="en-US" sz="2800" baseline="-25000" dirty="0">
                  <a:solidFill>
                    <a:srgbClr val="002060"/>
                  </a:solidFill>
                  <a:latin typeface="+mn-lt"/>
                  <a:sym typeface="Wingdings" pitchFamily="2" charset="2"/>
                </a:rPr>
                <a:t>2(g)</a:t>
              </a:r>
              <a:r>
                <a:rPr lang="en-US" sz="2800" dirty="0">
                  <a:solidFill>
                    <a:srgbClr val="002060"/>
                  </a:solidFill>
                  <a:latin typeface="+mn-lt"/>
                  <a:sym typeface="Wingdings" pitchFamily="2" charset="2"/>
                </a:rPr>
                <a:t> + MgCl</a:t>
              </a:r>
              <a:r>
                <a:rPr lang="en-US" sz="2800" baseline="-25000" dirty="0">
                  <a:solidFill>
                    <a:srgbClr val="002060"/>
                  </a:solidFill>
                  <a:latin typeface="+mn-lt"/>
                  <a:sym typeface="Wingdings" pitchFamily="2" charset="2"/>
                </a:rPr>
                <a:t>2(</a:t>
              </a:r>
              <a:r>
                <a:rPr lang="en-US" sz="2800" baseline="-25000" dirty="0" err="1">
                  <a:solidFill>
                    <a:srgbClr val="002060"/>
                  </a:solidFill>
                  <a:latin typeface="+mn-lt"/>
                  <a:sym typeface="Wingdings" pitchFamily="2" charset="2"/>
                </a:rPr>
                <a:t>aq</a:t>
              </a:r>
              <a:r>
                <a:rPr lang="en-US" sz="2800" baseline="-25000" dirty="0">
                  <a:solidFill>
                    <a:srgbClr val="002060"/>
                  </a:solidFill>
                  <a:latin typeface="+mn-lt"/>
                  <a:sym typeface="Wingdings" pitchFamily="2" charset="2"/>
                </a:rPr>
                <a:t>)</a:t>
              </a:r>
              <a:endParaRPr lang="en-US" sz="2800" baseline="-25000" dirty="0">
                <a:solidFill>
                  <a:srgbClr val="002060"/>
                </a:solidFill>
                <a:latin typeface="+mn-lt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648598" y="4876070"/>
              <a:ext cx="685775" cy="1586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15" name="Group 19"/>
          <p:cNvGrpSpPr>
            <a:grpSpLocks/>
          </p:cNvGrpSpPr>
          <p:nvPr/>
        </p:nvGrpSpPr>
        <p:grpSpPr bwMode="auto">
          <a:xfrm>
            <a:off x="1295400" y="5267325"/>
            <a:ext cx="6251575" cy="523875"/>
            <a:chOff x="2170601" y="4593848"/>
            <a:chExt cx="6252033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2170601" y="4593848"/>
              <a:ext cx="6252033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 err="1">
                  <a:solidFill>
                    <a:srgbClr val="002060"/>
                  </a:solidFill>
                  <a:latin typeface="+mn-lt"/>
                </a:rPr>
                <a:t>NaOH</a:t>
              </a:r>
              <a:r>
                <a:rPr lang="en-US" sz="2800" baseline="-25000" dirty="0">
                  <a:solidFill>
                    <a:srgbClr val="002060"/>
                  </a:solidFill>
                  <a:latin typeface="+mn-lt"/>
                </a:rPr>
                <a:t>(</a:t>
              </a:r>
              <a:r>
                <a:rPr lang="en-US" sz="2800" baseline="-25000" dirty="0" err="1">
                  <a:solidFill>
                    <a:srgbClr val="002060"/>
                  </a:solidFill>
                  <a:latin typeface="+mn-lt"/>
                </a:rPr>
                <a:t>aq</a:t>
              </a:r>
              <a:r>
                <a:rPr lang="en-US" sz="2800" baseline="-25000" dirty="0">
                  <a:solidFill>
                    <a:srgbClr val="002060"/>
                  </a:solidFill>
                  <a:latin typeface="+mn-lt"/>
                </a:rPr>
                <a:t>)</a:t>
              </a:r>
              <a:r>
                <a:rPr lang="en-US" sz="2800" dirty="0">
                  <a:solidFill>
                    <a:srgbClr val="002060"/>
                  </a:solidFill>
                  <a:latin typeface="+mn-lt"/>
                </a:rPr>
                <a:t> + </a:t>
              </a:r>
              <a:r>
                <a:rPr lang="en-US" sz="2800" dirty="0" err="1">
                  <a:solidFill>
                    <a:srgbClr val="002060"/>
                  </a:solidFill>
                  <a:latin typeface="+mn-lt"/>
                </a:rPr>
                <a:t>HCl</a:t>
              </a:r>
              <a:r>
                <a:rPr lang="en-US" sz="2800" baseline="-25000" dirty="0">
                  <a:solidFill>
                    <a:srgbClr val="002060"/>
                  </a:solidFill>
                  <a:latin typeface="+mn-lt"/>
                </a:rPr>
                <a:t>(</a:t>
              </a:r>
              <a:r>
                <a:rPr lang="en-US" sz="2800" baseline="-25000" dirty="0" err="1">
                  <a:solidFill>
                    <a:srgbClr val="002060"/>
                  </a:solidFill>
                  <a:latin typeface="+mn-lt"/>
                </a:rPr>
                <a:t>aq</a:t>
              </a:r>
              <a:r>
                <a:rPr lang="en-US" sz="2800" baseline="-25000" dirty="0">
                  <a:solidFill>
                    <a:srgbClr val="002060"/>
                  </a:solidFill>
                  <a:latin typeface="+mn-lt"/>
                </a:rPr>
                <a:t>)</a:t>
              </a:r>
              <a:r>
                <a:rPr lang="en-US" sz="2800" dirty="0">
                  <a:solidFill>
                    <a:srgbClr val="002060"/>
                  </a:solidFill>
                  <a:latin typeface="+mn-lt"/>
                </a:rPr>
                <a:t>           H</a:t>
              </a:r>
              <a:r>
                <a:rPr lang="en-US" sz="2800" baseline="-25000" dirty="0">
                  <a:solidFill>
                    <a:srgbClr val="002060"/>
                  </a:solidFill>
                  <a:latin typeface="+mn-lt"/>
                  <a:sym typeface="Wingdings" pitchFamily="2" charset="2"/>
                </a:rPr>
                <a:t>2</a:t>
              </a:r>
              <a:r>
                <a:rPr lang="en-US" sz="2800" dirty="0">
                  <a:solidFill>
                    <a:srgbClr val="002060"/>
                  </a:solidFill>
                  <a:latin typeface="+mn-lt"/>
                </a:rPr>
                <a:t>O</a:t>
              </a:r>
              <a:r>
                <a:rPr lang="en-US" sz="2800" baseline="-25000" dirty="0">
                  <a:solidFill>
                    <a:srgbClr val="002060"/>
                  </a:solidFill>
                  <a:latin typeface="+mn-lt"/>
                  <a:sym typeface="Wingdings" pitchFamily="2" charset="2"/>
                </a:rPr>
                <a:t>(l)</a:t>
              </a:r>
              <a:r>
                <a:rPr lang="en-US" sz="2800" dirty="0">
                  <a:solidFill>
                    <a:srgbClr val="002060"/>
                  </a:solidFill>
                  <a:latin typeface="+mn-lt"/>
                  <a:sym typeface="Wingdings" pitchFamily="2" charset="2"/>
                </a:rPr>
                <a:t> + </a:t>
              </a:r>
              <a:r>
                <a:rPr lang="en-US" sz="2800" dirty="0" err="1">
                  <a:solidFill>
                    <a:srgbClr val="002060"/>
                  </a:solidFill>
                  <a:latin typeface="+mn-lt"/>
                  <a:sym typeface="Wingdings" pitchFamily="2" charset="2"/>
                </a:rPr>
                <a:t>NaCl</a:t>
              </a:r>
              <a:r>
                <a:rPr lang="en-US" sz="2800" baseline="-25000" dirty="0">
                  <a:solidFill>
                    <a:srgbClr val="002060"/>
                  </a:solidFill>
                  <a:latin typeface="+mn-lt"/>
                  <a:sym typeface="Wingdings" pitchFamily="2" charset="2"/>
                </a:rPr>
                <a:t>(</a:t>
              </a:r>
              <a:r>
                <a:rPr lang="en-US" sz="2800" baseline="-25000" dirty="0" err="1">
                  <a:solidFill>
                    <a:srgbClr val="002060"/>
                  </a:solidFill>
                  <a:latin typeface="+mn-lt"/>
                  <a:sym typeface="Wingdings" pitchFamily="2" charset="2"/>
                </a:rPr>
                <a:t>aq</a:t>
              </a:r>
              <a:r>
                <a:rPr lang="en-US" sz="2800" baseline="-25000" dirty="0">
                  <a:solidFill>
                    <a:srgbClr val="002060"/>
                  </a:solidFill>
                  <a:latin typeface="+mn-lt"/>
                  <a:sym typeface="Wingdings" pitchFamily="2" charset="2"/>
                </a:rPr>
                <a:t>)</a:t>
              </a:r>
              <a:endParaRPr lang="en-US" sz="2800" baseline="-25000" dirty="0">
                <a:solidFill>
                  <a:srgbClr val="002060"/>
                </a:solidFill>
                <a:latin typeface="+mn-lt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5142619" y="4876070"/>
              <a:ext cx="685850" cy="1586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are the likely products of the reaction of sodium sulfide with iron(III) chloride?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err="1" smtClean="0"/>
              <a:t>FeS</a:t>
            </a:r>
            <a:r>
              <a:rPr lang="en-US" dirty="0" smtClean="0"/>
              <a:t> +  </a:t>
            </a:r>
            <a:r>
              <a:rPr lang="en-US" dirty="0" err="1" smtClean="0"/>
              <a:t>NaCl</a:t>
            </a:r>
            <a:endParaRPr lang="en-US" baseline="-25000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FeS</a:t>
            </a:r>
            <a:r>
              <a:rPr lang="en-US" baseline="-25000" dirty="0" smtClean="0"/>
              <a:t>3</a:t>
            </a:r>
            <a:r>
              <a:rPr lang="en-US" dirty="0" smtClean="0"/>
              <a:t> +  </a:t>
            </a:r>
            <a:r>
              <a:rPr lang="en-US" dirty="0" err="1" smtClean="0"/>
              <a:t>NaCl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Fe</a:t>
            </a:r>
            <a:r>
              <a:rPr lang="en-US" baseline="-25000" dirty="0" smtClean="0"/>
              <a:t>3</a:t>
            </a:r>
            <a:r>
              <a:rPr lang="en-US" dirty="0" smtClean="0"/>
              <a:t>S +  </a:t>
            </a:r>
            <a:r>
              <a:rPr lang="en-US" dirty="0" err="1" smtClean="0"/>
              <a:t>NaCl</a:t>
            </a:r>
            <a:endParaRPr lang="en-US" baseline="-25000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Fe</a:t>
            </a:r>
            <a:r>
              <a:rPr lang="en-US" baseline="-25000" dirty="0" smtClean="0"/>
              <a:t>2</a:t>
            </a:r>
            <a:r>
              <a:rPr lang="en-US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 +  </a:t>
            </a:r>
            <a:r>
              <a:rPr lang="en-US" dirty="0" err="1" smtClean="0"/>
              <a:t>NaCl</a:t>
            </a:r>
            <a:endParaRPr lang="en-US" baseline="-25000" dirty="0" smtClean="0"/>
          </a:p>
          <a:p>
            <a:pPr marL="514350" indent="-514350">
              <a:buFont typeface="+mj-lt"/>
              <a:buAutoNum type="alphaLcPeriod"/>
              <a:defRPr/>
            </a:pPr>
            <a:endParaRPr lang="en-US" baseline="-25000" dirty="0" smtClean="0"/>
          </a:p>
          <a:p>
            <a:pPr marL="514350" indent="-514350"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4876800"/>
            <a:ext cx="70834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2FeCl</a:t>
            </a:r>
            <a:r>
              <a:rPr lang="en-US" sz="2800" baseline="-25000" dirty="0">
                <a:latin typeface="+mn-lt"/>
              </a:rPr>
              <a:t>3(</a:t>
            </a:r>
            <a:r>
              <a:rPr lang="en-US" sz="2800" baseline="-25000" dirty="0" err="1">
                <a:latin typeface="+mn-lt"/>
              </a:rPr>
              <a:t>aq</a:t>
            </a:r>
            <a:r>
              <a:rPr lang="en-US" sz="2800" baseline="-25000" dirty="0">
                <a:latin typeface="+mn-lt"/>
              </a:rPr>
              <a:t>)</a:t>
            </a:r>
            <a:r>
              <a:rPr lang="en-US" sz="2800" dirty="0">
                <a:latin typeface="+mn-lt"/>
              </a:rPr>
              <a:t> +    3Na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S</a:t>
            </a:r>
            <a:r>
              <a:rPr lang="en-US" sz="2800" baseline="-25000" dirty="0">
                <a:latin typeface="+mn-lt"/>
              </a:rPr>
              <a:t>(</a:t>
            </a:r>
            <a:r>
              <a:rPr lang="en-US" sz="2800" baseline="-25000" dirty="0" err="1">
                <a:latin typeface="+mn-lt"/>
              </a:rPr>
              <a:t>aq</a:t>
            </a:r>
            <a:r>
              <a:rPr lang="en-US" sz="2800" baseline="-25000" dirty="0">
                <a:latin typeface="+mn-lt"/>
              </a:rPr>
              <a:t>)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>
                <a:latin typeface="+mn-lt"/>
                <a:sym typeface="Symbol"/>
              </a:rPr>
              <a:t></a:t>
            </a:r>
            <a:r>
              <a:rPr lang="en-US" sz="2800" dirty="0">
                <a:latin typeface="+mn-lt"/>
              </a:rPr>
              <a:t>   Fe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S</a:t>
            </a:r>
            <a:r>
              <a:rPr lang="en-US" sz="2800" baseline="-25000" dirty="0">
                <a:latin typeface="+mn-lt"/>
              </a:rPr>
              <a:t>3(s)</a:t>
            </a:r>
            <a:r>
              <a:rPr lang="en-US" sz="2800" dirty="0">
                <a:latin typeface="+mn-lt"/>
              </a:rPr>
              <a:t> +  6NaCl</a:t>
            </a:r>
            <a:r>
              <a:rPr lang="en-US" sz="2800" baseline="-25000" dirty="0">
                <a:latin typeface="+mn-lt"/>
              </a:rPr>
              <a:t>(</a:t>
            </a:r>
            <a:r>
              <a:rPr lang="en-US" sz="2800" baseline="-25000" dirty="0" err="1">
                <a:latin typeface="+mn-lt"/>
              </a:rPr>
              <a:t>aq</a:t>
            </a:r>
            <a:r>
              <a:rPr lang="en-US" sz="2800" baseline="-25000" dirty="0">
                <a:latin typeface="+mn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are the likely products of the reaction of sodium hydrogen carbonate with hydrochloric acid?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err="1" smtClean="0"/>
              <a:t>NaCl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err="1" smtClean="0"/>
              <a:t>NaCl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 + CO</a:t>
            </a:r>
            <a:r>
              <a:rPr lang="en-US" baseline="-25000" dirty="0" smtClean="0"/>
              <a:t>2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err="1" smtClean="0"/>
              <a:t>NaCl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 + CO</a:t>
            </a:r>
            <a:r>
              <a:rPr lang="en-US" baseline="-25000" dirty="0" smtClean="0"/>
              <a:t>3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err="1" smtClean="0"/>
              <a:t>NaCl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 + CO</a:t>
            </a:r>
            <a:r>
              <a:rPr lang="en-US" baseline="-25000" dirty="0" smtClean="0"/>
              <a:t>3</a:t>
            </a:r>
          </a:p>
          <a:p>
            <a:pPr marL="514350" indent="-514350">
              <a:defRPr/>
            </a:pPr>
            <a:endParaRPr lang="en-US" baseline="-25000" dirty="0" smtClean="0"/>
          </a:p>
          <a:p>
            <a:pPr marL="514350" indent="-514350">
              <a:defRPr/>
            </a:pPr>
            <a:endParaRPr lang="en-US" baseline="-25000" dirty="0" smtClean="0"/>
          </a:p>
          <a:p>
            <a:pPr marL="514350" indent="-514350"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4953000"/>
            <a:ext cx="79248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002060"/>
                </a:solidFill>
                <a:latin typeface="+mn-lt"/>
              </a:rPr>
              <a:t>NaHCO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3(</a:t>
            </a:r>
            <a:r>
              <a:rPr lang="en-US" sz="2800" baseline="-25000" dirty="0" err="1">
                <a:solidFill>
                  <a:srgbClr val="002060"/>
                </a:solidFill>
                <a:latin typeface="+mn-lt"/>
              </a:rPr>
              <a:t>aq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)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+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HCl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(</a:t>
            </a:r>
            <a:r>
              <a:rPr lang="en-US" sz="2800" baseline="-25000" dirty="0" err="1">
                <a:solidFill>
                  <a:srgbClr val="002060"/>
                </a:solidFill>
                <a:latin typeface="+mn-lt"/>
              </a:rPr>
              <a:t>aq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)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+mn-lt"/>
                <a:sym typeface="Wingdings" pitchFamily="2" charset="2"/>
              </a:rPr>
              <a:t> </a:t>
            </a:r>
            <a:r>
              <a:rPr lang="en-US" sz="2800" dirty="0" err="1">
                <a:solidFill>
                  <a:srgbClr val="002060"/>
                </a:solidFill>
                <a:latin typeface="+mn-lt"/>
                <a:sym typeface="Wingdings" pitchFamily="2" charset="2"/>
              </a:rPr>
              <a:t>NaCl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  <a:sym typeface="Wingdings" pitchFamily="2" charset="2"/>
              </a:rPr>
              <a:t>(</a:t>
            </a:r>
            <a:r>
              <a:rPr lang="en-US" sz="2800" baseline="-25000" dirty="0" err="1">
                <a:solidFill>
                  <a:srgbClr val="002060"/>
                </a:solidFill>
                <a:latin typeface="+mn-lt"/>
                <a:sym typeface="Wingdings" pitchFamily="2" charset="2"/>
              </a:rPr>
              <a:t>aq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  <a:sym typeface="Wingdings" pitchFamily="2" charset="2"/>
              </a:rPr>
              <a:t>)</a:t>
            </a:r>
            <a:r>
              <a:rPr lang="en-US" sz="2800" dirty="0">
                <a:solidFill>
                  <a:srgbClr val="002060"/>
                </a:solidFill>
                <a:latin typeface="+mn-lt"/>
                <a:sym typeface="Wingdings" pitchFamily="2" charset="2"/>
              </a:rPr>
              <a:t> + H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  <a:sym typeface="Wingdings" pitchFamily="2" charset="2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+mn-lt"/>
                <a:sym typeface="Wingdings" pitchFamily="2" charset="2"/>
              </a:rPr>
              <a:t>O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  <a:sym typeface="Wingdings" pitchFamily="2" charset="2"/>
              </a:rPr>
              <a:t>(l) </a:t>
            </a:r>
            <a:r>
              <a:rPr lang="en-US" sz="2800" dirty="0">
                <a:solidFill>
                  <a:srgbClr val="002060"/>
                </a:solidFill>
                <a:latin typeface="+mn-lt"/>
                <a:sym typeface="Wingdings" pitchFamily="2" charset="2"/>
              </a:rPr>
              <a:t>+ CO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  <a:sym typeface="Wingdings" pitchFamily="2" charset="2"/>
              </a:rPr>
              <a:t>2(g)</a:t>
            </a:r>
            <a:r>
              <a:rPr lang="en-US" sz="2800" dirty="0">
                <a:solidFill>
                  <a:srgbClr val="002060"/>
                </a:solidFill>
                <a:latin typeface="+mn-lt"/>
                <a:sym typeface="Wingdings" pitchFamily="2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Heat in Chemical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Endothermic</a:t>
            </a:r>
            <a:r>
              <a:rPr lang="en-US" smtClean="0"/>
              <a:t> reactions absorb heat</a:t>
            </a:r>
          </a:p>
          <a:p>
            <a:r>
              <a:rPr lang="en-US" smtClean="0"/>
              <a:t>O</a:t>
            </a:r>
            <a:r>
              <a:rPr lang="en-US" baseline="-25000" smtClean="0"/>
              <a:t>2(g)</a:t>
            </a:r>
            <a:r>
              <a:rPr lang="en-US" smtClean="0"/>
              <a:t> + N</a:t>
            </a:r>
            <a:r>
              <a:rPr lang="en-US" baseline="-25000" smtClean="0"/>
              <a:t>2(g) </a:t>
            </a:r>
            <a:r>
              <a:rPr lang="en-US" smtClean="0">
                <a:solidFill>
                  <a:schemeClr val="tx2"/>
                </a:solidFill>
              </a:rPr>
              <a:t>+ 181 kJ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2NO</a:t>
            </a:r>
            <a:r>
              <a:rPr lang="en-US" baseline="-25000" smtClean="0">
                <a:sym typeface="Wingdings" pitchFamily="2" charset="2"/>
              </a:rPr>
              <a:t>(g)</a:t>
            </a:r>
          </a:p>
          <a:p>
            <a:endParaRPr lang="en-US" sz="900" smtClean="0">
              <a:sym typeface="Wingdings" pitchFamily="2" charset="2"/>
            </a:endParaRPr>
          </a:p>
          <a:p>
            <a:r>
              <a:rPr lang="en-US" b="1" smtClean="0">
                <a:sym typeface="Wingdings" pitchFamily="2" charset="2"/>
              </a:rPr>
              <a:t>Exothermic</a:t>
            </a:r>
            <a:r>
              <a:rPr lang="en-US" smtClean="0">
                <a:sym typeface="Wingdings" pitchFamily="2" charset="2"/>
              </a:rPr>
              <a:t> reactions release heat</a:t>
            </a:r>
          </a:p>
          <a:p>
            <a:r>
              <a:rPr lang="en-US" smtClean="0"/>
              <a:t>2 Al</a:t>
            </a:r>
            <a:r>
              <a:rPr lang="en-US" baseline="-25000" smtClean="0"/>
              <a:t>(s)</a:t>
            </a:r>
            <a:r>
              <a:rPr lang="en-US" smtClean="0"/>
              <a:t> + Fe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  <a:r>
              <a:rPr lang="en-US" baseline="-25000" smtClean="0"/>
              <a:t>3(s) </a:t>
            </a:r>
            <a:r>
              <a:rPr lang="en-US" smtClean="0">
                <a:sym typeface="Symbol" pitchFamily="18" charset="2"/>
              </a:rPr>
              <a:t> </a:t>
            </a:r>
            <a:r>
              <a:rPr lang="en-US" smtClean="0"/>
              <a:t>2Fe</a:t>
            </a:r>
            <a:r>
              <a:rPr lang="en-US" baseline="-25000" smtClean="0"/>
              <a:t>(s)</a:t>
            </a:r>
            <a:r>
              <a:rPr lang="en-US" smtClean="0"/>
              <a:t> + Al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  <a:r>
              <a:rPr lang="en-US" baseline="-25000" smtClean="0"/>
              <a:t>3(s)  </a:t>
            </a:r>
            <a:r>
              <a:rPr lang="en-US" smtClean="0"/>
              <a:t>+  852 kJ</a:t>
            </a:r>
          </a:p>
          <a:p>
            <a:endParaRPr lang="en-US" sz="900" smtClean="0"/>
          </a:p>
          <a:p>
            <a:r>
              <a:rPr lang="en-US" smtClean="0"/>
              <a:t>The amount of heat absorbed or released is the</a:t>
            </a:r>
            <a:endParaRPr lang="en-US" b="1" smtClean="0"/>
          </a:p>
          <a:p>
            <a:r>
              <a:rPr lang="en-US" b="1" smtClean="0"/>
              <a:t>heat of reaction</a:t>
            </a:r>
            <a:r>
              <a:rPr lang="en-US" smtClean="0"/>
              <a:t>.</a:t>
            </a:r>
          </a:p>
          <a:p>
            <a:endParaRPr lang="en-US" b="1" smtClean="0">
              <a:sym typeface="Wingdings" pitchFamily="2" charset="2"/>
            </a:endParaRP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Endothermic Reactions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563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948613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63" y="4800600"/>
            <a:ext cx="83137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Exothermic Reactions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" y="1714500"/>
            <a:ext cx="82391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5092700"/>
            <a:ext cx="8240713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Consider the reaction: H</a:t>
            </a:r>
            <a:r>
              <a:rPr lang="en-US" baseline="-25000" smtClean="0"/>
              <a:t>2</a:t>
            </a:r>
            <a:r>
              <a:rPr lang="en-US" smtClean="0"/>
              <a:t> + I</a:t>
            </a:r>
            <a:r>
              <a:rPr lang="en-US" baseline="-25000" smtClean="0"/>
              <a:t>2</a:t>
            </a:r>
            <a:r>
              <a:rPr lang="en-US" smtClean="0"/>
              <a:t> + 12.6 kJ </a:t>
            </a:r>
            <a:r>
              <a:rPr lang="en-US" smtClean="0">
                <a:sym typeface="Symbol" pitchFamily="18" charset="2"/>
              </a:rPr>
              <a:t></a:t>
            </a:r>
            <a:r>
              <a:rPr lang="en-US" smtClean="0"/>
              <a:t> 2 HI.  When </a:t>
            </a:r>
            <a:r>
              <a:rPr lang="en-US" b="1" smtClean="0"/>
              <a:t>one</a:t>
            </a:r>
            <a:r>
              <a:rPr lang="en-US" smtClean="0"/>
              <a:t> mole of HI is produced</a:t>
            </a:r>
          </a:p>
          <a:p>
            <a:r>
              <a:rPr lang="en-US" smtClean="0"/>
              <a:t>      A.  12.6 kJ of energy is absorbed</a:t>
            </a:r>
          </a:p>
          <a:p>
            <a:r>
              <a:rPr lang="en-US" smtClean="0"/>
              <a:t>      B.  6.3 kJ of energy is absorbed</a:t>
            </a:r>
          </a:p>
          <a:p>
            <a:r>
              <a:rPr lang="en-US" smtClean="0"/>
              <a:t>      C.  12.6 kJ of energy is released</a:t>
            </a:r>
          </a:p>
          <a:p>
            <a:r>
              <a:rPr lang="en-US" smtClean="0"/>
              <a:t>      D.  6.3 kJ of energy is released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Global Warming: </a:t>
            </a:r>
            <a:br>
              <a:rPr lang="en-US" dirty="0" smtClean="0"/>
            </a:br>
            <a:r>
              <a:rPr lang="en-US" dirty="0" smtClean="0"/>
              <a:t>The Greenhouse Effect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593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561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7700" y="2095500"/>
            <a:ext cx="3111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Global Warming: </a:t>
            </a:r>
            <a:br>
              <a:rPr lang="en-US" dirty="0" smtClean="0"/>
            </a:br>
            <a:r>
              <a:rPr lang="en-US" dirty="0" smtClean="0"/>
              <a:t>The Greenhouse Effect</a:t>
            </a:r>
            <a:endParaRPr lang="en-US" dirty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Increased carbon dioxide levels have caused a 0.74°C rise in global temperatures over the last 100 years.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60422" name="Picture 4" descr="fig_08_0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6670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 the reaction: CuSO</a:t>
            </a:r>
            <a:r>
              <a:rPr lang="en-US" baseline="-25000" dirty="0" smtClean="0"/>
              <a:t>4</a:t>
            </a:r>
            <a:r>
              <a:rPr lang="en-US" dirty="0" smtClean="0"/>
              <a:t> + BaBr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CuBr</a:t>
            </a:r>
            <a:r>
              <a:rPr lang="en-US" baseline="-25000" dirty="0" smtClean="0"/>
              <a:t>2</a:t>
            </a:r>
            <a:r>
              <a:rPr lang="en-US" dirty="0" smtClean="0"/>
              <a:t> + BaSO</a:t>
            </a:r>
            <a:r>
              <a:rPr lang="en-US" baseline="-25000" dirty="0" smtClean="0"/>
              <a:t>4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BaBr</a:t>
            </a:r>
            <a:r>
              <a:rPr lang="en-US" baseline="-25000" dirty="0" smtClean="0"/>
              <a:t>2</a:t>
            </a:r>
            <a:r>
              <a:rPr lang="en-US" dirty="0" smtClean="0"/>
              <a:t> and BaSO</a:t>
            </a:r>
            <a:r>
              <a:rPr lang="en-US" baseline="-25000" dirty="0" smtClean="0"/>
              <a:t>4</a:t>
            </a:r>
            <a:r>
              <a:rPr lang="en-US" dirty="0" smtClean="0"/>
              <a:t> are reactants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BaSO</a:t>
            </a:r>
            <a:r>
              <a:rPr lang="en-US" baseline="-25000" dirty="0" smtClean="0"/>
              <a:t>4</a:t>
            </a:r>
            <a:r>
              <a:rPr lang="en-US" dirty="0" smtClean="0"/>
              <a:t> and CuBr</a:t>
            </a:r>
            <a:r>
              <a:rPr lang="en-US" baseline="-25000" dirty="0" smtClean="0"/>
              <a:t>2</a:t>
            </a:r>
            <a:r>
              <a:rPr lang="en-US" dirty="0" smtClean="0"/>
              <a:t> are products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CuSO</a:t>
            </a:r>
            <a:r>
              <a:rPr lang="en-US" baseline="-25000" dirty="0" smtClean="0"/>
              <a:t>4</a:t>
            </a:r>
            <a:r>
              <a:rPr lang="en-US" dirty="0" smtClean="0"/>
              <a:t> and BaSO</a:t>
            </a:r>
            <a:r>
              <a:rPr lang="en-US" baseline="-25000" dirty="0" smtClean="0"/>
              <a:t>4</a:t>
            </a:r>
            <a:r>
              <a:rPr lang="en-US" dirty="0" smtClean="0"/>
              <a:t> are reactants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CuSO</a:t>
            </a:r>
            <a:r>
              <a:rPr lang="en-US" baseline="-25000" dirty="0" smtClean="0"/>
              <a:t>4</a:t>
            </a:r>
            <a:r>
              <a:rPr lang="en-US" dirty="0" smtClean="0"/>
              <a:t> and BaBr</a:t>
            </a:r>
            <a:r>
              <a:rPr lang="en-US" baseline="-25000" dirty="0" smtClean="0"/>
              <a:t>2</a:t>
            </a:r>
            <a:r>
              <a:rPr lang="en-US" dirty="0" smtClean="0"/>
              <a:t> are products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Writing and Balancing </a:t>
            </a:r>
            <a:br>
              <a:rPr lang="en-US" dirty="0" smtClean="0"/>
            </a:br>
            <a:r>
              <a:rPr lang="en-US" dirty="0" smtClean="0"/>
              <a:t>Chemical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defRPr/>
            </a:pPr>
            <a:r>
              <a:rPr lang="en-US" dirty="0" smtClean="0"/>
              <a:t>A balloon filled with a hydrogen and oxygen gas explodes when heated.  The product is water vapor.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Identify the reaction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18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Write the unbalanced equation</a:t>
            </a:r>
          </a:p>
          <a:p>
            <a:pPr marL="514350" indent="-514350">
              <a:defRPr/>
            </a:pPr>
            <a:endParaRPr lang="en-US" sz="1800" dirty="0" smtClean="0"/>
          </a:p>
          <a:p>
            <a:pPr marL="514350" indent="-514350">
              <a:buFont typeface="+mj-lt"/>
              <a:buAutoNum type="arabicPeriod" startAt="3"/>
              <a:defRPr/>
            </a:pPr>
            <a:r>
              <a:rPr lang="en-US" dirty="0" smtClean="0"/>
              <a:t>Balance the equation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sz="800" dirty="0" smtClean="0"/>
          </a:p>
          <a:p>
            <a:pPr>
              <a:defRPr/>
            </a:pPr>
            <a:r>
              <a:rPr lang="en-US" dirty="0" smtClean="0"/>
              <a:t>A balanced equation has the same number of each kind of atom on each side of the equation.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981200" y="3743325"/>
            <a:ext cx="434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H</a:t>
            </a:r>
            <a:r>
              <a:rPr lang="en-US" sz="2800" b="1" baseline="-30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2(g) 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   O</a:t>
            </a:r>
            <a:r>
              <a:rPr lang="en-US" sz="2800" b="1" baseline="-30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2(g)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+mn-lt"/>
                <a:sym typeface="Wingdings" pitchFamily="2" charset="2"/>
              </a:rPr>
              <a:t>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  H</a:t>
            </a:r>
            <a:r>
              <a:rPr lang="en-US" sz="2800" b="1" baseline="-30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O</a:t>
            </a:r>
            <a:r>
              <a:rPr lang="en-US" sz="2800" b="1" baseline="-30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(g)</a:t>
            </a:r>
            <a:endParaRPr lang="en-US" sz="2800" b="1" dirty="0">
              <a:latin typeface="+mn-lt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981200" y="4733925"/>
            <a:ext cx="434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H</a:t>
            </a:r>
            <a:r>
              <a:rPr lang="en-US" sz="2800" b="1" baseline="-30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2(g) 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   O</a:t>
            </a:r>
            <a:r>
              <a:rPr lang="en-US" sz="2800" b="1" baseline="-30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2(g) </a:t>
            </a:r>
            <a:r>
              <a:rPr lang="en-US" sz="2800" b="1" dirty="0">
                <a:solidFill>
                  <a:schemeClr val="tx2"/>
                </a:solidFill>
                <a:latin typeface="+mn-lt"/>
                <a:sym typeface="Wingdings" pitchFamily="2" charset="2"/>
              </a:rPr>
              <a:t> 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  H</a:t>
            </a:r>
            <a:r>
              <a:rPr lang="en-US" sz="2800" b="1" baseline="-30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O</a:t>
            </a:r>
            <a:r>
              <a:rPr lang="en-US" sz="2800" b="1" baseline="-30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(g)</a:t>
            </a:r>
            <a:endParaRPr lang="en-US" sz="28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0863" y="4724400"/>
            <a:ext cx="3635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4724400"/>
            <a:ext cx="3635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2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477000" y="4343400"/>
          <a:ext cx="167640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063"/>
                <a:gridCol w="605610"/>
                <a:gridCol w="724728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H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O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H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 O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477000" y="4343400"/>
          <a:ext cx="167640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063"/>
                <a:gridCol w="605610"/>
                <a:gridCol w="724728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 H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 O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4 H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2O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477000" y="4343400"/>
          <a:ext cx="167640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063"/>
                <a:gridCol w="605610"/>
                <a:gridCol w="724728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 H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O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smtClean="0"/>
                        <a:t>P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4 H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 O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90600" y="2981325"/>
            <a:ext cx="60880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Hydrogen gas + oxygen gas </a:t>
            </a:r>
            <a:r>
              <a:rPr lang="en-US" sz="28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 water gas</a:t>
            </a:r>
            <a:endParaRPr lang="en-US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400800" y="3505200"/>
            <a:ext cx="171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R = reactants</a:t>
            </a:r>
          </a:p>
          <a:p>
            <a:r>
              <a:rPr lang="en-US" sz="2000">
                <a:solidFill>
                  <a:schemeClr val="tx2"/>
                </a:solidFill>
              </a:rPr>
              <a:t>P = products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Writing and Balancing </a:t>
            </a:r>
            <a:br>
              <a:rPr lang="en-US" dirty="0" smtClean="0"/>
            </a:br>
            <a:r>
              <a:rPr lang="en-US" dirty="0" smtClean="0"/>
              <a:t>Chemical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514350" indent="-514350"/>
            <a:r>
              <a:rPr lang="en-US" smtClean="0"/>
              <a:t>Phosphorus burns in air to produce diphosphorus pentoxide.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Identify the reaction</a:t>
            </a:r>
          </a:p>
          <a:p>
            <a:pPr marL="514350" indent="-514350">
              <a:buFont typeface="Arial" charset="0"/>
              <a:buAutoNum type="arabicPeriod"/>
            </a:pPr>
            <a:endParaRPr lang="en-US" smtClean="0"/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Write the unbalanced equation</a:t>
            </a:r>
          </a:p>
          <a:p>
            <a:pPr marL="514350" indent="-514350"/>
            <a:endParaRPr lang="en-US" smtClean="0"/>
          </a:p>
          <a:p>
            <a:pPr marL="514350" indent="-514350">
              <a:buFont typeface="Arial" charset="0"/>
              <a:buAutoNum type="arabicPeriod" startAt="3"/>
            </a:pPr>
            <a:r>
              <a:rPr lang="en-US" smtClean="0"/>
              <a:t>Balance the equation</a:t>
            </a:r>
          </a:p>
          <a:p>
            <a:pPr marL="514350" indent="-514350">
              <a:buFont typeface="Arial" charset="0"/>
              <a:buAutoNum type="arabicPeriod" startAt="3"/>
            </a:pP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43000" y="3957638"/>
            <a:ext cx="624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P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4 </a:t>
            </a:r>
            <a:r>
              <a:rPr lang="en-US" sz="2800" b="1" baseline="-30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     O</a:t>
            </a:r>
            <a:r>
              <a:rPr lang="en-US" sz="2800" b="1" baseline="-30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+mn-lt"/>
                <a:sym typeface="Wingdings" pitchFamily="2" charset="2"/>
              </a:rPr>
              <a:t>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  P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O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5</a:t>
            </a:r>
            <a:endParaRPr lang="en-US" sz="2800" b="1" baseline="-25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5033963"/>
            <a:ext cx="3635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9600" y="2890838"/>
            <a:ext cx="76962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514350"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phosphorus + oxygen </a:t>
            </a:r>
            <a:r>
              <a:rPr lang="en-US" sz="28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 diphosphorus </a:t>
            </a:r>
            <a:r>
              <a:rPr lang="en-US" sz="2800" dirty="0" err="1">
                <a:solidFill>
                  <a:schemeClr val="tx2"/>
                </a:solidFill>
                <a:latin typeface="+mn-lt"/>
                <a:sym typeface="Wingdings" pitchFamily="2" charset="2"/>
              </a:rPr>
              <a:t>pentoxide</a:t>
            </a:r>
            <a:endParaRPr lang="en-US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143000" y="5024438"/>
            <a:ext cx="624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P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4 </a:t>
            </a:r>
            <a:r>
              <a:rPr lang="en-US" sz="2800" b="1" baseline="-30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   O</a:t>
            </a:r>
            <a:r>
              <a:rPr lang="en-US" sz="2800" b="1" baseline="-30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+mn-lt"/>
                <a:sym typeface="Wingdings" pitchFamily="2" charset="2"/>
              </a:rPr>
              <a:t>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  P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O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5</a:t>
            </a:r>
            <a:endParaRPr lang="en-US" sz="2800" b="1" baseline="-250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4838" y="5710238"/>
            <a:ext cx="543718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2"/>
                </a:solidFill>
                <a:latin typeface="+mn-lt"/>
              </a:rPr>
              <a:t>Hint:  Start with most complex compound.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019800" y="4948238"/>
          <a:ext cx="167640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063"/>
                <a:gridCol w="605610"/>
                <a:gridCol w="724728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 P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O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P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 O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6019800" y="4948238"/>
          <a:ext cx="167640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063"/>
                <a:gridCol w="605610"/>
                <a:gridCol w="724728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4 P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 O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4 P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10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dirty="0" smtClean="0"/>
                        <a:t>O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6019800" y="4948238"/>
          <a:ext cx="167640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063"/>
                <a:gridCol w="605610"/>
                <a:gridCol w="724728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4 P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10 O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4 P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10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dirty="0" smtClean="0"/>
                        <a:t>O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17688" y="5024438"/>
            <a:ext cx="3651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6" grpId="0"/>
      <p:bldP spid="1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Given the unbalanced equation: </a:t>
            </a:r>
          </a:p>
          <a:p>
            <a:pPr>
              <a:defRPr/>
            </a:pPr>
            <a:r>
              <a:rPr lang="en-US" dirty="0" smtClean="0"/>
              <a:t>	   </a:t>
            </a:r>
            <a:r>
              <a:rPr lang="en-US" dirty="0" err="1" smtClean="0"/>
              <a:t>HCl</a:t>
            </a:r>
            <a:r>
              <a:rPr lang="en-US" dirty="0" smtClean="0"/>
              <a:t> +   NH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   NH</a:t>
            </a:r>
            <a:r>
              <a:rPr lang="en-US" baseline="-25000" dirty="0" smtClean="0">
                <a:sym typeface="Wingdings" pitchFamily="2" charset="2"/>
              </a:rPr>
              <a:t>4</a:t>
            </a:r>
            <a:r>
              <a:rPr lang="en-US" dirty="0" smtClean="0"/>
              <a:t>Cl</a:t>
            </a:r>
          </a:p>
          <a:p>
            <a:pPr marL="287338" indent="-287338">
              <a:defRPr/>
            </a:pPr>
            <a:r>
              <a:rPr lang="en-US" dirty="0" smtClean="0"/>
              <a:t> When properly balanced, the sum of the balancing coefficients is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7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5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3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4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6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76525" y="4125913"/>
            <a:ext cx="38846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latin typeface="+mn-lt"/>
              </a:rPr>
              <a:t>HCl</a:t>
            </a:r>
            <a:r>
              <a:rPr lang="en-US" sz="2800" b="1" dirty="0">
                <a:latin typeface="+mn-lt"/>
              </a:rPr>
              <a:t> +   NH</a:t>
            </a:r>
            <a:r>
              <a:rPr lang="en-US" sz="2800" b="1" baseline="-25000" dirty="0">
                <a:latin typeface="+mn-lt"/>
              </a:rPr>
              <a:t>3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>
                <a:latin typeface="+mn-lt"/>
                <a:sym typeface="Wingdings" pitchFamily="2" charset="2"/>
              </a:rPr>
              <a:t>    NH</a:t>
            </a:r>
            <a:r>
              <a:rPr lang="en-US" sz="2800" b="1" baseline="-25000" dirty="0">
                <a:latin typeface="+mn-lt"/>
                <a:sym typeface="Wingdings" pitchFamily="2" charset="2"/>
              </a:rPr>
              <a:t>4</a:t>
            </a:r>
            <a:r>
              <a:rPr lang="en-US" sz="2800" b="1" dirty="0">
                <a:latin typeface="+mn-lt"/>
              </a:rPr>
              <a:t>Cl</a:t>
            </a:r>
            <a:endParaRPr lang="en-US" sz="28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Given the unbalanced equation: </a:t>
            </a:r>
          </a:p>
          <a:p>
            <a:pPr>
              <a:defRPr/>
            </a:pPr>
            <a:r>
              <a:rPr lang="en-US" dirty="0" smtClean="0"/>
              <a:t>	   NH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   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/>
              <a:t> +   N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marL="287338" indent="-287338">
              <a:defRPr/>
            </a:pPr>
            <a:r>
              <a:rPr lang="en-US" dirty="0" smtClean="0"/>
              <a:t> When properly balanced, the sum of the balancing coefficients is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3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6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9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76525" y="4125913"/>
            <a:ext cx="33480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2"/>
                </a:solidFill>
                <a:latin typeface="+mn-lt"/>
              </a:rPr>
              <a:t>2</a:t>
            </a:r>
            <a:r>
              <a:rPr lang="en-US" sz="2800" b="1" dirty="0">
                <a:latin typeface="+mn-lt"/>
              </a:rPr>
              <a:t>NH</a:t>
            </a:r>
            <a:r>
              <a:rPr lang="en-US" sz="2800" b="1" baseline="-25000" dirty="0">
                <a:latin typeface="+mn-lt"/>
              </a:rPr>
              <a:t>3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>
                <a:latin typeface="+mn-lt"/>
                <a:sym typeface="Wingdings" pitchFamily="2" charset="2"/>
              </a:rPr>
              <a:t>    </a:t>
            </a:r>
            <a:r>
              <a:rPr lang="en-US" sz="2800" b="1" dirty="0">
                <a:solidFill>
                  <a:schemeClr val="accent2"/>
                </a:solidFill>
                <a:latin typeface="+mn-lt"/>
                <a:sym typeface="Wingdings" pitchFamily="2" charset="2"/>
              </a:rPr>
              <a:t>3</a:t>
            </a:r>
            <a:r>
              <a:rPr lang="en-US" sz="2800" b="1" dirty="0">
                <a:latin typeface="+mn-lt"/>
                <a:sym typeface="Wingdings" pitchFamily="2" charset="2"/>
              </a:rPr>
              <a:t>H</a:t>
            </a:r>
            <a:r>
              <a:rPr lang="en-US" sz="2800" b="1" baseline="-25000" dirty="0">
                <a:latin typeface="+mn-lt"/>
                <a:sym typeface="Wingdings" pitchFamily="2" charset="2"/>
              </a:rPr>
              <a:t>2</a:t>
            </a:r>
            <a:r>
              <a:rPr lang="en-US" sz="2800" b="1" dirty="0">
                <a:latin typeface="+mn-lt"/>
              </a:rPr>
              <a:t> +   N</a:t>
            </a:r>
            <a:r>
              <a:rPr lang="en-US" sz="2800" b="1" baseline="-25000" dirty="0">
                <a:latin typeface="+mn-lt"/>
              </a:rPr>
              <a:t>2</a:t>
            </a:r>
            <a:endParaRPr lang="en-US" sz="28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2361</Words>
  <Application>Microsoft Office PowerPoint</Application>
  <PresentationFormat>On-screen Show (4:3)</PresentationFormat>
  <Paragraphs>572</Paragraphs>
  <Slides>47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Equation</vt:lpstr>
      <vt:lpstr>Chapter 8</vt:lpstr>
      <vt:lpstr>Chapter Outline</vt:lpstr>
      <vt:lpstr>The Chemical Equation</vt:lpstr>
      <vt:lpstr>The Chemical Equation</vt:lpstr>
      <vt:lpstr>Your Turn!</vt:lpstr>
      <vt:lpstr>Writing and Balancing  Chemical Equations</vt:lpstr>
      <vt:lpstr>Writing and Balancing  Chemical Equations</vt:lpstr>
      <vt:lpstr>Your Turn!</vt:lpstr>
      <vt:lpstr>Your Turn!</vt:lpstr>
      <vt:lpstr>Writing and Balancing  Chemical Equations</vt:lpstr>
      <vt:lpstr>Your Turn!</vt:lpstr>
      <vt:lpstr>Your Turn!</vt:lpstr>
      <vt:lpstr>Writing and Balancing  Chemical Equations</vt:lpstr>
      <vt:lpstr>Acetylene (C2H2) burns in air to produce carbon dioxide and water.</vt:lpstr>
      <vt:lpstr>Your Turn!</vt:lpstr>
      <vt:lpstr>Your Turn!</vt:lpstr>
      <vt:lpstr>Information in a Chemical Equation</vt:lpstr>
      <vt:lpstr>Information in a Chemical Equation</vt:lpstr>
      <vt:lpstr>Your Turn!</vt:lpstr>
      <vt:lpstr>Types of Chemical Equations</vt:lpstr>
      <vt:lpstr>Combination Reactions</vt:lpstr>
      <vt:lpstr>Combination Reactions</vt:lpstr>
      <vt:lpstr>Combination Reactions</vt:lpstr>
      <vt:lpstr>Decomposition Reactions</vt:lpstr>
      <vt:lpstr>Decomposition Reactions</vt:lpstr>
      <vt:lpstr>Single Displacement Reactions</vt:lpstr>
      <vt:lpstr>Activity Series</vt:lpstr>
      <vt:lpstr>Your Turn!</vt:lpstr>
      <vt:lpstr>Single Displacement Reactions</vt:lpstr>
      <vt:lpstr>Single Displacement Reactions</vt:lpstr>
      <vt:lpstr>Your Turn!</vt:lpstr>
      <vt:lpstr>Your Turn!</vt:lpstr>
      <vt:lpstr>Double Replacement Reactions</vt:lpstr>
      <vt:lpstr>Neutralization Reactions</vt:lpstr>
      <vt:lpstr>Metal Oxide + Acid Reactions</vt:lpstr>
      <vt:lpstr>Precipitation Reactions</vt:lpstr>
      <vt:lpstr>Gas Forming Reactions</vt:lpstr>
      <vt:lpstr>Indirect Gas Forming Reactions</vt:lpstr>
      <vt:lpstr>Your Turn!</vt:lpstr>
      <vt:lpstr>Your Turn!</vt:lpstr>
      <vt:lpstr>Your Turn!</vt:lpstr>
      <vt:lpstr>Heat in Chemical Reactions</vt:lpstr>
      <vt:lpstr>Endothermic Reactions</vt:lpstr>
      <vt:lpstr>Exothermic Reactions</vt:lpstr>
      <vt:lpstr>Your Turn!</vt:lpstr>
      <vt:lpstr>Global Warming:  The Greenhouse Effect</vt:lpstr>
      <vt:lpstr>Global Warming:  The Greenhouse Effect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subject>Chemical Equations</dc:subject>
  <dc:creator>Karen Sanchez</dc:creator>
  <cp:lastModifiedBy>Superfly</cp:lastModifiedBy>
  <cp:revision>121</cp:revision>
  <dcterms:created xsi:type="dcterms:W3CDTF">2009-04-24T10:50:53Z</dcterms:created>
  <dcterms:modified xsi:type="dcterms:W3CDTF">2012-10-01T20:53:38Z</dcterms:modified>
</cp:coreProperties>
</file>