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7"/>
  </p:notesMasterIdLst>
  <p:sldIdLst>
    <p:sldId id="256" r:id="rId2"/>
    <p:sldId id="315" r:id="rId3"/>
    <p:sldId id="316" r:id="rId4"/>
    <p:sldId id="325" r:id="rId5"/>
    <p:sldId id="354" r:id="rId6"/>
    <p:sldId id="326" r:id="rId7"/>
    <p:sldId id="323" r:id="rId8"/>
    <p:sldId id="322" r:id="rId9"/>
    <p:sldId id="324" r:id="rId10"/>
    <p:sldId id="330" r:id="rId11"/>
    <p:sldId id="327" r:id="rId12"/>
    <p:sldId id="328" r:id="rId13"/>
    <p:sldId id="329" r:id="rId14"/>
    <p:sldId id="332" r:id="rId15"/>
    <p:sldId id="345" r:id="rId16"/>
    <p:sldId id="317" r:id="rId17"/>
    <p:sldId id="333" r:id="rId18"/>
    <p:sldId id="342" r:id="rId19"/>
    <p:sldId id="334" r:id="rId20"/>
    <p:sldId id="357" r:id="rId21"/>
    <p:sldId id="335" r:id="rId22"/>
    <p:sldId id="336" r:id="rId23"/>
    <p:sldId id="337" r:id="rId24"/>
    <p:sldId id="331" r:id="rId25"/>
    <p:sldId id="343" r:id="rId26"/>
    <p:sldId id="318" r:id="rId27"/>
    <p:sldId id="339" r:id="rId28"/>
    <p:sldId id="341" r:id="rId29"/>
    <p:sldId id="340" r:id="rId30"/>
    <p:sldId id="338" r:id="rId31"/>
    <p:sldId id="319" r:id="rId32"/>
    <p:sldId id="346" r:id="rId33"/>
    <p:sldId id="347" r:id="rId34"/>
    <p:sldId id="320" r:id="rId35"/>
    <p:sldId id="351" r:id="rId36"/>
    <p:sldId id="359" r:id="rId37"/>
    <p:sldId id="352" r:id="rId38"/>
    <p:sldId id="360" r:id="rId39"/>
    <p:sldId id="350" r:id="rId40"/>
    <p:sldId id="321" r:id="rId41"/>
    <p:sldId id="355" r:id="rId42"/>
    <p:sldId id="353" r:id="rId43"/>
    <p:sldId id="348" r:id="rId44"/>
    <p:sldId id="356" r:id="rId45"/>
    <p:sldId id="349" r:id="rId4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36F37"/>
    <a:srgbClr val="28724F"/>
    <a:srgbClr val="1D754D"/>
    <a:srgbClr val="12DE6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image" Target="../media/image6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F6AA0F5-1D9A-4D6C-9A31-053700F26432}" type="datetimeFigureOut">
              <a:rPr lang="en-US"/>
              <a:pPr>
                <a:defRPr/>
              </a:pPr>
              <a:t>12/20/2010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949F85-478A-40E9-AC57-2E76A6F73E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C47EFB-253F-42D1-B804-D22A2901C9A1}" type="slidenum">
              <a:rPr lang="en-US"/>
              <a:pPr>
                <a:defRPr/>
              </a:pPr>
              <a:t>27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Round the percents to two decimal places.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152400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0443E-113C-4DA9-B53C-C6534C68F043}" type="datetime1">
              <a:rPr lang="en-US" smtClean="0"/>
              <a:t>12/20/2010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7-</a:t>
            </a:r>
            <a:fld id="{1DF13BC2-6BC2-4810-B1F9-C906C88482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152400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>
            <a:lvl1pPr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5C2A3-8EC6-4B73-8A82-FE9A55E631E1}" type="datetime1">
              <a:rPr lang="en-US" smtClean="0"/>
              <a:t>12/20/2010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7-</a:t>
            </a:r>
            <a:fld id="{2E516995-1CF9-457E-9563-E3F48294B3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07052-36F2-438C-ADBF-D8DF9C7516B4}" type="datetime1">
              <a:rPr lang="en-US" smtClean="0"/>
              <a:t>12/20/2010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271CC-53BF-4356-B1F7-B2A8D5D07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97FDE-71A3-4999-82C3-08F47EF5126A}" type="datetime1">
              <a:rPr lang="en-US" smtClean="0"/>
              <a:t>12/20/2010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129B2-D608-44DA-81EE-A1036729D0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0D751-37F1-4EDB-ADAD-108349F98580}" type="datetime1">
              <a:rPr lang="en-US" smtClean="0"/>
              <a:t>12/20/2010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FEC2A-2454-4B50-BACC-649C25E8BF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ADD46-13C8-4447-A4C6-CB91E4EF9C10}" type="datetime1">
              <a:rPr lang="en-US" smtClean="0"/>
              <a:t>12/20/2010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2AC28-C093-4FDB-A3B3-EDA14F9170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EA412-EC79-4FAA-B304-7799C7C37BE9}" type="datetime1">
              <a:rPr lang="en-US" smtClean="0"/>
              <a:t>12/20/2010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28ED8-60B0-419F-91D4-231D9C03B5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CAF97-99B6-4956-B40D-8C9C25B69B1C}" type="datetime1">
              <a:rPr lang="en-US" smtClean="0"/>
              <a:t>12/20/2010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CF270-FFB4-467B-BC2C-E40F1D49F7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736DB-D97F-4339-A071-5EF3B7A9D20C}" type="datetime1">
              <a:rPr lang="en-US" smtClean="0"/>
              <a:t>12/20/2010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93B3F-91A8-4144-909C-5EF7445CCE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A54A0-EF1B-43D6-9B51-3B39B8C071B8}" type="datetime1">
              <a:rPr lang="en-US" smtClean="0"/>
              <a:t>12/20/2010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33797-1C46-4B0E-AAB9-BE86C0F6E3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F833B-8CF8-4B2B-B33A-04B0C2D082BE}" type="datetime1">
              <a:rPr lang="en-US" smtClean="0"/>
              <a:t>12/20/2010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8F478-A79A-47CE-B7A7-10488B48F7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52400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459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04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946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8EFF0BB-7724-427E-9A7E-D96AB8756C44}" type="datetime1">
              <a:rPr lang="en-US" smtClean="0"/>
              <a:t>12/20/2010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7-</a:t>
            </a:r>
            <a:fld id="{241BC718-E936-4B9A-91A9-3F8DB05AA3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7" Type="http://schemas.openxmlformats.org/officeDocument/2006/relationships/slide" Target="slide4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4.xml"/><Relationship Id="rId5" Type="http://schemas.openxmlformats.org/officeDocument/2006/relationships/slide" Target="slide31.xml"/><Relationship Id="rId4" Type="http://schemas.openxmlformats.org/officeDocument/2006/relationships/slide" Target="slide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1.bin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6.bin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1.bin"/><Relationship Id="rId5" Type="http://schemas.openxmlformats.org/officeDocument/2006/relationships/oleObject" Target="../embeddings/oleObject40.bin"/><Relationship Id="rId4" Type="http://schemas.openxmlformats.org/officeDocument/2006/relationships/oleObject" Target="../embeddings/oleObject39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43.bin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www.wiley.com/college/hein/0471741531/image_galleries/ch07/pages/table_07_02.htm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45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47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49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51.bin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54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oleObject" Target="../embeddings/oleObject56.bin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2414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6000" dirty="0" smtClean="0">
                <a:solidFill>
                  <a:schemeClr val="tx2">
                    <a:lumMod val="75000"/>
                  </a:schemeClr>
                </a:solidFill>
                <a:latin typeface="Britannic Bold" pitchFamily="34" charset="0"/>
              </a:rPr>
              <a:t>Chapter 7</a:t>
            </a:r>
            <a:endParaRPr lang="en-US" sz="6000" dirty="0">
              <a:solidFill>
                <a:schemeClr val="tx2">
                  <a:lumMod val="75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638800"/>
            <a:ext cx="6400800" cy="12192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</a:rPr>
              <a:t>Introduction to General, Organic, and Biochemistry 10e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</a:rPr>
              <a:t>John Wiley &amp; Sons, Inc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</a:rPr>
              <a:t>Morris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</a:rPr>
              <a:t>Hein, Scott Pattison,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</a:rPr>
              <a:t>and Susan Arena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" y="1600200"/>
            <a:ext cx="83058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Quantitative Composition of Compounds</a:t>
            </a:r>
          </a:p>
        </p:txBody>
      </p:sp>
      <p:sp>
        <p:nvSpPr>
          <p:cNvPr id="7" name="Rectangle 6"/>
          <p:cNvSpPr/>
          <p:nvPr/>
        </p:nvSpPr>
        <p:spPr>
          <a:xfrm flipH="1">
            <a:off x="228600" y="2603480"/>
            <a:ext cx="2514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accent2"/>
                </a:solidFill>
              </a:rPr>
              <a:t>These black pearls are made of layers of calcium carbonate. They can be measured by counting or weighing.</a:t>
            </a:r>
            <a:endParaRPr lang="en-US" sz="2400" dirty="0"/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2819400"/>
            <a:ext cx="3200400" cy="289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Outline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9600" y="1752600"/>
          <a:ext cx="81534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6700"/>
                <a:gridCol w="4076700"/>
              </a:tblGrid>
              <a:tr h="44958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0" dirty="0" smtClean="0">
                          <a:solidFill>
                            <a:srgbClr val="C00000"/>
                          </a:solidFill>
                        </a:rPr>
                        <a:t>7.1 </a:t>
                      </a:r>
                      <a:r>
                        <a:rPr lang="en-US" sz="2400" b="0" dirty="0" smtClean="0">
                          <a:solidFill>
                            <a:srgbClr val="0000FF"/>
                          </a:solidFill>
                          <a:hlinkClick r:id="rId2" action="ppaction://hlinksldjump"/>
                        </a:rPr>
                        <a:t>The Mole</a:t>
                      </a:r>
                      <a:endParaRPr lang="en-US" sz="2400" b="0" dirty="0" smtClean="0">
                        <a:solidFill>
                          <a:srgbClr val="0000FF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sz="800" b="0" dirty="0" smtClean="0"/>
                    </a:p>
                    <a:p>
                      <a:pPr marL="463550" indent="-463550">
                        <a:buNone/>
                      </a:pPr>
                      <a:r>
                        <a:rPr lang="en-US" sz="2400" b="0" dirty="0" smtClean="0">
                          <a:solidFill>
                            <a:srgbClr val="C00000"/>
                          </a:solidFill>
                        </a:rPr>
                        <a:t>7.2</a:t>
                      </a:r>
                      <a:r>
                        <a:rPr lang="en-US" sz="2400" b="0" dirty="0" smtClean="0"/>
                        <a:t> </a:t>
                      </a:r>
                      <a:r>
                        <a:rPr lang="en-US" sz="2400" b="0" dirty="0" smtClean="0">
                          <a:solidFill>
                            <a:srgbClr val="0000FF"/>
                          </a:solidFill>
                          <a:hlinkClick r:id="rId3" action="ppaction://hlinksldjump"/>
                        </a:rPr>
                        <a:t>Molar Mass of Compounds</a:t>
                      </a:r>
                      <a:endParaRPr lang="en-US" sz="2400" b="0" dirty="0" smtClean="0">
                        <a:solidFill>
                          <a:srgbClr val="0000FF"/>
                        </a:solidFill>
                      </a:endParaRPr>
                    </a:p>
                    <a:p>
                      <a:pPr marL="463550" indent="-463550">
                        <a:buNone/>
                      </a:pPr>
                      <a:endParaRPr lang="en-US" sz="800" b="0" dirty="0" smtClean="0"/>
                    </a:p>
                    <a:p>
                      <a:pPr marL="463550" indent="-463550">
                        <a:buNone/>
                      </a:pPr>
                      <a:r>
                        <a:rPr lang="en-US" sz="2400" b="0" dirty="0" smtClean="0">
                          <a:solidFill>
                            <a:srgbClr val="C00000"/>
                          </a:solidFill>
                        </a:rPr>
                        <a:t>7.3</a:t>
                      </a:r>
                      <a:r>
                        <a:rPr lang="en-US" sz="2400" b="0" dirty="0" smtClean="0"/>
                        <a:t> </a:t>
                      </a:r>
                      <a:r>
                        <a:rPr lang="en-US" sz="2400" b="0" dirty="0" smtClean="0">
                          <a:solidFill>
                            <a:srgbClr val="0000FF"/>
                          </a:solidFill>
                          <a:hlinkClick r:id="rId4" action="ppaction://hlinksldjump"/>
                        </a:rPr>
                        <a:t>Percent Composition of Compounds</a:t>
                      </a:r>
                      <a:endParaRPr lang="en-US" sz="2400" b="0" dirty="0" smtClean="0">
                        <a:solidFill>
                          <a:srgbClr val="0000FF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sz="800" b="0" dirty="0" smtClean="0"/>
                    </a:p>
                    <a:p>
                      <a:pPr marL="463550" indent="-463550">
                        <a:buNone/>
                      </a:pPr>
                      <a:r>
                        <a:rPr lang="en-US" sz="2400" b="0" dirty="0" smtClean="0">
                          <a:solidFill>
                            <a:srgbClr val="C00000"/>
                          </a:solidFill>
                        </a:rPr>
                        <a:t>7.4 </a:t>
                      </a:r>
                      <a:r>
                        <a:rPr lang="en-US" sz="2400" b="0" dirty="0" smtClean="0">
                          <a:solidFill>
                            <a:srgbClr val="0000FF"/>
                          </a:solidFill>
                          <a:hlinkClick r:id="rId5" action="ppaction://hlinksldjump"/>
                        </a:rPr>
                        <a:t>Empirical Formula versus Molecular Formula</a:t>
                      </a:r>
                      <a:endParaRPr lang="en-US" sz="800" b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0" dirty="0" smtClean="0"/>
                    </a:p>
                    <a:p>
                      <a:pPr>
                        <a:buNone/>
                      </a:pPr>
                      <a:endParaRPr lang="en-US" sz="2400" b="0" dirty="0" smtClean="0"/>
                    </a:p>
                    <a:p>
                      <a:endParaRPr lang="en-US" sz="24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63550" indent="-463550">
                        <a:buNone/>
                      </a:pPr>
                      <a:r>
                        <a:rPr lang="en-US" sz="2400" b="0" dirty="0" smtClean="0">
                          <a:solidFill>
                            <a:srgbClr val="C00000"/>
                          </a:solidFill>
                        </a:rPr>
                        <a:t>7.5</a:t>
                      </a:r>
                      <a:r>
                        <a:rPr lang="en-US" sz="2400" b="0" baseline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0" baseline="0" dirty="0" smtClean="0">
                          <a:solidFill>
                            <a:srgbClr val="0000FF"/>
                          </a:solidFill>
                          <a:hlinkClick r:id="rId6" action="ppaction://hlinksldjump"/>
                        </a:rPr>
                        <a:t>Calculating Empirical Formulas</a:t>
                      </a:r>
                      <a:endParaRPr lang="en-US" sz="2400" b="0" baseline="0" dirty="0" smtClean="0">
                        <a:solidFill>
                          <a:srgbClr val="0000FF"/>
                        </a:solidFill>
                      </a:endParaRPr>
                    </a:p>
                    <a:p>
                      <a:pPr marL="463550" indent="-463550">
                        <a:buNone/>
                      </a:pPr>
                      <a:endParaRPr lang="en-US" sz="800" b="0" dirty="0" smtClean="0">
                        <a:solidFill>
                          <a:srgbClr val="C00000"/>
                        </a:solidFill>
                      </a:endParaRPr>
                    </a:p>
                    <a:p>
                      <a:pPr marL="463550" indent="-463550">
                        <a:buNone/>
                      </a:pPr>
                      <a:r>
                        <a:rPr lang="en-US" sz="2400" b="0" dirty="0" smtClean="0">
                          <a:solidFill>
                            <a:srgbClr val="C00000"/>
                          </a:solidFill>
                        </a:rPr>
                        <a:t>7.6</a:t>
                      </a:r>
                      <a:r>
                        <a:rPr lang="en-US" sz="2400" b="0" baseline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0" baseline="0" dirty="0" smtClean="0">
                          <a:solidFill>
                            <a:srgbClr val="0000FF"/>
                          </a:solidFill>
                          <a:hlinkClick r:id="rId7" action="ppaction://hlinksldjump"/>
                        </a:rPr>
                        <a:t>Calculating the Molecular Formula from the Empirical Formula</a:t>
                      </a:r>
                      <a:endParaRPr lang="en-US" sz="2400" b="0" baseline="0" dirty="0" smtClean="0">
                        <a:solidFill>
                          <a:srgbClr val="0000FF"/>
                        </a:solidFill>
                      </a:endParaRPr>
                    </a:p>
                    <a:p>
                      <a:pPr marL="463550" indent="-463550">
                        <a:buNone/>
                      </a:pPr>
                      <a:endParaRPr lang="en-US" sz="2400" b="0" dirty="0" smtClean="0"/>
                    </a:p>
                    <a:p>
                      <a:pPr marL="463550" indent="-463550">
                        <a:buNone/>
                      </a:pPr>
                      <a:endParaRPr lang="en-US" sz="800" b="0" dirty="0" smtClean="0"/>
                    </a:p>
                    <a:p>
                      <a:endParaRPr lang="en-US" sz="24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Convenient Ways of Counting Items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334000" cy="4525963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en-US" smtClean="0"/>
              <a:t>1 dozen eggs = 12 eggs</a:t>
            </a:r>
          </a:p>
          <a:p>
            <a:pPr>
              <a:buFont typeface="Arial" charset="0"/>
              <a:buChar char="•"/>
            </a:pPr>
            <a:r>
              <a:rPr lang="en-US" smtClean="0"/>
              <a:t>1 ream paper = 500 sheets</a:t>
            </a:r>
          </a:p>
          <a:p>
            <a:pPr>
              <a:buFont typeface="Arial" charset="0"/>
              <a:buChar char="•"/>
            </a:pPr>
            <a:r>
              <a:rPr lang="en-US" smtClean="0"/>
              <a:t>1 gross pencils = 144 pencils</a:t>
            </a:r>
          </a:p>
          <a:p>
            <a:endParaRPr lang="en-US" smtClean="0"/>
          </a:p>
          <a:p>
            <a:r>
              <a:rPr lang="en-US" smtClean="0"/>
              <a:t>How do chemists count </a:t>
            </a:r>
            <a:r>
              <a:rPr lang="en-US" i="1" smtClean="0"/>
              <a:t>really</a:t>
            </a:r>
            <a:r>
              <a:rPr lang="en-US" smtClean="0"/>
              <a:t>    small things, like atoms?</a:t>
            </a:r>
          </a:p>
          <a:p>
            <a:r>
              <a:rPr lang="en-US" b="1" smtClean="0"/>
              <a:t>1 mole atoms = 6.022×10</a:t>
            </a:r>
            <a:r>
              <a:rPr lang="en-US" b="1" baseline="30000" smtClean="0"/>
              <a:t>23</a:t>
            </a:r>
            <a:r>
              <a:rPr lang="en-US" b="1" smtClean="0"/>
              <a:t> atoms</a:t>
            </a:r>
          </a:p>
          <a:p>
            <a:r>
              <a:rPr lang="en-US" smtClean="0"/>
              <a:t>This number is known as </a:t>
            </a:r>
            <a:r>
              <a:rPr lang="en-US" b="1" smtClean="0"/>
              <a:t>Avogadro’s number.</a:t>
            </a:r>
            <a:r>
              <a:rPr lang="en-US" smtClean="0"/>
              <a:t> 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smtClean="0"/>
              <a:t>: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 dirty="0"/>
          </a:p>
        </p:txBody>
      </p:sp>
      <p:pic>
        <p:nvPicPr>
          <p:cNvPr id="3379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1600200"/>
            <a:ext cx="160655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8463" y="3276600"/>
            <a:ext cx="2249487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5625" y="4648200"/>
            <a:ext cx="20923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3486150"/>
            <a:ext cx="106680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Straight Arrow Connector 14"/>
          <p:cNvCxnSpPr>
            <a:stCxn id="28680" idx="1"/>
            <a:endCxn id="28680" idx="3"/>
          </p:cNvCxnSpPr>
          <p:nvPr/>
        </p:nvCxnSpPr>
        <p:spPr>
          <a:xfrm rot="10800000" flipH="1">
            <a:off x="5334000" y="4029075"/>
            <a:ext cx="1066800" cy="1588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245100" y="3429000"/>
            <a:ext cx="1238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1"/>
                </a:solidFill>
              </a:rPr>
              <a:t>1×10 </a:t>
            </a:r>
            <a:r>
              <a:rPr lang="en-US" b="1" baseline="30000">
                <a:solidFill>
                  <a:schemeClr val="accent1"/>
                </a:solidFill>
              </a:rPr>
              <a:t>-10 </a:t>
            </a:r>
            <a:r>
              <a:rPr lang="en-US" b="1">
                <a:solidFill>
                  <a:schemeClr val="accent1"/>
                </a:solidFill>
              </a:rPr>
              <a:t>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Mole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 mole of anything contains </a:t>
            </a:r>
            <a:r>
              <a:rPr lang="en-US" b="1" dirty="0" smtClean="0"/>
              <a:t>Avogadro’s number </a:t>
            </a:r>
            <a:r>
              <a:rPr lang="en-US" dirty="0" smtClean="0"/>
              <a:t>(6.022</a:t>
            </a:r>
            <a:r>
              <a:rPr lang="en-US" b="1" dirty="0" smtClean="0"/>
              <a:t>×</a:t>
            </a:r>
            <a:r>
              <a:rPr lang="en-US" dirty="0" smtClean="0"/>
              <a:t>10</a:t>
            </a:r>
            <a:r>
              <a:rPr lang="en-US" baseline="30000" dirty="0" smtClean="0"/>
              <a:t>23</a:t>
            </a:r>
            <a:r>
              <a:rPr lang="en-US" dirty="0" smtClean="0"/>
              <a:t> ) of particles.</a:t>
            </a:r>
          </a:p>
          <a:p>
            <a:pPr>
              <a:defRPr/>
            </a:pPr>
            <a:r>
              <a:rPr lang="en-US" sz="800" dirty="0" smtClean="0"/>
              <a:t>      </a:t>
            </a:r>
          </a:p>
          <a:p>
            <a:pPr>
              <a:buFont typeface="Arial" charset="0"/>
              <a:buChar char="•"/>
              <a:defRPr/>
            </a:pPr>
            <a:r>
              <a:rPr lang="en-US" dirty="0" smtClean="0"/>
              <a:t>1 mol atoms = 6.022</a:t>
            </a:r>
            <a:r>
              <a:rPr lang="en-US" b="1" dirty="0" smtClean="0"/>
              <a:t>×</a:t>
            </a:r>
            <a:r>
              <a:rPr lang="en-US" dirty="0" smtClean="0"/>
              <a:t>10</a:t>
            </a:r>
            <a:r>
              <a:rPr lang="en-US" baseline="30000" dirty="0" smtClean="0"/>
              <a:t>23</a:t>
            </a:r>
            <a:r>
              <a:rPr lang="en-US" dirty="0" smtClean="0"/>
              <a:t> atoms</a:t>
            </a:r>
            <a:endParaRPr lang="en-US" sz="800" dirty="0" smtClean="0"/>
          </a:p>
          <a:p>
            <a:pPr>
              <a:buFont typeface="Arial" charset="0"/>
              <a:buChar char="•"/>
              <a:defRPr/>
            </a:pPr>
            <a:r>
              <a:rPr lang="en-US" dirty="0" smtClean="0"/>
              <a:t>1 mol molecules = 6.022</a:t>
            </a:r>
            <a:r>
              <a:rPr lang="en-US" b="1" dirty="0" smtClean="0"/>
              <a:t>×</a:t>
            </a:r>
            <a:r>
              <a:rPr lang="en-US" dirty="0" smtClean="0"/>
              <a:t>10</a:t>
            </a:r>
            <a:r>
              <a:rPr lang="en-US" baseline="30000" dirty="0" smtClean="0"/>
              <a:t>23</a:t>
            </a:r>
            <a:r>
              <a:rPr lang="en-US" dirty="0" smtClean="0"/>
              <a:t> molecules</a:t>
            </a:r>
            <a:endParaRPr lang="en-US" sz="800" dirty="0" smtClean="0"/>
          </a:p>
          <a:p>
            <a:pPr>
              <a:buFont typeface="Arial" charset="0"/>
              <a:buChar char="•"/>
              <a:defRPr/>
            </a:pPr>
            <a:r>
              <a:rPr lang="en-US" dirty="0" smtClean="0"/>
              <a:t>1 mol ions = 6.022</a:t>
            </a:r>
            <a:r>
              <a:rPr lang="en-US" b="1" dirty="0" smtClean="0"/>
              <a:t>×</a:t>
            </a:r>
            <a:r>
              <a:rPr lang="en-US" dirty="0" smtClean="0"/>
              <a:t>10</a:t>
            </a:r>
            <a:r>
              <a:rPr lang="en-US" baseline="30000" dirty="0" smtClean="0"/>
              <a:t>23</a:t>
            </a:r>
            <a:r>
              <a:rPr lang="en-US" dirty="0" smtClean="0"/>
              <a:t> ions</a:t>
            </a:r>
          </a:p>
          <a:p>
            <a:pPr>
              <a:defRPr/>
            </a:pPr>
            <a:endParaRPr lang="en-US" sz="1050" dirty="0" smtClean="0"/>
          </a:p>
          <a:p>
            <a:pPr>
              <a:defRPr/>
            </a:pPr>
            <a:r>
              <a:rPr lang="en-US" dirty="0" smtClean="0"/>
              <a:t>Avogadro’s number can be used as a </a:t>
            </a:r>
            <a:r>
              <a:rPr lang="en-US" b="1" dirty="0" smtClean="0"/>
              <a:t>conversion factor</a:t>
            </a:r>
            <a:r>
              <a:rPr lang="en-US" dirty="0" smtClean="0"/>
              <a:t>: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sz="1000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 dirty="0"/>
          </a:p>
        </p:txBody>
      </p:sp>
      <p:graphicFrame>
        <p:nvGraphicFramePr>
          <p:cNvPr id="75781" name="Object 5"/>
          <p:cNvGraphicFramePr>
            <a:graphicFrameLocks noChangeAspect="1"/>
          </p:cNvGraphicFramePr>
          <p:nvPr/>
        </p:nvGraphicFramePr>
        <p:xfrm>
          <a:off x="1320800" y="5241925"/>
          <a:ext cx="3054350" cy="854075"/>
        </p:xfrm>
        <a:graphic>
          <a:graphicData uri="http://schemas.openxmlformats.org/presentationml/2006/ole">
            <p:oleObj spid="_x0000_s1026" name="Equation" r:id="rId3" imgW="1498320" imgH="419040" progId="">
              <p:embed/>
            </p:oleObj>
          </a:graphicData>
        </a:graphic>
      </p:graphicFrame>
      <p:graphicFrame>
        <p:nvGraphicFramePr>
          <p:cNvPr id="75782" name="Object 6"/>
          <p:cNvGraphicFramePr>
            <a:graphicFrameLocks noChangeAspect="1"/>
          </p:cNvGraphicFramePr>
          <p:nvPr/>
        </p:nvGraphicFramePr>
        <p:xfrm>
          <a:off x="4738688" y="5216525"/>
          <a:ext cx="3051175" cy="854075"/>
        </p:xfrm>
        <a:graphic>
          <a:graphicData uri="http://schemas.openxmlformats.org/presentationml/2006/ole">
            <p:oleObj spid="_x0000_s1027" name="Equation" r:id="rId4" imgW="1498320" imgH="4190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Mole</a:t>
            </a:r>
          </a:p>
        </p:txBody>
      </p:sp>
      <p:sp>
        <p:nvSpPr>
          <p:cNvPr id="20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Calculate the number of atoms in 2.4 mol Na.</a:t>
            </a:r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 dirty="0"/>
          </a:p>
        </p:txBody>
      </p:sp>
      <p:graphicFrame>
        <p:nvGraphicFramePr>
          <p:cNvPr id="75778" name="Object 2"/>
          <p:cNvGraphicFramePr>
            <a:graphicFrameLocks noChangeAspect="1"/>
          </p:cNvGraphicFramePr>
          <p:nvPr/>
        </p:nvGraphicFramePr>
        <p:xfrm>
          <a:off x="838200" y="4965700"/>
          <a:ext cx="1570038" cy="379413"/>
        </p:xfrm>
        <a:graphic>
          <a:graphicData uri="http://schemas.openxmlformats.org/presentationml/2006/ole">
            <p:oleObj spid="_x0000_s2050" name="Equation" r:id="rId3" imgW="736560" imgH="177480" progId="">
              <p:embed/>
            </p:oleObj>
          </a:graphicData>
        </a:graphic>
      </p:graphicFrame>
      <p:graphicFrame>
        <p:nvGraphicFramePr>
          <p:cNvPr id="75779" name="Object 3"/>
          <p:cNvGraphicFramePr>
            <a:graphicFrameLocks noChangeAspect="1"/>
          </p:cNvGraphicFramePr>
          <p:nvPr/>
        </p:nvGraphicFramePr>
        <p:xfrm>
          <a:off x="2455863" y="4729163"/>
          <a:ext cx="3259137" cy="854075"/>
        </p:xfrm>
        <a:graphic>
          <a:graphicData uri="http://schemas.openxmlformats.org/presentationml/2006/ole">
            <p:oleObj spid="_x0000_s2051" name="Equation" r:id="rId4" imgW="1600200" imgH="419040" progId="">
              <p:embed/>
            </p:oleObj>
          </a:graphicData>
        </a:graphic>
      </p:graphicFrame>
      <p:graphicFrame>
        <p:nvGraphicFramePr>
          <p:cNvPr id="75780" name="Object 4"/>
          <p:cNvGraphicFramePr>
            <a:graphicFrameLocks noChangeAspect="1"/>
          </p:cNvGraphicFramePr>
          <p:nvPr/>
        </p:nvGraphicFramePr>
        <p:xfrm>
          <a:off x="5511800" y="4938713"/>
          <a:ext cx="2870200" cy="433387"/>
        </p:xfrm>
        <a:graphic>
          <a:graphicData uri="http://schemas.openxmlformats.org/presentationml/2006/ole">
            <p:oleObj spid="_x0000_s2052" name="Equation" r:id="rId5" imgW="1346040" imgH="203040" progId="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88988" y="2438400"/>
            <a:ext cx="731837" cy="461963"/>
          </a:xfrm>
          <a:prstGeom prst="rect">
            <a:avLst/>
          </a:prstGeom>
          <a:solidFill>
            <a:schemeClr val="bg1">
              <a:alpha val="50196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Plan</a:t>
            </a:r>
            <a:endParaRPr lang="en-US" sz="2400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8988" y="4114800"/>
            <a:ext cx="134461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Calculate</a:t>
            </a:r>
            <a:endParaRPr lang="en-US" sz="2400" dirty="0">
              <a:latin typeface="+mn-lt"/>
            </a:endParaRPr>
          </a:p>
        </p:txBody>
      </p:sp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2362200" y="2438400"/>
            <a:ext cx="41148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452" tIns="34226" rIns="68452" bIns="34226">
            <a:spAutoFit/>
          </a:bodyPr>
          <a:lstStyle/>
          <a:p>
            <a:pPr defTabSz="684213">
              <a:spcBef>
                <a:spcPct val="50000"/>
              </a:spcBef>
              <a:defRPr/>
            </a:pPr>
            <a:r>
              <a:rPr lang="en-US" sz="2800" dirty="0">
                <a:latin typeface="+mn-lt"/>
              </a:rPr>
              <a:t>2.5 mol Na 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 Na atoms </a:t>
            </a:r>
            <a:endParaRPr lang="en-US" sz="2800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75781" name="Object 5"/>
          <p:cNvGraphicFramePr>
            <a:graphicFrameLocks noChangeAspect="1"/>
          </p:cNvGraphicFramePr>
          <p:nvPr/>
        </p:nvGraphicFramePr>
        <p:xfrm>
          <a:off x="1309688" y="3124200"/>
          <a:ext cx="3078162" cy="854075"/>
        </p:xfrm>
        <a:graphic>
          <a:graphicData uri="http://schemas.openxmlformats.org/presentationml/2006/ole">
            <p:oleObj spid="_x0000_s2053" name="Equation" r:id="rId6" imgW="1511280" imgH="419040" progId="">
              <p:embed/>
            </p:oleObj>
          </a:graphicData>
        </a:graphic>
      </p:graphicFrame>
      <p:graphicFrame>
        <p:nvGraphicFramePr>
          <p:cNvPr id="75782" name="Object 6"/>
          <p:cNvGraphicFramePr>
            <a:graphicFrameLocks noChangeAspect="1"/>
          </p:cNvGraphicFramePr>
          <p:nvPr/>
        </p:nvGraphicFramePr>
        <p:xfrm>
          <a:off x="4724400" y="3124200"/>
          <a:ext cx="3078163" cy="801688"/>
        </p:xfrm>
        <a:graphic>
          <a:graphicData uri="http://schemas.openxmlformats.org/presentationml/2006/ole">
            <p:oleObj spid="_x0000_s2054" name="Equation" r:id="rId7" imgW="1511280" imgH="393480" progId="">
              <p:embed/>
            </p:oleObj>
          </a:graphicData>
        </a:graphic>
      </p:graphicFrame>
      <p:sp>
        <p:nvSpPr>
          <p:cNvPr id="14" name="Line 60"/>
          <p:cNvSpPr>
            <a:spLocks noChangeShapeType="1"/>
          </p:cNvSpPr>
          <p:nvPr/>
        </p:nvSpPr>
        <p:spPr bwMode="auto">
          <a:xfrm flipV="1">
            <a:off x="3810000" y="52578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 dirty="0">
              <a:latin typeface="+mn-lt"/>
            </a:endParaRPr>
          </a:p>
        </p:txBody>
      </p:sp>
      <p:sp>
        <p:nvSpPr>
          <p:cNvPr id="15" name="Line 60"/>
          <p:cNvSpPr>
            <a:spLocks noChangeShapeType="1"/>
          </p:cNvSpPr>
          <p:nvPr/>
        </p:nvSpPr>
        <p:spPr bwMode="auto">
          <a:xfrm flipV="1">
            <a:off x="1447800" y="51054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build="p" autoUpdateAnimBg="0" advAuto="200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How many moles of </a:t>
            </a:r>
            <a:r>
              <a:rPr lang="en-US" dirty="0" err="1" smtClean="0"/>
              <a:t>HCl</a:t>
            </a:r>
            <a:r>
              <a:rPr lang="en-US" dirty="0" smtClean="0"/>
              <a:t> are present in 4.3×10</a:t>
            </a:r>
            <a:r>
              <a:rPr lang="en-US" baseline="30000" dirty="0" smtClean="0"/>
              <a:t>23</a:t>
            </a:r>
            <a:r>
              <a:rPr lang="en-US" dirty="0" smtClean="0"/>
              <a:t> molecules? 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2.6×10</a:t>
            </a:r>
            <a:r>
              <a:rPr lang="en-US" baseline="30000" dirty="0" smtClean="0"/>
              <a:t>47</a:t>
            </a:r>
            <a:r>
              <a:rPr lang="en-US" dirty="0" smtClean="0"/>
              <a:t> 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0.71 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2.6 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7.1×10</a:t>
            </a:r>
            <a:r>
              <a:rPr lang="en-US" baseline="30000" dirty="0" smtClean="0"/>
              <a:t>45</a:t>
            </a:r>
            <a:r>
              <a:rPr lang="en-US" dirty="0" smtClean="0"/>
              <a:t> mol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Convenient Ways of Counting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It is often convenient to </a:t>
            </a:r>
            <a:r>
              <a:rPr lang="en-US" b="1" smtClean="0"/>
              <a:t>count using mass</a:t>
            </a:r>
            <a:r>
              <a:rPr lang="en-US" smtClean="0"/>
              <a:t>.</a:t>
            </a:r>
          </a:p>
          <a:p>
            <a:r>
              <a:rPr lang="en-US" smtClean="0"/>
              <a:t>For example, a canning recipe calls for 150 apples to be peeled and cored.  </a:t>
            </a:r>
          </a:p>
          <a:p>
            <a:r>
              <a:rPr lang="en-US" smtClean="0"/>
              <a:t>The average mass of an individual apple is 235 g. How many kg are needed to complete this recipe?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smtClean="0"/>
              <a:t>The canner should buy 35 kg of apple.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1517650" y="4267200"/>
          <a:ext cx="5535613" cy="998538"/>
        </p:xfrm>
        <a:graphic>
          <a:graphicData uri="http://schemas.openxmlformats.org/presentationml/2006/ole">
            <p:oleObj spid="_x0000_s3074" name="Equation" r:id="rId3" imgW="2323800" imgH="419040" progId="">
              <p:embed/>
            </p:oleObj>
          </a:graphicData>
        </a:graphic>
      </p:graphicFrame>
      <p:sp>
        <p:nvSpPr>
          <p:cNvPr id="7" name="Line 60"/>
          <p:cNvSpPr>
            <a:spLocks noChangeShapeType="1"/>
          </p:cNvSpPr>
          <p:nvPr/>
        </p:nvSpPr>
        <p:spPr bwMode="auto">
          <a:xfrm flipV="1">
            <a:off x="3657600" y="4953000"/>
            <a:ext cx="762000" cy="22860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8" name="Line 60"/>
          <p:cNvSpPr>
            <a:spLocks noChangeShapeType="1"/>
          </p:cNvSpPr>
          <p:nvPr/>
        </p:nvSpPr>
        <p:spPr bwMode="auto">
          <a:xfrm flipV="1">
            <a:off x="2133600" y="4648200"/>
            <a:ext cx="762000" cy="22860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9" name="Line 60"/>
          <p:cNvSpPr>
            <a:spLocks noChangeShapeType="1"/>
          </p:cNvSpPr>
          <p:nvPr/>
        </p:nvSpPr>
        <p:spPr bwMode="auto">
          <a:xfrm flipV="1">
            <a:off x="5181600" y="49530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0" name="Line 60"/>
          <p:cNvSpPr>
            <a:spLocks noChangeShapeType="1"/>
          </p:cNvSpPr>
          <p:nvPr/>
        </p:nvSpPr>
        <p:spPr bwMode="auto">
          <a:xfrm flipV="1">
            <a:off x="3886200" y="44196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Counting Atoms with Mass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en-US" smtClean="0"/>
              <a:t>Chemists count atoms by using mass since individual atoms are too small to count.</a:t>
            </a:r>
          </a:p>
          <a:p>
            <a:pPr>
              <a:buFont typeface="Arial" charset="0"/>
              <a:buChar char="•"/>
            </a:pPr>
            <a:r>
              <a:rPr lang="en-US" smtClean="0"/>
              <a:t>Average mass of an atom = atomic mass in amu</a:t>
            </a:r>
          </a:p>
          <a:p>
            <a:pPr>
              <a:buFont typeface="Arial" charset="0"/>
              <a:buChar char="•"/>
            </a:pPr>
            <a:r>
              <a:rPr lang="en-US" smtClean="0"/>
              <a:t>Average mass of 1 mole of atoms = atomic mass expressed in grams (</a:t>
            </a:r>
            <a:r>
              <a:rPr lang="en-US" b="1" smtClean="0"/>
              <a:t>molar mass</a:t>
            </a:r>
            <a:r>
              <a:rPr lang="en-US" smtClean="0"/>
              <a:t>).</a:t>
            </a:r>
          </a:p>
          <a:p>
            <a:pPr algn="ctr"/>
            <a:r>
              <a:rPr lang="en-US" b="1" smtClean="0"/>
              <a:t>1 mol atoms = atomic mass in grams</a:t>
            </a:r>
          </a:p>
          <a:p>
            <a:pPr algn="ctr"/>
            <a:r>
              <a:rPr lang="en-US" b="1" smtClean="0"/>
              <a:t>1 mol atoms = 6.022×10</a:t>
            </a:r>
            <a:r>
              <a:rPr lang="en-US" b="1" baseline="30000" smtClean="0"/>
              <a:t>23</a:t>
            </a:r>
            <a:r>
              <a:rPr lang="en-US" b="1" smtClean="0"/>
              <a:t> atoms </a:t>
            </a:r>
          </a:p>
          <a:p>
            <a:pPr algn="ctr"/>
            <a:r>
              <a:rPr lang="en-US" b="1" smtClean="0"/>
              <a:t>atomic mass in grams = 6.022×10</a:t>
            </a:r>
            <a:r>
              <a:rPr lang="en-US" b="1" baseline="30000" smtClean="0"/>
              <a:t>23</a:t>
            </a:r>
            <a:r>
              <a:rPr lang="en-US" b="1" smtClean="0"/>
              <a:t> atoms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Mole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70" y="2362200"/>
            <a:ext cx="909593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Which of these is </a:t>
            </a:r>
            <a:r>
              <a:rPr lang="en-US" b="1" dirty="0" smtClean="0"/>
              <a:t>not</a:t>
            </a:r>
            <a:r>
              <a:rPr lang="en-US" dirty="0" smtClean="0"/>
              <a:t> correct?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The mass of 1 atom of C is 12.01 </a:t>
            </a:r>
            <a:r>
              <a:rPr lang="en-US" dirty="0" err="1" smtClean="0"/>
              <a:t>amu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The mass of 1 mole of C atoms is 12.01 g.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Avogadro’s number of atoms has a mass of 12.01 </a:t>
            </a:r>
            <a:r>
              <a:rPr lang="en-US" dirty="0" err="1" smtClean="0"/>
              <a:t>amu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Avogadro’s number of atoms has a mass of 12.01 g.</a:t>
            </a:r>
          </a:p>
          <a:p>
            <a:pPr marL="514350" indent="-514350">
              <a:defRPr/>
            </a:pPr>
            <a:endParaRPr lang="en-US" dirty="0" smtClean="0"/>
          </a:p>
          <a:p>
            <a:pPr marL="514350" indent="-514350">
              <a:buFont typeface="+mj-lt"/>
              <a:buAutoNum type="alphaLcPeriod"/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pSp>
        <p:nvGrpSpPr>
          <p:cNvPr id="37894" name="Group 5"/>
          <p:cNvGrpSpPr>
            <a:grpSpLocks/>
          </p:cNvGrpSpPr>
          <p:nvPr/>
        </p:nvGrpSpPr>
        <p:grpSpPr bwMode="auto">
          <a:xfrm>
            <a:off x="7391400" y="1676400"/>
            <a:ext cx="1371600" cy="1387475"/>
            <a:chOff x="7391400" y="1676400"/>
            <a:chExt cx="1371600" cy="1387733"/>
          </a:xfrm>
        </p:grpSpPr>
        <p:sp>
          <p:nvSpPr>
            <p:cNvPr id="7" name="Rectangle 6"/>
            <p:cNvSpPr/>
            <p:nvPr/>
          </p:nvSpPr>
          <p:spPr>
            <a:xfrm>
              <a:off x="7391400" y="1676400"/>
              <a:ext cx="1371600" cy="1371855"/>
            </a:xfrm>
            <a:prstGeom prst="rect">
              <a:avLst/>
            </a:prstGeom>
            <a:ln w="57150">
              <a:solidFill>
                <a:schemeClr val="tx2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4000" b="1" dirty="0"/>
                <a:t>C</a:t>
              </a:r>
            </a:p>
          </p:txBody>
        </p:sp>
        <p:sp>
          <p:nvSpPr>
            <p:cNvPr id="37896" name="TextBox 7"/>
            <p:cNvSpPr txBox="1">
              <a:spLocks noChangeArrowheads="1"/>
            </p:cNvSpPr>
            <p:nvPr/>
          </p:nvSpPr>
          <p:spPr bwMode="auto">
            <a:xfrm>
              <a:off x="7467600" y="1752600"/>
              <a:ext cx="35618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/>
                <a:t>6</a:t>
              </a:r>
            </a:p>
          </p:txBody>
        </p:sp>
        <p:sp>
          <p:nvSpPr>
            <p:cNvPr id="37897" name="TextBox 8"/>
            <p:cNvSpPr txBox="1">
              <a:spLocks noChangeArrowheads="1"/>
            </p:cNvSpPr>
            <p:nvPr/>
          </p:nvSpPr>
          <p:spPr bwMode="auto">
            <a:xfrm>
              <a:off x="7654889" y="2602468"/>
              <a:ext cx="95571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/>
                <a:t>12.01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Mole</a:t>
            </a:r>
          </a:p>
        </p:txBody>
      </p:sp>
      <p:sp>
        <p:nvSpPr>
          <p:cNvPr id="410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Calculate the mass of 2.4 mol C.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88988" y="2438400"/>
            <a:ext cx="731837" cy="461963"/>
          </a:xfrm>
          <a:prstGeom prst="rect">
            <a:avLst/>
          </a:prstGeom>
          <a:solidFill>
            <a:schemeClr val="bg1">
              <a:alpha val="50196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Plan</a:t>
            </a:r>
            <a:endParaRPr lang="en-US" sz="2400" dirty="0"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8988" y="4900613"/>
            <a:ext cx="13446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Calculate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2362200" y="3686175"/>
          <a:ext cx="1600200" cy="885825"/>
        </p:xfrm>
        <a:graphic>
          <a:graphicData uri="http://schemas.openxmlformats.org/presentationml/2006/ole">
            <p:oleObj spid="_x0000_s4098" name="Equation" r:id="rId3" imgW="711000" imgH="393480" progId="">
              <p:embed/>
            </p:oleObj>
          </a:graphicData>
        </a:graphic>
      </p:graphicFrame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4953000" y="3686175"/>
          <a:ext cx="1511300" cy="939800"/>
        </p:xfrm>
        <a:graphic>
          <a:graphicData uri="http://schemas.openxmlformats.org/presentationml/2006/ole">
            <p:oleObj spid="_x0000_s4099" name="Equation" r:id="rId4" imgW="672840" imgH="419040" progId="">
              <p:embed/>
            </p:oleObj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2362200" y="2438400"/>
            <a:ext cx="29718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452" tIns="34226" rIns="68452" bIns="34226">
            <a:spAutoFit/>
          </a:bodyPr>
          <a:lstStyle/>
          <a:p>
            <a:pPr defTabSz="684213">
              <a:spcBef>
                <a:spcPct val="50000"/>
              </a:spcBef>
              <a:defRPr/>
            </a:pPr>
            <a:r>
              <a:rPr lang="en-US" sz="2800" dirty="0">
                <a:latin typeface="+mn-lt"/>
              </a:rPr>
              <a:t>2.4 mol C 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 g</a:t>
            </a:r>
            <a:endParaRPr lang="en-US" sz="2800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31748" name="Object 4"/>
          <p:cNvGraphicFramePr>
            <a:graphicFrameLocks noChangeAspect="1"/>
          </p:cNvGraphicFramePr>
          <p:nvPr/>
        </p:nvGraphicFramePr>
        <p:xfrm>
          <a:off x="2357438" y="4995863"/>
          <a:ext cx="1457325" cy="400050"/>
        </p:xfrm>
        <a:graphic>
          <a:graphicData uri="http://schemas.openxmlformats.org/presentationml/2006/ole">
            <p:oleObj spid="_x0000_s4100" name="Equation" r:id="rId5" imgW="647640" imgH="177480" progId="">
              <p:embed/>
            </p:oleObj>
          </a:graphicData>
        </a:graphic>
      </p:graphicFrame>
      <p:graphicFrame>
        <p:nvGraphicFramePr>
          <p:cNvPr id="31749" name="Object 5"/>
          <p:cNvGraphicFramePr>
            <a:graphicFrameLocks noChangeAspect="1"/>
          </p:cNvGraphicFramePr>
          <p:nvPr/>
        </p:nvGraphicFramePr>
        <p:xfrm>
          <a:off x="3827463" y="4752975"/>
          <a:ext cx="1800225" cy="885825"/>
        </p:xfrm>
        <a:graphic>
          <a:graphicData uri="http://schemas.openxmlformats.org/presentationml/2006/ole">
            <p:oleObj spid="_x0000_s4101" name="Equation" r:id="rId6" imgW="799920" imgH="393480" progId="">
              <p:embed/>
            </p:oleObj>
          </a:graphicData>
        </a:graphic>
      </p:graphicFrame>
      <p:graphicFrame>
        <p:nvGraphicFramePr>
          <p:cNvPr id="31750" name="Object 6"/>
          <p:cNvGraphicFramePr>
            <a:graphicFrameLocks noChangeAspect="1"/>
          </p:cNvGraphicFramePr>
          <p:nvPr/>
        </p:nvGraphicFramePr>
        <p:xfrm>
          <a:off x="5410200" y="4981575"/>
          <a:ext cx="1447800" cy="473075"/>
        </p:xfrm>
        <a:graphic>
          <a:graphicData uri="http://schemas.openxmlformats.org/presentationml/2006/ole">
            <p:oleObj spid="_x0000_s4102" name="Equation" r:id="rId7" imgW="622080" imgH="203040" progId="">
              <p:embed/>
            </p:oleObj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400800" y="2209800"/>
          <a:ext cx="2362200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Line 60"/>
          <p:cNvSpPr>
            <a:spLocks noChangeShapeType="1"/>
          </p:cNvSpPr>
          <p:nvPr/>
        </p:nvSpPr>
        <p:spPr bwMode="auto">
          <a:xfrm flipV="1">
            <a:off x="4495800" y="5362575"/>
            <a:ext cx="762000" cy="22860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8" name="Line 60"/>
          <p:cNvSpPr>
            <a:spLocks noChangeShapeType="1"/>
          </p:cNvSpPr>
          <p:nvPr/>
        </p:nvSpPr>
        <p:spPr bwMode="auto">
          <a:xfrm flipV="1">
            <a:off x="2971800" y="5057775"/>
            <a:ext cx="762000" cy="22860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" y="3048000"/>
            <a:ext cx="50942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dirty="0">
                <a:latin typeface="+mn-lt"/>
              </a:rPr>
              <a:t>Molar mass is a conversion factor: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1" grpId="0" build="p" autoUpdateAnimBg="0" advAuto="200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What is the correct set up to calculate number of moles of atoms contained in 3.52 g Al?</a:t>
            </a:r>
          </a:p>
          <a:p>
            <a:r>
              <a:rPr lang="en-US" smtClean="0"/>
              <a:t>a.</a:t>
            </a:r>
          </a:p>
          <a:p>
            <a:endParaRPr lang="en-US" smtClean="0"/>
          </a:p>
          <a:p>
            <a:r>
              <a:rPr lang="en-US" smtClean="0"/>
              <a:t>b.</a:t>
            </a:r>
          </a:p>
          <a:p>
            <a:endParaRPr lang="en-US" smtClean="0"/>
          </a:p>
          <a:p>
            <a:r>
              <a:rPr lang="en-US" smtClean="0"/>
              <a:t>c.</a:t>
            </a:r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1603375" y="2667000"/>
          <a:ext cx="2833688" cy="827088"/>
        </p:xfrm>
        <a:graphic>
          <a:graphicData uri="http://schemas.openxmlformats.org/presentationml/2006/ole">
            <p:oleObj spid="_x0000_s5122" name="Equation" r:id="rId3" imgW="1434960" imgH="419040" progId="">
              <p:embed/>
            </p:oleObj>
          </a:graphicData>
        </a:graphic>
      </p:graphicFrame>
      <p:graphicFrame>
        <p:nvGraphicFramePr>
          <p:cNvPr id="5123" name="Object 2"/>
          <p:cNvGraphicFramePr>
            <a:graphicFrameLocks noChangeAspect="1"/>
          </p:cNvGraphicFramePr>
          <p:nvPr/>
        </p:nvGraphicFramePr>
        <p:xfrm>
          <a:off x="1603375" y="3694113"/>
          <a:ext cx="2759075" cy="776287"/>
        </p:xfrm>
        <a:graphic>
          <a:graphicData uri="http://schemas.openxmlformats.org/presentationml/2006/ole">
            <p:oleObj spid="_x0000_s5123" name="Equation" r:id="rId4" imgW="1396800" imgH="393480" progId="">
              <p:embed/>
            </p:oleObj>
          </a:graphicData>
        </a:graphic>
      </p:graphicFrame>
      <p:graphicFrame>
        <p:nvGraphicFramePr>
          <p:cNvPr id="5124" name="Object 4"/>
          <p:cNvGraphicFramePr>
            <a:graphicFrameLocks noChangeAspect="1"/>
          </p:cNvGraphicFramePr>
          <p:nvPr/>
        </p:nvGraphicFramePr>
        <p:xfrm>
          <a:off x="1665288" y="4648200"/>
          <a:ext cx="4140200" cy="863600"/>
        </p:xfrm>
        <a:graphic>
          <a:graphicData uri="http://schemas.openxmlformats.org/presentationml/2006/ole">
            <p:oleObj spid="_x0000_s5124" name="Equation" r:id="rId5" imgW="2133360" imgH="444240" progId="">
              <p:embed/>
            </p:oleObj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400800" y="2209800"/>
          <a:ext cx="2362200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Al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26.98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" fill="hold"/>
                                        <p:tgtEl>
                                          <p:spTgt spid="3277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Mole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1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Calculate the number of atoms in 36.0 g C.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1000" y="2438400"/>
            <a:ext cx="731838" cy="461963"/>
          </a:xfrm>
          <a:prstGeom prst="rect">
            <a:avLst/>
          </a:prstGeom>
          <a:solidFill>
            <a:schemeClr val="bg1">
              <a:alpha val="50196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Plan</a:t>
            </a:r>
            <a:endParaRPr 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4491038"/>
            <a:ext cx="134461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Calculate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4953000" y="3200400"/>
          <a:ext cx="3228975" cy="942975"/>
        </p:xfrm>
        <a:graphic>
          <a:graphicData uri="http://schemas.openxmlformats.org/presentationml/2006/ole">
            <p:oleObj spid="_x0000_s6146" name="Equation" r:id="rId3" imgW="1434960" imgH="419040" progId="">
              <p:embed/>
            </p:oleObj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233488" y="2438400"/>
            <a:ext cx="4938712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452" tIns="34226" rIns="68452" bIns="34226">
            <a:spAutoFit/>
          </a:bodyPr>
          <a:lstStyle/>
          <a:p>
            <a:pPr defTabSz="684213">
              <a:spcBef>
                <a:spcPct val="50000"/>
              </a:spcBef>
              <a:defRPr/>
            </a:pPr>
            <a:r>
              <a:rPr lang="en-US" sz="2800" dirty="0">
                <a:latin typeface="+mn-lt"/>
              </a:rPr>
              <a:t>36.0 g C 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 moles C  atoms C</a:t>
            </a:r>
            <a:endParaRPr lang="en-US" sz="2800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2005013" y="4557713"/>
          <a:ext cx="1257300" cy="457200"/>
        </p:xfrm>
        <a:graphic>
          <a:graphicData uri="http://schemas.openxmlformats.org/presentationml/2006/ole">
            <p:oleObj spid="_x0000_s6147" name="Equation" r:id="rId4" imgW="558720" imgH="203040" progId="">
              <p:embed/>
            </p:oleObj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/>
        </p:nvGraphicFramePr>
        <p:xfrm>
          <a:off x="5181600" y="4248150"/>
          <a:ext cx="3571875" cy="1085850"/>
        </p:xfrm>
        <a:graphic>
          <a:graphicData uri="http://schemas.openxmlformats.org/presentationml/2006/ole">
            <p:oleObj spid="_x0000_s6148" name="Equation" r:id="rId5" imgW="1587240" imgH="482400" progId="">
              <p:embed/>
            </p:oleObj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/>
        </p:nvGraphicFramePr>
        <p:xfrm>
          <a:off x="3786188" y="5486400"/>
          <a:ext cx="3044825" cy="473075"/>
        </p:xfrm>
        <a:graphic>
          <a:graphicData uri="http://schemas.openxmlformats.org/presentationml/2006/ole">
            <p:oleObj spid="_x0000_s6149" name="Equation" r:id="rId6" imgW="1307880" imgH="203040" progId="">
              <p:embed/>
            </p:oleObj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400800" y="2209800"/>
          <a:ext cx="2362200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Line 60"/>
          <p:cNvSpPr>
            <a:spLocks noChangeShapeType="1"/>
          </p:cNvSpPr>
          <p:nvPr/>
        </p:nvSpPr>
        <p:spPr bwMode="auto">
          <a:xfrm flipV="1">
            <a:off x="4267200" y="49530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7" name="Line 60"/>
          <p:cNvSpPr>
            <a:spLocks noChangeShapeType="1"/>
          </p:cNvSpPr>
          <p:nvPr/>
        </p:nvSpPr>
        <p:spPr bwMode="auto">
          <a:xfrm flipV="1">
            <a:off x="2595563" y="46482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 dirty="0">
              <a:latin typeface="+mn-lt"/>
            </a:endParaRP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3409950" y="4238625"/>
          <a:ext cx="1939925" cy="1025525"/>
        </p:xfrm>
        <a:graphic>
          <a:graphicData uri="http://schemas.openxmlformats.org/presentationml/2006/ole">
            <p:oleObj spid="_x0000_s6150" name="Equation" r:id="rId7" imgW="863280" imgH="457200" progId="">
              <p:embed/>
            </p:oleObj>
          </a:graphicData>
        </a:graphic>
      </p:graphicFrame>
      <p:sp>
        <p:nvSpPr>
          <p:cNvPr id="21" name="Line 60"/>
          <p:cNvSpPr>
            <a:spLocks noChangeShapeType="1"/>
          </p:cNvSpPr>
          <p:nvPr/>
        </p:nvSpPr>
        <p:spPr bwMode="auto">
          <a:xfrm flipV="1">
            <a:off x="4114800" y="4419600"/>
            <a:ext cx="7620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22" name="Line 60"/>
          <p:cNvSpPr>
            <a:spLocks noChangeShapeType="1"/>
          </p:cNvSpPr>
          <p:nvPr/>
        </p:nvSpPr>
        <p:spPr bwMode="auto">
          <a:xfrm flipV="1">
            <a:off x="6629400" y="4953000"/>
            <a:ext cx="7620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2209800" y="3124200"/>
          <a:ext cx="1939925" cy="1025525"/>
        </p:xfrm>
        <a:graphic>
          <a:graphicData uri="http://schemas.openxmlformats.org/presentationml/2006/ole">
            <p:oleObj spid="_x0000_s6151" name="Equation" r:id="rId8" imgW="863280" imgH="45720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 build="p" autoUpdateAnimBg="0" advAuto="200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mass of 3.01 ×10</a:t>
            </a:r>
            <a:r>
              <a:rPr lang="en-US" baseline="30000" dirty="0" smtClean="0"/>
              <a:t>23</a:t>
            </a:r>
            <a:r>
              <a:rPr lang="en-US" dirty="0" smtClean="0"/>
              <a:t> atoms of lead?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104 g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414 g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0.500 g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1.04×10</a:t>
            </a:r>
            <a:r>
              <a:rPr lang="en-US" baseline="30000" dirty="0" smtClean="0"/>
              <a:t>48</a:t>
            </a:r>
            <a:r>
              <a:rPr lang="en-US" dirty="0" smtClean="0"/>
              <a:t> g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solidFill>
                            <a:schemeClr val="tx1"/>
                          </a:solidFill>
                        </a:rPr>
                        <a:t>Pb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207.2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 gram of which of the following elements would contain the largest number of atoms?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nitrogen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hydrogen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phosphorus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oxygen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14.01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30.97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5" presetClass="emph" presetSubtype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Molar Mass of Compounds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US" smtClean="0"/>
              <a:t>1 mol compound = 6.022×10</a:t>
            </a:r>
            <a:r>
              <a:rPr lang="en-US" baseline="30000" smtClean="0"/>
              <a:t>23</a:t>
            </a:r>
            <a:r>
              <a:rPr lang="en-US" smtClean="0"/>
              <a:t> formula units compound</a:t>
            </a:r>
          </a:p>
          <a:p>
            <a:r>
              <a:rPr lang="en-US" smtClean="0"/>
              <a:t>Molar mass of compound = mass of 1 mol compound</a:t>
            </a:r>
            <a:endParaRPr lang="en-US" sz="1400" smtClean="0"/>
          </a:p>
          <a:p>
            <a:r>
              <a:rPr lang="en-US" smtClean="0"/>
              <a:t>The molar mass of a compound is the sum of the atomic masses of each atom in the compound.</a:t>
            </a:r>
          </a:p>
          <a:p>
            <a:endParaRPr lang="en-US" sz="1400" smtClean="0"/>
          </a:p>
          <a:p>
            <a:r>
              <a:rPr lang="en-US" smtClean="0"/>
              <a:t>What is the molar mass of CO</a:t>
            </a:r>
            <a:r>
              <a:rPr lang="en-US" baseline="-25000" smtClean="0"/>
              <a:t>2</a:t>
            </a:r>
            <a:r>
              <a:rPr lang="en-US" smtClean="0"/>
              <a:t>?</a:t>
            </a:r>
          </a:p>
          <a:p>
            <a:r>
              <a:rPr lang="en-US" smtClean="0"/>
              <a:t>	</a:t>
            </a:r>
            <a:r>
              <a:rPr lang="en-US" b="1" smtClean="0">
                <a:solidFill>
                  <a:schemeClr val="accent1"/>
                </a:solidFill>
              </a:rPr>
              <a:t>1</a:t>
            </a:r>
            <a:r>
              <a:rPr lang="en-US" smtClean="0"/>
              <a:t>C	</a:t>
            </a:r>
            <a:r>
              <a:rPr lang="en-US" b="1" smtClean="0">
                <a:solidFill>
                  <a:schemeClr val="accent1"/>
                </a:solidFill>
              </a:rPr>
              <a:t>1</a:t>
            </a:r>
            <a:r>
              <a:rPr lang="en-US" smtClean="0"/>
              <a:t>(12.01g)</a:t>
            </a:r>
          </a:p>
          <a:p>
            <a:r>
              <a:rPr lang="en-US" smtClean="0"/>
              <a:t>	</a:t>
            </a:r>
            <a:r>
              <a:rPr lang="en-US" b="1" smtClean="0">
                <a:solidFill>
                  <a:schemeClr val="accent1"/>
                </a:solidFill>
              </a:rPr>
              <a:t>2</a:t>
            </a:r>
            <a:r>
              <a:rPr lang="en-US" smtClean="0"/>
              <a:t>O	</a:t>
            </a:r>
            <a:r>
              <a:rPr lang="en-US" b="1" smtClean="0">
                <a:solidFill>
                  <a:schemeClr val="accent1"/>
                </a:solidFill>
              </a:rPr>
              <a:t>2</a:t>
            </a:r>
            <a:r>
              <a:rPr lang="en-US" smtClean="0"/>
              <a:t>(16.00g)</a:t>
            </a:r>
          </a:p>
          <a:p>
            <a:r>
              <a:rPr lang="en-US" smtClean="0"/>
              <a:t>	CO</a:t>
            </a:r>
            <a:r>
              <a:rPr lang="en-US" baseline="-25000" smtClean="0"/>
              <a:t>2</a:t>
            </a:r>
            <a:r>
              <a:rPr lang="en-US" smtClean="0"/>
              <a:t>   44.01g/mol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19800" y="4191000"/>
          <a:ext cx="236220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1676400" y="5334000"/>
            <a:ext cx="13716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Molar Mass of Compounds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What is the molar mass of Al</a:t>
            </a:r>
            <a:r>
              <a:rPr lang="en-US" baseline="-25000" smtClean="0"/>
              <a:t>2</a:t>
            </a:r>
            <a:r>
              <a:rPr lang="en-US" smtClean="0"/>
              <a:t>(CO</a:t>
            </a:r>
            <a:r>
              <a:rPr lang="en-US" baseline="-25000" smtClean="0"/>
              <a:t>3</a:t>
            </a:r>
            <a:r>
              <a:rPr lang="en-US" smtClean="0"/>
              <a:t>)</a:t>
            </a:r>
            <a:r>
              <a:rPr lang="en-US" baseline="-25000" smtClean="0"/>
              <a:t>3</a:t>
            </a:r>
            <a:r>
              <a:rPr lang="en-US" smtClean="0"/>
              <a:t>?</a:t>
            </a:r>
          </a:p>
          <a:p>
            <a:r>
              <a:rPr lang="en-US" smtClean="0"/>
              <a:t>	</a:t>
            </a:r>
            <a:r>
              <a:rPr lang="en-US" b="1" smtClean="0">
                <a:solidFill>
                  <a:schemeClr val="accent1"/>
                </a:solidFill>
              </a:rPr>
              <a:t>	2</a:t>
            </a:r>
            <a:r>
              <a:rPr lang="en-US" smtClean="0"/>
              <a:t>Al	</a:t>
            </a:r>
            <a:r>
              <a:rPr lang="en-US" b="1" smtClean="0">
                <a:solidFill>
                  <a:schemeClr val="accent1"/>
                </a:solidFill>
              </a:rPr>
              <a:t>2</a:t>
            </a:r>
            <a:r>
              <a:rPr lang="en-US" smtClean="0"/>
              <a:t>(26.98g)	</a:t>
            </a:r>
          </a:p>
          <a:p>
            <a:r>
              <a:rPr lang="en-US" b="1" smtClean="0">
                <a:solidFill>
                  <a:schemeClr val="accent1"/>
                </a:solidFill>
              </a:rPr>
              <a:t>		3</a:t>
            </a:r>
            <a:r>
              <a:rPr lang="en-US" smtClean="0"/>
              <a:t>C	</a:t>
            </a:r>
            <a:r>
              <a:rPr lang="en-US" b="1" smtClean="0">
                <a:solidFill>
                  <a:schemeClr val="accent1"/>
                </a:solidFill>
              </a:rPr>
              <a:t>3</a:t>
            </a:r>
            <a:r>
              <a:rPr lang="en-US" smtClean="0"/>
              <a:t>(12.01g)</a:t>
            </a:r>
          </a:p>
          <a:p>
            <a:r>
              <a:rPr lang="en-US" smtClean="0"/>
              <a:t>		</a:t>
            </a:r>
            <a:r>
              <a:rPr lang="en-US" b="1" smtClean="0">
                <a:solidFill>
                  <a:schemeClr val="accent1"/>
                </a:solidFill>
              </a:rPr>
              <a:t>9</a:t>
            </a:r>
            <a:r>
              <a:rPr lang="en-US" smtClean="0"/>
              <a:t>O	</a:t>
            </a:r>
            <a:r>
              <a:rPr lang="en-US" b="1" smtClean="0">
                <a:solidFill>
                  <a:schemeClr val="accent1"/>
                </a:solidFill>
              </a:rPr>
              <a:t>9</a:t>
            </a:r>
            <a:r>
              <a:rPr lang="en-US" smtClean="0"/>
              <a:t>(16.00g)</a:t>
            </a:r>
          </a:p>
          <a:p>
            <a:r>
              <a:rPr lang="en-US" smtClean="0"/>
              <a:t>	 Al</a:t>
            </a:r>
            <a:r>
              <a:rPr lang="en-US" baseline="-25000" smtClean="0"/>
              <a:t>2</a:t>
            </a:r>
            <a:r>
              <a:rPr lang="en-US" smtClean="0"/>
              <a:t>(CO</a:t>
            </a:r>
            <a:r>
              <a:rPr lang="en-US" baseline="-25000" smtClean="0"/>
              <a:t>3</a:t>
            </a:r>
            <a:r>
              <a:rPr lang="en-US" smtClean="0"/>
              <a:t>)</a:t>
            </a:r>
            <a:r>
              <a:rPr lang="en-US" baseline="-25000" smtClean="0"/>
              <a:t>3 </a:t>
            </a:r>
            <a:r>
              <a:rPr lang="en-US" smtClean="0"/>
              <a:t>  233.99g/mol</a:t>
            </a:r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Al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26.98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2667000" y="3657600"/>
            <a:ext cx="13716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molar mass of (NH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PO</a:t>
            </a:r>
            <a:r>
              <a:rPr lang="en-US" baseline="-25000" dirty="0" smtClean="0"/>
              <a:t>4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141.04g/mol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144.07g/mol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146.09g/mol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smtClean="0"/>
              <a:t>149.12g/mol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14.01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30.97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molar mass of Mg(ClO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2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301.01g/mol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191.21g/mol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223.21g/mol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123.76g/mol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Mg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24.31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solidFill>
                            <a:schemeClr val="tx1"/>
                          </a:solidFill>
                        </a:rPr>
                        <a:t>Cl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35.45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Using Molar Masses of Compounds</a:t>
            </a:r>
          </a:p>
        </p:txBody>
      </p:sp>
      <p:sp>
        <p:nvSpPr>
          <p:cNvPr id="7176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229600" cy="4525963"/>
          </a:xfrm>
        </p:spPr>
        <p:txBody>
          <a:bodyPr/>
          <a:lstStyle/>
          <a:p>
            <a:pPr algn="ctr"/>
            <a:r>
              <a:rPr lang="en-US" b="1" smtClean="0"/>
              <a:t>Molar mass = 1 mol = 6.022×10</a:t>
            </a:r>
            <a:r>
              <a:rPr lang="en-US" b="1" baseline="30000" smtClean="0"/>
              <a:t>23</a:t>
            </a:r>
            <a:r>
              <a:rPr lang="en-US" b="1" smtClean="0"/>
              <a:t> formula units</a:t>
            </a:r>
          </a:p>
          <a:p>
            <a:r>
              <a:rPr lang="en-US" smtClean="0"/>
              <a:t>Calculate the mass of 0.150 mol Mg(ClO</a:t>
            </a:r>
            <a:r>
              <a:rPr lang="en-US" baseline="-25000" smtClean="0"/>
              <a:t>4</a:t>
            </a:r>
            <a:r>
              <a:rPr lang="en-US" smtClean="0"/>
              <a:t>)</a:t>
            </a:r>
            <a:r>
              <a:rPr lang="en-US" baseline="-25000" smtClean="0"/>
              <a:t>2</a:t>
            </a:r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33400" y="2651125"/>
            <a:ext cx="731838" cy="461963"/>
          </a:xfrm>
          <a:prstGeom prst="rect">
            <a:avLst/>
          </a:prstGeom>
          <a:solidFill>
            <a:schemeClr val="bg1">
              <a:alpha val="50196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Plan</a:t>
            </a:r>
            <a:endParaRPr 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4262438"/>
            <a:ext cx="134461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Calculate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1454150" y="3398838"/>
          <a:ext cx="2863850" cy="868362"/>
        </p:xfrm>
        <a:graphic>
          <a:graphicData uri="http://schemas.openxmlformats.org/presentationml/2006/ole">
            <p:oleObj spid="_x0000_s7170" name="Equation" r:id="rId3" imgW="1422360" imgH="431640" progId="">
              <p:embed/>
            </p:oleObj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4724400" y="3422650"/>
          <a:ext cx="2851150" cy="835025"/>
        </p:xfrm>
        <a:graphic>
          <a:graphicData uri="http://schemas.openxmlformats.org/presentationml/2006/ole">
            <p:oleObj spid="_x0000_s7171" name="Equation" r:id="rId4" imgW="1473120" imgH="431640" progId="">
              <p:embed/>
            </p:oleObj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2106613" y="2651125"/>
            <a:ext cx="650398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452" tIns="34226" rIns="68452" bIns="34226">
            <a:spAutoFit/>
          </a:bodyPr>
          <a:lstStyle/>
          <a:p>
            <a:pPr defTabSz="684213">
              <a:spcBef>
                <a:spcPct val="50000"/>
              </a:spcBef>
              <a:defRPr/>
            </a:pPr>
            <a:r>
              <a:rPr lang="en-US" sz="2800" dirty="0">
                <a:latin typeface="+mn-lt"/>
              </a:rPr>
              <a:t>0.150 mol Mg(ClO</a:t>
            </a:r>
            <a:r>
              <a:rPr lang="en-US" sz="2800" baseline="-25000" dirty="0">
                <a:latin typeface="+mn-lt"/>
              </a:rPr>
              <a:t>4</a:t>
            </a:r>
            <a:r>
              <a:rPr lang="en-US" sz="2800" dirty="0">
                <a:latin typeface="+mn-lt"/>
              </a:rPr>
              <a:t>)</a:t>
            </a:r>
            <a:r>
              <a:rPr lang="en-US" sz="2800" baseline="-25000" dirty="0">
                <a:latin typeface="+mn-lt"/>
              </a:rPr>
              <a:t>2 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 g Mg(ClO</a:t>
            </a:r>
            <a:r>
              <a:rPr lang="en-US" sz="2800" baseline="-250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4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)</a:t>
            </a:r>
            <a:r>
              <a:rPr lang="en-US" sz="2800" baseline="-250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2</a:t>
            </a:r>
            <a:endParaRPr lang="en-US" sz="2800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304800" y="4833938"/>
          <a:ext cx="2825750" cy="466725"/>
        </p:xfrm>
        <a:graphic>
          <a:graphicData uri="http://schemas.openxmlformats.org/presentationml/2006/ole">
            <p:oleObj spid="_x0000_s7172" name="Equation" r:id="rId5" imgW="1384200" imgH="228600" progId="">
              <p:embed/>
            </p:oleObj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/>
        </p:nvGraphicFramePr>
        <p:xfrm>
          <a:off x="5967413" y="4821238"/>
          <a:ext cx="2795587" cy="493712"/>
        </p:xfrm>
        <a:graphic>
          <a:graphicData uri="http://schemas.openxmlformats.org/presentationml/2006/ole">
            <p:oleObj spid="_x0000_s7173" name="Equation" r:id="rId6" imgW="1295280" imgH="228600" progId="">
              <p:embed/>
            </p:oleObj>
          </a:graphicData>
        </a:graphic>
      </p:graphicFrame>
      <p:graphicFrame>
        <p:nvGraphicFramePr>
          <p:cNvPr id="34823" name="Object 7"/>
          <p:cNvGraphicFramePr>
            <a:graphicFrameLocks noChangeAspect="1"/>
          </p:cNvGraphicFramePr>
          <p:nvPr/>
        </p:nvGraphicFramePr>
        <p:xfrm>
          <a:off x="3128963" y="4694238"/>
          <a:ext cx="3119437" cy="868362"/>
        </p:xfrm>
        <a:graphic>
          <a:graphicData uri="http://schemas.openxmlformats.org/presentationml/2006/ole">
            <p:oleObj spid="_x0000_s7174" name="Equation" r:id="rId7" imgW="1549080" imgH="431640" progId="">
              <p:embed/>
            </p:oleObj>
          </a:graphicData>
        </a:graphic>
      </p:graphicFrame>
      <p:sp>
        <p:nvSpPr>
          <p:cNvPr id="16" name="Line 60"/>
          <p:cNvSpPr>
            <a:spLocks noChangeShapeType="1"/>
          </p:cNvSpPr>
          <p:nvPr/>
        </p:nvSpPr>
        <p:spPr bwMode="auto">
          <a:xfrm flipV="1">
            <a:off x="3810000" y="5257800"/>
            <a:ext cx="1752600" cy="1524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7" name="Line 60"/>
          <p:cNvSpPr>
            <a:spLocks noChangeShapeType="1"/>
          </p:cNvSpPr>
          <p:nvPr/>
        </p:nvSpPr>
        <p:spPr bwMode="auto">
          <a:xfrm flipV="1">
            <a:off x="1295400" y="4953000"/>
            <a:ext cx="1524000" cy="1524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Using Molar Masses of Compounds</a:t>
            </a:r>
          </a:p>
        </p:txBody>
      </p:sp>
      <p:sp>
        <p:nvSpPr>
          <p:cNvPr id="8200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229600" cy="4525963"/>
          </a:xfrm>
        </p:spPr>
        <p:txBody>
          <a:bodyPr/>
          <a:lstStyle/>
          <a:p>
            <a:pPr algn="ctr"/>
            <a:r>
              <a:rPr lang="en-US" b="1" smtClean="0"/>
              <a:t>Molar mass = 1 mol = 6.022×10</a:t>
            </a:r>
            <a:r>
              <a:rPr lang="en-US" b="1" baseline="30000" smtClean="0"/>
              <a:t>23</a:t>
            </a:r>
            <a:r>
              <a:rPr lang="en-US" b="1" smtClean="0"/>
              <a:t> formula units</a:t>
            </a:r>
          </a:p>
          <a:p>
            <a:r>
              <a:rPr lang="en-US" smtClean="0"/>
              <a:t>Calculate the number of moles in 35 g H</a:t>
            </a:r>
            <a:r>
              <a:rPr lang="en-US" baseline="-25000" smtClean="0"/>
              <a:t>2</a:t>
            </a:r>
            <a:r>
              <a:rPr lang="en-US" smtClean="0"/>
              <a:t>O.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33400" y="2651125"/>
            <a:ext cx="731838" cy="461963"/>
          </a:xfrm>
          <a:prstGeom prst="rect">
            <a:avLst/>
          </a:prstGeom>
          <a:solidFill>
            <a:schemeClr val="bg1">
              <a:alpha val="50196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Plan</a:t>
            </a:r>
            <a:endParaRPr 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4703763"/>
            <a:ext cx="134461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Calculate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1976438" y="3292475"/>
          <a:ext cx="1816100" cy="868363"/>
        </p:xfrm>
        <a:graphic>
          <a:graphicData uri="http://schemas.openxmlformats.org/presentationml/2006/ole">
            <p:oleObj spid="_x0000_s8194" name="Equation" r:id="rId3" imgW="901440" imgH="431640" progId="">
              <p:embed/>
            </p:oleObj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4267200" y="3316288"/>
          <a:ext cx="1819275" cy="835025"/>
        </p:xfrm>
        <a:graphic>
          <a:graphicData uri="http://schemas.openxmlformats.org/presentationml/2006/ole">
            <p:oleObj spid="_x0000_s8195" name="Equation" r:id="rId4" imgW="939600" imgH="431640" progId="">
              <p:embed/>
            </p:oleObj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2106613" y="2651125"/>
            <a:ext cx="421798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452" tIns="34226" rIns="68452" bIns="34226">
            <a:spAutoFit/>
          </a:bodyPr>
          <a:lstStyle/>
          <a:p>
            <a:pPr defTabSz="684213">
              <a:spcBef>
                <a:spcPct val="50000"/>
              </a:spcBef>
              <a:defRPr/>
            </a:pPr>
            <a:r>
              <a:rPr lang="en-US" sz="2800" dirty="0">
                <a:latin typeface="+mn-lt"/>
              </a:rPr>
              <a:t>35 g H</a:t>
            </a:r>
            <a:r>
              <a:rPr lang="en-US" sz="2800" baseline="-25000" dirty="0">
                <a:latin typeface="+mn-lt"/>
              </a:rPr>
              <a:t>2</a:t>
            </a:r>
            <a:r>
              <a:rPr lang="en-US" sz="2800" dirty="0">
                <a:latin typeface="+mn-lt"/>
              </a:rPr>
              <a:t>O 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 moles H</a:t>
            </a:r>
            <a:r>
              <a:rPr lang="en-US" sz="2800" baseline="-250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2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O</a:t>
            </a:r>
            <a:endParaRPr lang="en-US" sz="2800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2117725" y="4741863"/>
          <a:ext cx="1270000" cy="466725"/>
        </p:xfrm>
        <a:graphic>
          <a:graphicData uri="http://schemas.openxmlformats.org/presentationml/2006/ole">
            <p:oleObj spid="_x0000_s8196" name="Equation" r:id="rId5" imgW="622080" imgH="228600" progId="">
              <p:embed/>
            </p:oleObj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/>
        </p:nvGraphicFramePr>
        <p:xfrm>
          <a:off x="5486400" y="4687888"/>
          <a:ext cx="1781175" cy="493712"/>
        </p:xfrm>
        <a:graphic>
          <a:graphicData uri="http://schemas.openxmlformats.org/presentationml/2006/ole">
            <p:oleObj spid="_x0000_s8197" name="Equation" r:id="rId6" imgW="825480" imgH="228600" progId="">
              <p:embed/>
            </p:oleObj>
          </a:graphicData>
        </a:graphic>
      </p:graphicFrame>
      <p:graphicFrame>
        <p:nvGraphicFramePr>
          <p:cNvPr id="34823" name="Object 7"/>
          <p:cNvGraphicFramePr>
            <a:graphicFrameLocks noChangeAspect="1"/>
          </p:cNvGraphicFramePr>
          <p:nvPr/>
        </p:nvGraphicFramePr>
        <p:xfrm>
          <a:off x="3505200" y="4541838"/>
          <a:ext cx="1993900" cy="868362"/>
        </p:xfrm>
        <a:graphic>
          <a:graphicData uri="http://schemas.openxmlformats.org/presentationml/2006/ole">
            <p:oleObj spid="_x0000_s8198" name="Equation" r:id="rId7" imgW="990360" imgH="431640" progId="">
              <p:embed/>
            </p:oleObj>
          </a:graphicData>
        </a:graphic>
      </p:graphicFrame>
      <p:sp>
        <p:nvSpPr>
          <p:cNvPr id="16" name="Line 60"/>
          <p:cNvSpPr>
            <a:spLocks noChangeShapeType="1"/>
          </p:cNvSpPr>
          <p:nvPr/>
        </p:nvSpPr>
        <p:spPr bwMode="auto">
          <a:xfrm flipV="1">
            <a:off x="4495800" y="50292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7" name="Line 60"/>
          <p:cNvSpPr>
            <a:spLocks noChangeShapeType="1"/>
          </p:cNvSpPr>
          <p:nvPr/>
        </p:nvSpPr>
        <p:spPr bwMode="auto">
          <a:xfrm flipV="1">
            <a:off x="2590800" y="48006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6400800" y="2773363"/>
          <a:ext cx="2362200" cy="1189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Using Molar Masses of Compounds</a:t>
            </a:r>
          </a:p>
        </p:txBody>
      </p:sp>
      <p:sp>
        <p:nvSpPr>
          <p:cNvPr id="9225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229600" cy="4525963"/>
          </a:xfrm>
        </p:spPr>
        <p:txBody>
          <a:bodyPr/>
          <a:lstStyle/>
          <a:p>
            <a:pPr algn="ctr"/>
            <a:r>
              <a:rPr lang="en-US" b="1" smtClean="0"/>
              <a:t>Molar mass = 1 mol = 6.022×10</a:t>
            </a:r>
            <a:r>
              <a:rPr lang="en-US" b="1" baseline="30000" smtClean="0"/>
              <a:t>23</a:t>
            </a:r>
            <a:r>
              <a:rPr lang="en-US" b="1" smtClean="0"/>
              <a:t> formula units</a:t>
            </a:r>
          </a:p>
          <a:p>
            <a:r>
              <a:rPr lang="en-US" smtClean="0"/>
              <a:t>Calculate the number of molecules in 35 g H</a:t>
            </a:r>
            <a:r>
              <a:rPr lang="en-US" baseline="-25000" smtClean="0"/>
              <a:t>2</a:t>
            </a:r>
            <a:r>
              <a:rPr lang="en-US" smtClean="0"/>
              <a:t>O.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33400" y="2651125"/>
            <a:ext cx="731838" cy="461963"/>
          </a:xfrm>
          <a:prstGeom prst="rect">
            <a:avLst/>
          </a:prstGeom>
          <a:solidFill>
            <a:schemeClr val="bg1">
              <a:alpha val="50196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Plan</a:t>
            </a:r>
            <a:endParaRPr 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4038600"/>
            <a:ext cx="1344613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0000FF"/>
                </a:solidFill>
                <a:latin typeface="+mn-lt"/>
              </a:rPr>
              <a:t>Calculate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4267200" y="3200400"/>
          <a:ext cx="3733800" cy="920750"/>
        </p:xfrm>
        <a:graphic>
          <a:graphicData uri="http://schemas.openxmlformats.org/presentationml/2006/ole">
            <p:oleObj spid="_x0000_s9218" name="Equation" r:id="rId3" imgW="1854000" imgH="457200" progId="">
              <p:embed/>
            </p:oleObj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2219325" y="3279775"/>
          <a:ext cx="1819275" cy="835025"/>
        </p:xfrm>
        <a:graphic>
          <a:graphicData uri="http://schemas.openxmlformats.org/presentationml/2006/ole">
            <p:oleObj spid="_x0000_s9219" name="Equation" r:id="rId4" imgW="939600" imgH="431640" progId="">
              <p:embed/>
            </p:oleObj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2106613" y="2651125"/>
            <a:ext cx="589438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452" tIns="34226" rIns="68452" bIns="34226">
            <a:spAutoFit/>
          </a:bodyPr>
          <a:lstStyle/>
          <a:p>
            <a:pPr defTabSz="684213">
              <a:spcBef>
                <a:spcPct val="50000"/>
              </a:spcBef>
              <a:defRPr/>
            </a:pPr>
            <a:r>
              <a:rPr lang="en-US" sz="2800" dirty="0">
                <a:latin typeface="+mn-lt"/>
              </a:rPr>
              <a:t>35 g H</a:t>
            </a:r>
            <a:r>
              <a:rPr lang="en-US" sz="2800" baseline="-25000" dirty="0">
                <a:latin typeface="+mn-lt"/>
              </a:rPr>
              <a:t>2</a:t>
            </a:r>
            <a:r>
              <a:rPr lang="en-US" sz="2800" dirty="0">
                <a:latin typeface="+mn-lt"/>
              </a:rPr>
              <a:t>O 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 mol H</a:t>
            </a:r>
            <a:r>
              <a:rPr lang="en-US" sz="2800" baseline="-250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2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O molecules H</a:t>
            </a:r>
            <a:r>
              <a:rPr lang="en-US" sz="2800" baseline="-250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2</a:t>
            </a:r>
            <a:r>
              <a:rPr lang="en-US" sz="2800" dirty="0">
                <a:solidFill>
                  <a:schemeClr val="accent1"/>
                </a:solidFill>
                <a:latin typeface="+mn-lt"/>
                <a:sym typeface="Wingdings" pitchFamily="2" charset="2"/>
              </a:rPr>
              <a:t>O</a:t>
            </a:r>
            <a:endParaRPr lang="en-US" sz="2800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990600" y="4741863"/>
          <a:ext cx="1503363" cy="466725"/>
        </p:xfrm>
        <a:graphic>
          <a:graphicData uri="http://schemas.openxmlformats.org/presentationml/2006/ole">
            <p:oleObj spid="_x0000_s9220" name="Equation" r:id="rId5" imgW="736560" imgH="228600" progId="">
              <p:embed/>
            </p:oleObj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/>
        </p:nvGraphicFramePr>
        <p:xfrm>
          <a:off x="3028950" y="5486400"/>
          <a:ext cx="3752850" cy="520700"/>
        </p:xfrm>
        <a:graphic>
          <a:graphicData uri="http://schemas.openxmlformats.org/presentationml/2006/ole">
            <p:oleObj spid="_x0000_s9221" name="Equation" r:id="rId6" imgW="1739880" imgH="241200" progId="">
              <p:embed/>
            </p:oleObj>
          </a:graphicData>
        </a:graphic>
      </p:graphicFrame>
      <p:graphicFrame>
        <p:nvGraphicFramePr>
          <p:cNvPr id="34823" name="Object 7"/>
          <p:cNvGraphicFramePr>
            <a:graphicFrameLocks noChangeAspect="1"/>
          </p:cNvGraphicFramePr>
          <p:nvPr/>
        </p:nvGraphicFramePr>
        <p:xfrm>
          <a:off x="2595563" y="4445000"/>
          <a:ext cx="2097087" cy="971550"/>
        </p:xfrm>
        <a:graphic>
          <a:graphicData uri="http://schemas.openxmlformats.org/presentationml/2006/ole">
            <p:oleObj spid="_x0000_s9222" name="Equation" r:id="rId7" imgW="1041120" imgH="482400" progId="">
              <p:embed/>
            </p:oleObj>
          </a:graphicData>
        </a:graphic>
      </p:graphicFrame>
      <p:sp>
        <p:nvSpPr>
          <p:cNvPr id="15" name="Line 60"/>
          <p:cNvSpPr>
            <a:spLocks noChangeShapeType="1"/>
          </p:cNvSpPr>
          <p:nvPr/>
        </p:nvSpPr>
        <p:spPr bwMode="auto">
          <a:xfrm flipV="1">
            <a:off x="3560763" y="50292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6" name="Line 60"/>
          <p:cNvSpPr>
            <a:spLocks noChangeShapeType="1"/>
          </p:cNvSpPr>
          <p:nvPr/>
        </p:nvSpPr>
        <p:spPr bwMode="auto">
          <a:xfrm flipV="1">
            <a:off x="1579563" y="48006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4570413" y="4394200"/>
          <a:ext cx="4040187" cy="971550"/>
        </p:xfrm>
        <a:graphic>
          <a:graphicData uri="http://schemas.openxmlformats.org/presentationml/2006/ole">
            <p:oleObj spid="_x0000_s9223" name="Equation" r:id="rId8" imgW="2006280" imgH="482400" progId="">
              <p:embed/>
            </p:oleObj>
          </a:graphicData>
        </a:graphic>
      </p:graphicFrame>
      <p:sp>
        <p:nvSpPr>
          <p:cNvPr id="17" name="Line 60"/>
          <p:cNvSpPr>
            <a:spLocks noChangeShapeType="1"/>
          </p:cNvSpPr>
          <p:nvPr/>
        </p:nvSpPr>
        <p:spPr bwMode="auto">
          <a:xfrm flipV="1">
            <a:off x="6172200" y="5029200"/>
            <a:ext cx="7620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8" name="Line 60"/>
          <p:cNvSpPr>
            <a:spLocks noChangeShapeType="1"/>
          </p:cNvSpPr>
          <p:nvPr/>
        </p:nvSpPr>
        <p:spPr bwMode="auto">
          <a:xfrm flipV="1">
            <a:off x="3124200" y="4572000"/>
            <a:ext cx="7620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How many moles of molecules are present in 146 g of glucose (C</a:t>
            </a:r>
            <a:r>
              <a:rPr lang="en-US" baseline="-25000" dirty="0" smtClean="0"/>
              <a:t>6</a:t>
            </a:r>
            <a:r>
              <a:rPr lang="en-US" dirty="0" smtClean="0"/>
              <a:t>H</a:t>
            </a:r>
            <a:r>
              <a:rPr lang="en-US" baseline="-25000" dirty="0" smtClean="0"/>
              <a:t>12</a:t>
            </a:r>
            <a:r>
              <a:rPr lang="en-US" dirty="0" smtClean="0"/>
              <a:t>O</a:t>
            </a:r>
            <a:r>
              <a:rPr lang="en-US" baseline="-25000" dirty="0" smtClean="0"/>
              <a:t>6</a:t>
            </a:r>
            <a:r>
              <a:rPr lang="en-US" dirty="0" smtClean="0"/>
              <a:t>)? 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180. mol      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0.810 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26300 mol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4.88×10</a:t>
            </a:r>
            <a:r>
              <a:rPr lang="en-US" baseline="30000" dirty="0" smtClean="0"/>
              <a:t>23</a:t>
            </a:r>
            <a:r>
              <a:rPr lang="en-US" dirty="0" smtClean="0"/>
              <a:t> mol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1584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mass of 1.20 ×10</a:t>
            </a:r>
            <a:r>
              <a:rPr lang="en-US" baseline="30000" dirty="0" smtClean="0"/>
              <a:t>23</a:t>
            </a:r>
            <a:r>
              <a:rPr lang="en-US" dirty="0" smtClean="0"/>
              <a:t> molecules of CH</a:t>
            </a:r>
            <a:r>
              <a:rPr lang="en-US" baseline="-25000" dirty="0" smtClean="0"/>
              <a:t>3</a:t>
            </a:r>
            <a:r>
              <a:rPr lang="en-US" dirty="0" smtClean="0"/>
              <a:t>OH?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161g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38.5g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32.1g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6.39g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1584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How many molecules are present in 4.21 moles of </a:t>
            </a:r>
            <a:r>
              <a:rPr lang="en-US" dirty="0" err="1" smtClean="0"/>
              <a:t>HBr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2.53×10</a:t>
            </a:r>
            <a:r>
              <a:rPr lang="en-US" baseline="30000" dirty="0" smtClean="0"/>
              <a:t>23 </a:t>
            </a:r>
            <a:r>
              <a:rPr lang="en-US" dirty="0" smtClean="0"/>
              <a:t>molecules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2.53×10</a:t>
            </a:r>
            <a:r>
              <a:rPr lang="en-US" baseline="30000" dirty="0" smtClean="0"/>
              <a:t>24 </a:t>
            </a:r>
            <a:r>
              <a:rPr lang="en-US" dirty="0" smtClean="0"/>
              <a:t>molecules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6.99×10</a:t>
            </a:r>
            <a:r>
              <a:rPr lang="en-US" baseline="30000" dirty="0" smtClean="0"/>
              <a:t>-24 </a:t>
            </a:r>
            <a:r>
              <a:rPr lang="en-US" dirty="0" smtClean="0"/>
              <a:t>molecules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3.97×10</a:t>
            </a:r>
            <a:r>
              <a:rPr lang="en-US" baseline="30000" dirty="0" smtClean="0"/>
              <a:t>2 </a:t>
            </a:r>
            <a:r>
              <a:rPr lang="en-US" dirty="0" smtClean="0"/>
              <a:t>molecules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6.99×10</a:t>
            </a:r>
            <a:r>
              <a:rPr lang="en-US" baseline="30000" dirty="0" smtClean="0"/>
              <a:t>24 </a:t>
            </a:r>
            <a:r>
              <a:rPr lang="en-US" dirty="0" smtClean="0"/>
              <a:t>molecules</a:t>
            </a:r>
          </a:p>
          <a:p>
            <a:pPr>
              <a:defRPr/>
            </a:pPr>
            <a:r>
              <a:rPr lang="en-US" dirty="0" smtClean="0"/>
              <a:t> 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1189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Br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79.90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Percent Composition of Compounds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Percent composition is a list of the mass percent of each element in a compound.</a:t>
            </a:r>
          </a:p>
          <a:p>
            <a:endParaRPr lang="en-US" sz="1000" smtClean="0"/>
          </a:p>
          <a:p>
            <a:r>
              <a:rPr lang="en-US" smtClean="0"/>
              <a:t>Na</a:t>
            </a:r>
            <a:r>
              <a:rPr lang="en-US" baseline="-25000" smtClean="0"/>
              <a:t>2</a:t>
            </a:r>
            <a:r>
              <a:rPr lang="en-US" smtClean="0"/>
              <a:t>CO</a:t>
            </a:r>
            <a:r>
              <a:rPr lang="en-US" baseline="-25000" smtClean="0"/>
              <a:t>3</a:t>
            </a:r>
            <a:r>
              <a:rPr lang="en-US" smtClean="0"/>
              <a:t> is </a:t>
            </a:r>
          </a:p>
          <a:p>
            <a:pPr>
              <a:buFont typeface="Wingdings" pitchFamily="2" charset="2"/>
              <a:buChar char="§"/>
            </a:pPr>
            <a:r>
              <a:rPr lang="en-US" smtClean="0"/>
              <a:t>  43.38% Na </a:t>
            </a:r>
          </a:p>
          <a:p>
            <a:pPr>
              <a:buFont typeface="Wingdings" pitchFamily="2" charset="2"/>
              <a:buChar char="§"/>
            </a:pPr>
            <a:r>
              <a:rPr lang="en-US" smtClean="0"/>
              <a:t>   11.33% C </a:t>
            </a:r>
          </a:p>
          <a:p>
            <a:pPr>
              <a:buFont typeface="Wingdings" pitchFamily="2" charset="2"/>
              <a:buChar char="§"/>
            </a:pPr>
            <a:r>
              <a:rPr lang="en-US" smtClean="0"/>
              <a:t>   45.29% O</a:t>
            </a:r>
          </a:p>
          <a:p>
            <a:r>
              <a:rPr lang="en-US" smtClean="0"/>
              <a:t>How do we calculate the mass percent of Na</a:t>
            </a:r>
            <a:r>
              <a:rPr lang="en-US" baseline="-25000" smtClean="0"/>
              <a:t>2</a:t>
            </a:r>
            <a:r>
              <a:rPr lang="en-US" smtClean="0"/>
              <a:t>CO</a:t>
            </a:r>
            <a:r>
              <a:rPr lang="en-US" baseline="-25000" smtClean="0"/>
              <a:t>3</a:t>
            </a:r>
            <a:r>
              <a:rPr lang="en-US" smtClean="0">
                <a:solidFill>
                  <a:srgbClr val="24038D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381000" y="1676400"/>
            <a:ext cx="8534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defRPr/>
            </a:pPr>
            <a:r>
              <a:rPr kumimoji="1" lang="en-US" sz="2800" dirty="0">
                <a:solidFill>
                  <a:schemeClr val="tx2"/>
                </a:solidFill>
                <a:latin typeface="+mn-lt"/>
              </a:rPr>
              <a:t>First determine the molar mass of </a:t>
            </a:r>
            <a:r>
              <a:rPr lang="en-US" sz="2800" dirty="0">
                <a:solidFill>
                  <a:schemeClr val="tx2"/>
                </a:solidFill>
                <a:latin typeface="+mn-lt"/>
              </a:rPr>
              <a:t>Na</a:t>
            </a:r>
            <a:r>
              <a:rPr lang="en-US" sz="2800" baseline="-25000" dirty="0">
                <a:solidFill>
                  <a:schemeClr val="tx2"/>
                </a:solidFill>
                <a:latin typeface="+mn-lt"/>
              </a:rPr>
              <a:t>2</a:t>
            </a:r>
            <a:r>
              <a:rPr lang="en-US" sz="2800" dirty="0">
                <a:solidFill>
                  <a:schemeClr val="tx2"/>
                </a:solidFill>
                <a:latin typeface="+mn-lt"/>
              </a:rPr>
              <a:t>CO</a:t>
            </a:r>
            <a:r>
              <a:rPr lang="en-US" sz="2800" baseline="-25000" dirty="0">
                <a:solidFill>
                  <a:schemeClr val="tx2"/>
                </a:solidFill>
                <a:latin typeface="+mn-lt"/>
              </a:rPr>
              <a:t>3</a:t>
            </a:r>
            <a:endParaRPr lang="en-US" sz="28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0" y="2205038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latin typeface="+mn-lt"/>
              </a:rPr>
              <a:t>2(22.99gNa) + 1(12.01gC) + 3(16.00 </a:t>
            </a:r>
            <a:r>
              <a:rPr lang="en-US" sz="2400" dirty="0" err="1">
                <a:latin typeface="+mn-lt"/>
              </a:rPr>
              <a:t>gO</a:t>
            </a:r>
            <a:r>
              <a:rPr lang="en-US" sz="2400" dirty="0">
                <a:latin typeface="+mn-lt"/>
              </a:rPr>
              <a:t>) = 105.99g/mol Na</a:t>
            </a:r>
            <a:r>
              <a:rPr lang="en-US" sz="2400" baseline="-25000" dirty="0">
                <a:latin typeface="+mn-lt"/>
              </a:rPr>
              <a:t>2</a:t>
            </a:r>
            <a:r>
              <a:rPr lang="en-US" sz="2400" dirty="0">
                <a:latin typeface="+mn-lt"/>
              </a:rPr>
              <a:t>CO</a:t>
            </a:r>
            <a:r>
              <a:rPr lang="en-US" sz="2400" baseline="-25000" dirty="0">
                <a:latin typeface="+mn-lt"/>
              </a:rPr>
              <a:t>3</a:t>
            </a:r>
            <a:endParaRPr lang="en-US" sz="2400" dirty="0">
              <a:latin typeface="+mn-lt"/>
            </a:endParaRPr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381000" y="2819400"/>
            <a:ext cx="8534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SzPct val="90000"/>
              <a:defRPr/>
            </a:pPr>
            <a:r>
              <a:rPr kumimoji="1" lang="en-US" sz="2800" dirty="0">
                <a:solidFill>
                  <a:schemeClr val="tx2"/>
                </a:solidFill>
                <a:latin typeface="+mn-lt"/>
              </a:rPr>
              <a:t>Then find ratio of the mass of each element to the mass of the compound.</a:t>
            </a:r>
          </a:p>
        </p:txBody>
      </p:sp>
      <p:sp>
        <p:nvSpPr>
          <p:cNvPr id="10248" name="Rectangle 11"/>
          <p:cNvSpPr>
            <a:spLocks noChangeArrowheads="1"/>
          </p:cNvSpPr>
          <p:nvPr/>
        </p:nvSpPr>
        <p:spPr bwMode="auto">
          <a:xfrm>
            <a:off x="3295650" y="3219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graphicFrame>
        <p:nvGraphicFramePr>
          <p:cNvPr id="67594" name="Object 2"/>
          <p:cNvGraphicFramePr>
            <a:graphicFrameLocks noChangeAspect="1"/>
          </p:cNvGraphicFramePr>
          <p:nvPr/>
        </p:nvGraphicFramePr>
        <p:xfrm>
          <a:off x="3279775" y="3429000"/>
          <a:ext cx="4594225" cy="819150"/>
        </p:xfrm>
        <a:graphic>
          <a:graphicData uri="http://schemas.openxmlformats.org/presentationml/2006/ole">
            <p:oleObj spid="_x0000_s10242" name="Equation" r:id="rId4" imgW="2349360" imgH="419040" progId="">
              <p:embed/>
            </p:oleObj>
          </a:graphicData>
        </a:graphic>
      </p:graphicFrame>
      <p:graphicFrame>
        <p:nvGraphicFramePr>
          <p:cNvPr id="67597" name="Object 3"/>
          <p:cNvGraphicFramePr>
            <a:graphicFrameLocks noChangeAspect="1"/>
          </p:cNvGraphicFramePr>
          <p:nvPr/>
        </p:nvGraphicFramePr>
        <p:xfrm>
          <a:off x="3441700" y="4457700"/>
          <a:ext cx="4445000" cy="819150"/>
        </p:xfrm>
        <a:graphic>
          <a:graphicData uri="http://schemas.openxmlformats.org/presentationml/2006/ole">
            <p:oleObj spid="_x0000_s10243" name="Equation" r:id="rId5" imgW="2273040" imgH="419040" progId="">
              <p:embed/>
            </p:oleObj>
          </a:graphicData>
        </a:graphic>
      </p:graphicFrame>
      <p:graphicFrame>
        <p:nvGraphicFramePr>
          <p:cNvPr id="67598" name="Object 4"/>
          <p:cNvGraphicFramePr>
            <a:graphicFrameLocks noChangeAspect="1"/>
          </p:cNvGraphicFramePr>
          <p:nvPr/>
        </p:nvGraphicFramePr>
        <p:xfrm>
          <a:off x="3392488" y="5486400"/>
          <a:ext cx="4494212" cy="819150"/>
        </p:xfrm>
        <a:graphic>
          <a:graphicData uri="http://schemas.openxmlformats.org/presentationml/2006/ole">
            <p:oleObj spid="_x0000_s10244" name="Equation" r:id="rId6" imgW="2298600" imgH="419040" progId="">
              <p:embed/>
            </p:oleObj>
          </a:graphicData>
        </a:graphic>
      </p:graphicFrame>
      <p:sp>
        <p:nvSpPr>
          <p:cNvPr id="14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Calculating Percent Composition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 autoUpdateAnimBg="0"/>
      <p:bldP spid="67592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Calculating Percent Composition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 compound is found to consist of 2.74g of iron and 5.24g of chlorine.  What is the percent composition of the compound? </a:t>
            </a:r>
          </a:p>
          <a:p>
            <a:pPr marL="514350" indent="-514350">
              <a:defRPr/>
            </a:pPr>
            <a:r>
              <a:rPr lang="en-US" dirty="0" smtClean="0">
                <a:solidFill>
                  <a:schemeClr val="tx2"/>
                </a:solidFill>
              </a:rPr>
              <a:t>1.  Calculate the mass of the product formed:</a:t>
            </a:r>
          </a:p>
          <a:p>
            <a:pPr marL="514350" lvl="1" indent="-514350">
              <a:buFont typeface="Arial" charset="0"/>
              <a:buNone/>
              <a:defRPr/>
            </a:pPr>
            <a:r>
              <a:rPr lang="en-US" dirty="0" smtClean="0"/>
              <a:t>	2.74g Fe + 5.24g </a:t>
            </a:r>
            <a:r>
              <a:rPr lang="en-US" dirty="0" err="1" smtClean="0"/>
              <a:t>Cl</a:t>
            </a:r>
            <a:r>
              <a:rPr lang="en-US" dirty="0" smtClean="0"/>
              <a:t> = 7.98g product</a:t>
            </a:r>
            <a:endParaRPr lang="en-US" dirty="0" smtClean="0">
              <a:solidFill>
                <a:schemeClr val="tx2"/>
              </a:solidFill>
            </a:endParaRPr>
          </a:p>
          <a:p>
            <a:pPr marL="514350" indent="-514350">
              <a:defRPr/>
            </a:pPr>
            <a:r>
              <a:rPr lang="en-US" dirty="0" smtClean="0">
                <a:solidFill>
                  <a:schemeClr val="tx2"/>
                </a:solidFill>
              </a:rPr>
              <a:t>2.  Calculate the percent for each element.</a:t>
            </a:r>
          </a:p>
          <a:p>
            <a:pPr>
              <a:defRPr/>
            </a:pPr>
            <a:r>
              <a:rPr lang="en-US" dirty="0" smtClean="0"/>
              <a:t>	</a:t>
            </a:r>
          </a:p>
          <a:p>
            <a:pPr>
              <a:defRPr/>
            </a:pPr>
            <a:r>
              <a:rPr lang="en-US" dirty="0" smtClean="0"/>
              <a:t>					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37891" name="Object 3"/>
          <p:cNvGraphicFramePr>
            <a:graphicFrameLocks noChangeAspect="1"/>
          </p:cNvGraphicFramePr>
          <p:nvPr/>
        </p:nvGraphicFramePr>
        <p:xfrm>
          <a:off x="1003300" y="4876800"/>
          <a:ext cx="3352800" cy="819150"/>
        </p:xfrm>
        <a:graphic>
          <a:graphicData uri="http://schemas.openxmlformats.org/presentationml/2006/ole">
            <p:oleObj spid="_x0000_s11266" name="Equation" r:id="rId3" imgW="1714320" imgH="419040" progId="">
              <p:embed/>
            </p:oleObj>
          </a:graphicData>
        </a:graphic>
      </p:graphicFrame>
      <p:graphicFrame>
        <p:nvGraphicFramePr>
          <p:cNvPr id="37892" name="Object 4"/>
          <p:cNvGraphicFramePr>
            <a:graphicFrameLocks noChangeAspect="1"/>
          </p:cNvGraphicFramePr>
          <p:nvPr/>
        </p:nvGraphicFramePr>
        <p:xfrm>
          <a:off x="4826000" y="4876800"/>
          <a:ext cx="3327400" cy="819150"/>
        </p:xfrm>
        <a:graphic>
          <a:graphicData uri="http://schemas.openxmlformats.org/presentationml/2006/ole">
            <p:oleObj spid="_x0000_s11267" name="Equation" r:id="rId4" imgW="1701720" imgH="4190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percent carbon in acetic acid, HC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3</a:t>
            </a:r>
            <a:r>
              <a:rPr lang="en-US" dirty="0" smtClean="0"/>
              <a:t>O</a:t>
            </a:r>
            <a:r>
              <a:rPr lang="en-US" baseline="-25000" dirty="0" smtClean="0"/>
              <a:t>2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40.01% C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20.00% C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6.73% C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39.99% C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209800"/>
          <a:ext cx="2362200" cy="1584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 6.00g sample of calcium sulfide is found to contain 3.33g of calcium.  What is the percent by mass of sulfur in the compound?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80.2% S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55.5% S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44.5% S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28.6% S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Empirical Formula versus </a:t>
            </a:r>
            <a:br>
              <a:rPr lang="en-US" dirty="0" smtClean="0"/>
            </a:br>
            <a:r>
              <a:rPr lang="en-US" dirty="0" smtClean="0"/>
              <a:t>Molecular Formula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28600" y="2667000"/>
            <a:ext cx="7010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2800" dirty="0">
                <a:latin typeface="+mn-lt"/>
              </a:rPr>
              <a:t>The 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empirical formula </a:t>
            </a:r>
            <a:r>
              <a:rPr lang="en-US" sz="2800" dirty="0">
                <a:latin typeface="+mn-lt"/>
              </a:rPr>
              <a:t>is the </a:t>
            </a:r>
            <a:r>
              <a:rPr lang="en-US" sz="2800" i="1" dirty="0">
                <a:latin typeface="+mn-lt"/>
              </a:rPr>
              <a:t>lowest whole number ratio</a:t>
            </a:r>
            <a:r>
              <a:rPr lang="en-US" sz="2800" dirty="0">
                <a:latin typeface="+mn-lt"/>
              </a:rPr>
              <a:t> of atoms in a compound. 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7239000" y="1828800"/>
            <a:ext cx="1752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None/>
              <a:defRPr/>
            </a:pPr>
            <a:r>
              <a:rPr kumimoji="1" lang="en-US" sz="2800">
                <a:solidFill>
                  <a:srgbClr val="24038D"/>
                </a:solidFill>
                <a:latin typeface="+mn-lt"/>
              </a:rPr>
              <a:t>C</a:t>
            </a:r>
            <a:r>
              <a:rPr kumimoji="1" lang="en-US" sz="2800" baseline="-25000">
                <a:solidFill>
                  <a:srgbClr val="24038D"/>
                </a:solidFill>
                <a:latin typeface="+mn-lt"/>
              </a:rPr>
              <a:t>6</a:t>
            </a:r>
            <a:r>
              <a:rPr kumimoji="1" lang="en-US" sz="2800">
                <a:solidFill>
                  <a:srgbClr val="24038D"/>
                </a:solidFill>
                <a:latin typeface="+mn-lt"/>
              </a:rPr>
              <a:t>H</a:t>
            </a:r>
            <a:r>
              <a:rPr kumimoji="1" lang="en-US" sz="2800" baseline="-25000">
                <a:solidFill>
                  <a:srgbClr val="24038D"/>
                </a:solidFill>
                <a:latin typeface="+mn-lt"/>
              </a:rPr>
              <a:t>12</a:t>
            </a:r>
            <a:r>
              <a:rPr kumimoji="1" lang="en-US" sz="2800">
                <a:solidFill>
                  <a:srgbClr val="24038D"/>
                </a:solidFill>
                <a:latin typeface="+mn-lt"/>
              </a:rPr>
              <a:t>O</a:t>
            </a:r>
            <a:r>
              <a:rPr kumimoji="1" lang="en-US" sz="2800" baseline="-25000">
                <a:solidFill>
                  <a:srgbClr val="24038D"/>
                </a:solidFill>
                <a:latin typeface="+mn-lt"/>
              </a:rPr>
              <a:t>6</a:t>
            </a:r>
            <a:endParaRPr kumimoji="1" lang="en-US" sz="2800">
              <a:solidFill>
                <a:srgbClr val="24038D"/>
              </a:solidFill>
              <a:latin typeface="+mn-lt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None/>
              <a:defRPr/>
            </a:pPr>
            <a:endParaRPr lang="en-US" sz="2800">
              <a:latin typeface="+mn-lt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7315200" y="2895600"/>
            <a:ext cx="1447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>
                <a:solidFill>
                  <a:srgbClr val="24038D"/>
                </a:solidFill>
                <a:latin typeface="+mn-lt"/>
              </a:rPr>
              <a:t>CH</a:t>
            </a:r>
            <a:r>
              <a:rPr lang="en-US" sz="2800" baseline="-25000">
                <a:solidFill>
                  <a:srgbClr val="24038D"/>
                </a:solidFill>
                <a:latin typeface="+mn-lt"/>
              </a:rPr>
              <a:t>2</a:t>
            </a:r>
            <a:r>
              <a:rPr lang="en-US" sz="2800">
                <a:solidFill>
                  <a:srgbClr val="24038D"/>
                </a:solidFill>
                <a:latin typeface="+mn-lt"/>
              </a:rPr>
              <a:t>O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239000" y="3733800"/>
            <a:ext cx="1752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>
                <a:solidFill>
                  <a:srgbClr val="24038D"/>
                </a:solidFill>
                <a:latin typeface="+mn-lt"/>
              </a:rPr>
              <a:t>(CH</a:t>
            </a:r>
            <a:r>
              <a:rPr lang="en-US" sz="2800" baseline="-25000" dirty="0">
                <a:solidFill>
                  <a:srgbClr val="24038D"/>
                </a:solidFill>
                <a:latin typeface="+mn-lt"/>
              </a:rPr>
              <a:t>2</a:t>
            </a:r>
            <a:r>
              <a:rPr lang="en-US" sz="2800" dirty="0">
                <a:solidFill>
                  <a:srgbClr val="24038D"/>
                </a:solidFill>
                <a:latin typeface="+mn-lt"/>
              </a:rPr>
              <a:t>O)</a:t>
            </a:r>
            <a:r>
              <a:rPr lang="en-US" sz="2800" b="1" baseline="-25000" dirty="0">
                <a:solidFill>
                  <a:schemeClr val="accent2"/>
                </a:solidFill>
                <a:latin typeface="+mn-lt"/>
              </a:rPr>
              <a:t>6</a:t>
            </a:r>
            <a:endParaRPr lang="en-US" sz="2800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304800" y="1600200"/>
            <a:ext cx="7010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90000"/>
              <a:defRPr/>
            </a:pPr>
            <a:r>
              <a:rPr kumimoji="1" lang="en-US" sz="2800" dirty="0">
                <a:latin typeface="+mn-lt"/>
              </a:rPr>
              <a:t>The </a:t>
            </a:r>
            <a:r>
              <a:rPr kumimoji="1" lang="en-US" sz="2800" b="1" dirty="0">
                <a:solidFill>
                  <a:schemeClr val="accent1"/>
                </a:solidFill>
                <a:latin typeface="+mn-lt"/>
              </a:rPr>
              <a:t>molecular formula </a:t>
            </a:r>
            <a:r>
              <a:rPr kumimoji="1" lang="en-US" sz="2800" dirty="0">
                <a:latin typeface="+mn-lt"/>
              </a:rPr>
              <a:t>for a substance is the actual number of atoms of each element.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90000"/>
              <a:defRPr/>
            </a:pPr>
            <a:endParaRPr kumimoji="1" lang="en-US" sz="2800" dirty="0">
              <a:latin typeface="+mn-lt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28600" y="3733800"/>
            <a:ext cx="7010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90000"/>
              <a:defRPr/>
            </a:pPr>
            <a:r>
              <a:rPr kumimoji="1" lang="en-US" sz="2800" dirty="0">
                <a:latin typeface="+mn-lt"/>
              </a:rPr>
              <a:t>Note that the molecular formula is a whole number multiple of the empirical formula.  </a:t>
            </a: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V="1">
            <a:off x="8153400" y="4419600"/>
            <a:ext cx="304800" cy="8382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 sz="28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  <p:bldP spid="8" grpId="0" autoUpdateAnimBg="0"/>
      <p:bldP spid="9" grpId="0" autoUpdateAnimBg="0"/>
      <p:bldP spid="11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Empirical Formula versus </a:t>
            </a:r>
            <a:br>
              <a:rPr lang="en-US" dirty="0" smtClean="0"/>
            </a:br>
            <a:r>
              <a:rPr lang="en-US" dirty="0" smtClean="0"/>
              <a:t>Molecular Formula</a:t>
            </a:r>
            <a:endParaRPr lang="en-US" dirty="0"/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It is possible for several different molecules to have the same empirical formula.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pic>
        <p:nvPicPr>
          <p:cNvPr id="52230" name="Picture 6" descr="table_07_0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667000"/>
            <a:ext cx="7532688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empirical formula for the compound P</a:t>
            </a:r>
            <a:r>
              <a:rPr lang="en-US" baseline="-25000" dirty="0" smtClean="0"/>
              <a:t>4</a:t>
            </a:r>
            <a:r>
              <a:rPr lang="en-US" dirty="0" smtClean="0"/>
              <a:t>O</a:t>
            </a:r>
            <a:r>
              <a:rPr lang="en-US" baseline="-25000" dirty="0" smtClean="0"/>
              <a:t>10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P</a:t>
            </a:r>
            <a:r>
              <a:rPr lang="en-US" baseline="-25000" dirty="0" smtClean="0"/>
              <a:t>4</a:t>
            </a:r>
            <a:r>
              <a:rPr lang="en-US" dirty="0" smtClean="0"/>
              <a:t>O</a:t>
            </a:r>
            <a:r>
              <a:rPr lang="en-US" baseline="-25000" dirty="0" smtClean="0"/>
              <a:t>10</a:t>
            </a:r>
            <a:endParaRPr lang="en-US" dirty="0" smtClean="0"/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P</a:t>
            </a:r>
            <a:r>
              <a:rPr lang="en-US" baseline="-25000" dirty="0" smtClean="0"/>
              <a:t>2</a:t>
            </a:r>
            <a:r>
              <a:rPr lang="en-US" dirty="0" smtClean="0"/>
              <a:t>O</a:t>
            </a:r>
            <a:r>
              <a:rPr lang="en-US" baseline="-25000" dirty="0" smtClean="0"/>
              <a:t>5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PO</a:t>
            </a:r>
            <a:r>
              <a:rPr lang="en-US" baseline="-25000" dirty="0" smtClean="0"/>
              <a:t>2.5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PO</a:t>
            </a:r>
            <a:r>
              <a:rPr lang="en-US" baseline="-25000" dirty="0" smtClean="0"/>
              <a:t>3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Calculating Empirical Formulas</a:t>
            </a:r>
          </a:p>
        </p:txBody>
      </p:sp>
      <p:sp>
        <p:nvSpPr>
          <p:cNvPr id="542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en-US" smtClean="0"/>
              <a:t>Steps for calculating an empirical formula: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en-US" smtClean="0"/>
              <a:t>Assume 100g of compound and express the mass of each element in grams.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en-US" smtClean="0"/>
              <a:t>Convert the grams of each element to moles.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en-US" smtClean="0"/>
              <a:t>Find the mole ratio of each element.  Round to nearest whole number if it is close to the whole number.  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en-US" smtClean="0"/>
              <a:t>If necessary, multiply the ratios by the smallest whole number that will convert them to a whole number.</a:t>
            </a:r>
          </a:p>
          <a:p>
            <a:pPr marL="514350" indent="-514350">
              <a:buFont typeface="Arial" charset="0"/>
              <a:buAutoNum type="arabicPeriod"/>
            </a:pPr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Calculating Empirical Formulas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Calculate the empirical formula of a compound that is 63.19% Mn and 36.81% O.</a:t>
            </a:r>
          </a:p>
          <a:p>
            <a:r>
              <a:rPr lang="en-US" smtClean="0"/>
              <a:t>1. Assume 100 g of material.</a:t>
            </a:r>
          </a:p>
          <a:p>
            <a:r>
              <a:rPr lang="en-US" smtClean="0"/>
              <a:t>	63.19 g Mn</a:t>
            </a:r>
          </a:p>
          <a:p>
            <a:r>
              <a:rPr lang="en-US" smtClean="0"/>
              <a:t>	36.81 g O</a:t>
            </a:r>
          </a:p>
          <a:p>
            <a:r>
              <a:rPr lang="en-US" smtClean="0"/>
              <a:t>2. Convert grams of each element to moles: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553200" y="2209800"/>
          <a:ext cx="2362200" cy="1189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solidFill>
                            <a:schemeClr val="tx1"/>
                          </a:solidFill>
                        </a:rPr>
                        <a:t>Mn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54.94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Object 2"/>
          <p:cNvGraphicFramePr>
            <a:graphicFrameLocks noChangeAspect="1"/>
          </p:cNvGraphicFramePr>
          <p:nvPr/>
        </p:nvGraphicFramePr>
        <p:xfrm>
          <a:off x="682625" y="4572000"/>
          <a:ext cx="5551488" cy="881063"/>
        </p:xfrm>
        <a:graphic>
          <a:graphicData uri="http://schemas.openxmlformats.org/presentationml/2006/ole">
            <p:oleObj spid="_x0000_s12290" name="Equation" r:id="rId3" imgW="2641320" imgH="419040" progId="">
              <p:embed/>
            </p:oleObj>
          </a:graphicData>
        </a:graphic>
      </p:graphicFrame>
      <p:graphicFrame>
        <p:nvGraphicFramePr>
          <p:cNvPr id="72707" name="Object 3"/>
          <p:cNvGraphicFramePr>
            <a:graphicFrameLocks noChangeAspect="1"/>
          </p:cNvGraphicFramePr>
          <p:nvPr/>
        </p:nvGraphicFramePr>
        <p:xfrm>
          <a:off x="989013" y="5367338"/>
          <a:ext cx="4937125" cy="881062"/>
        </p:xfrm>
        <a:graphic>
          <a:graphicData uri="http://schemas.openxmlformats.org/presentationml/2006/ole">
            <p:oleObj spid="_x0000_s12291" name="Equation" r:id="rId4" imgW="2349360" imgH="419040" progId="">
              <p:embed/>
            </p:oleObj>
          </a:graphicData>
        </a:graphic>
      </p:graphicFrame>
      <p:sp>
        <p:nvSpPr>
          <p:cNvPr id="11" name="Line 60"/>
          <p:cNvSpPr>
            <a:spLocks noChangeShapeType="1"/>
          </p:cNvSpPr>
          <p:nvPr/>
        </p:nvSpPr>
        <p:spPr bwMode="auto">
          <a:xfrm flipV="1">
            <a:off x="3200400" y="5943600"/>
            <a:ext cx="7620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" name="Line 60"/>
          <p:cNvSpPr>
            <a:spLocks noChangeShapeType="1"/>
          </p:cNvSpPr>
          <p:nvPr/>
        </p:nvSpPr>
        <p:spPr bwMode="auto">
          <a:xfrm flipV="1">
            <a:off x="1524000" y="5715000"/>
            <a:ext cx="7620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3" name="Line 60"/>
          <p:cNvSpPr>
            <a:spLocks noChangeShapeType="1"/>
          </p:cNvSpPr>
          <p:nvPr/>
        </p:nvSpPr>
        <p:spPr bwMode="auto">
          <a:xfrm flipV="1">
            <a:off x="3200400" y="51054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4" name="Line 60"/>
          <p:cNvSpPr>
            <a:spLocks noChangeShapeType="1"/>
          </p:cNvSpPr>
          <p:nvPr/>
        </p:nvSpPr>
        <p:spPr bwMode="auto">
          <a:xfrm flipV="1">
            <a:off x="1524000" y="48768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Calculating Empirical Formulas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3. Change the numbers of atoms to whole numbers by dividing by the smallest number.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smtClean="0"/>
              <a:t>	The simplest ratio of Mn:O is 1:2.</a:t>
            </a:r>
          </a:p>
          <a:p>
            <a:r>
              <a:rPr lang="en-US" smtClean="0"/>
              <a:t>	</a:t>
            </a:r>
          </a:p>
          <a:p>
            <a:r>
              <a:rPr lang="en-US" smtClean="0"/>
              <a:t>	Empirical formula = MnO</a:t>
            </a:r>
            <a:r>
              <a:rPr lang="en-US" baseline="-25000" smtClean="0"/>
              <a:t>2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72708" name="Object 4"/>
          <p:cNvGraphicFramePr>
            <a:graphicFrameLocks noChangeAspect="1"/>
          </p:cNvGraphicFramePr>
          <p:nvPr/>
        </p:nvGraphicFramePr>
        <p:xfrm>
          <a:off x="4800600" y="2743200"/>
          <a:ext cx="3659188" cy="827088"/>
        </p:xfrm>
        <a:graphic>
          <a:graphicData uri="http://schemas.openxmlformats.org/presentationml/2006/ole">
            <p:oleObj spid="_x0000_s13314" name="Equation" r:id="rId3" imgW="1739880" imgH="393480" progId="">
              <p:embed/>
            </p:oleObj>
          </a:graphicData>
        </a:graphic>
      </p:graphicFrame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552450" y="2819400"/>
          <a:ext cx="3898900" cy="827088"/>
        </p:xfrm>
        <a:graphic>
          <a:graphicData uri="http://schemas.openxmlformats.org/presentationml/2006/ole">
            <p:oleObj spid="_x0000_s13315" name="Equation" r:id="rId4" imgW="1854000" imgH="39348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Calculating Empirical Formulas</a:t>
            </a:r>
          </a:p>
        </p:txBody>
      </p:sp>
      <p:sp>
        <p:nvSpPr>
          <p:cNvPr id="1434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Calculate the empirical formula of a compound that is 72.2% Mg and 27.8% N.</a:t>
            </a:r>
          </a:p>
          <a:p>
            <a:r>
              <a:rPr lang="en-US" smtClean="0"/>
              <a:t>1. Assume 100 g of material.</a:t>
            </a:r>
          </a:p>
          <a:p>
            <a:r>
              <a:rPr lang="en-US" smtClean="0"/>
              <a:t>	72.2 g Mg</a:t>
            </a:r>
          </a:p>
          <a:p>
            <a:r>
              <a:rPr lang="en-US" smtClean="0"/>
              <a:t>	27.8 g O</a:t>
            </a:r>
          </a:p>
          <a:p>
            <a:r>
              <a:rPr lang="en-US" smtClean="0"/>
              <a:t>2. Convert grams of each element to moles: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553200" y="2209800"/>
          <a:ext cx="2362200" cy="1189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Mg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24.31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14.01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Object 2"/>
          <p:cNvGraphicFramePr>
            <a:graphicFrameLocks noChangeAspect="1"/>
          </p:cNvGraphicFramePr>
          <p:nvPr/>
        </p:nvGraphicFramePr>
        <p:xfrm>
          <a:off x="1252538" y="4572000"/>
          <a:ext cx="5072062" cy="881063"/>
        </p:xfrm>
        <a:graphic>
          <a:graphicData uri="http://schemas.openxmlformats.org/presentationml/2006/ole">
            <p:oleObj spid="_x0000_s14338" name="Equation" r:id="rId3" imgW="2412720" imgH="419040" progId="">
              <p:embed/>
            </p:oleObj>
          </a:graphicData>
        </a:graphic>
      </p:graphicFrame>
      <p:graphicFrame>
        <p:nvGraphicFramePr>
          <p:cNvPr id="72707" name="Object 3"/>
          <p:cNvGraphicFramePr>
            <a:graphicFrameLocks noChangeAspect="1"/>
          </p:cNvGraphicFramePr>
          <p:nvPr/>
        </p:nvGraphicFramePr>
        <p:xfrm>
          <a:off x="1546225" y="5367338"/>
          <a:ext cx="4484688" cy="881062"/>
        </p:xfrm>
        <a:graphic>
          <a:graphicData uri="http://schemas.openxmlformats.org/presentationml/2006/ole">
            <p:oleObj spid="_x0000_s14339" name="Equation" r:id="rId4" imgW="2133360" imgH="419040" progId="">
              <p:embed/>
            </p:oleObj>
          </a:graphicData>
        </a:graphic>
      </p:graphicFrame>
      <p:sp>
        <p:nvSpPr>
          <p:cNvPr id="12" name="Line 60"/>
          <p:cNvSpPr>
            <a:spLocks noChangeShapeType="1"/>
          </p:cNvSpPr>
          <p:nvPr/>
        </p:nvSpPr>
        <p:spPr bwMode="auto">
          <a:xfrm flipV="1">
            <a:off x="3532188" y="51054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3" name="Line 60"/>
          <p:cNvSpPr>
            <a:spLocks noChangeShapeType="1"/>
          </p:cNvSpPr>
          <p:nvPr/>
        </p:nvSpPr>
        <p:spPr bwMode="auto">
          <a:xfrm flipV="1">
            <a:off x="1855788" y="4876800"/>
            <a:ext cx="762000" cy="228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4" name="Line 60"/>
          <p:cNvSpPr>
            <a:spLocks noChangeShapeType="1"/>
          </p:cNvSpPr>
          <p:nvPr/>
        </p:nvSpPr>
        <p:spPr bwMode="auto">
          <a:xfrm flipV="1">
            <a:off x="3608388" y="5943600"/>
            <a:ext cx="7620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5" name="Line 60"/>
          <p:cNvSpPr>
            <a:spLocks noChangeShapeType="1"/>
          </p:cNvSpPr>
          <p:nvPr/>
        </p:nvSpPr>
        <p:spPr bwMode="auto">
          <a:xfrm flipV="1">
            <a:off x="1931988" y="5715000"/>
            <a:ext cx="762000" cy="2286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Calculating Empirical Formulas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3. Change the numbers of atoms to whole numbers by dividing by the smallest number.</a:t>
            </a:r>
          </a:p>
          <a:p>
            <a:endParaRPr lang="en-US" smtClean="0"/>
          </a:p>
          <a:p>
            <a:endParaRPr lang="en-US" smtClean="0"/>
          </a:p>
          <a:p>
            <a:r>
              <a:rPr lang="en-US" smtClean="0"/>
              <a:t>4. Multiply by a number that will give whole numbers.	</a:t>
            </a:r>
          </a:p>
          <a:p>
            <a:r>
              <a:rPr lang="en-US" smtClean="0"/>
              <a:t>	Mg: (1.500)2 = 3.00		N:  (1.000)2 = 2.00</a:t>
            </a:r>
          </a:p>
          <a:p>
            <a:r>
              <a:rPr lang="en-US" sz="800" smtClean="0"/>
              <a:t> </a:t>
            </a:r>
          </a:p>
          <a:p>
            <a:r>
              <a:rPr lang="en-US" sz="800" smtClean="0"/>
              <a:t>	</a:t>
            </a:r>
            <a:r>
              <a:rPr lang="en-US" smtClean="0"/>
              <a:t>Empirical formula = Mg</a:t>
            </a:r>
            <a:r>
              <a:rPr lang="en-US" baseline="-25000" smtClean="0"/>
              <a:t>3</a:t>
            </a:r>
            <a:r>
              <a:rPr lang="en-US" smtClean="0"/>
              <a:t>N</a:t>
            </a:r>
            <a:r>
              <a:rPr lang="en-US" baseline="-25000" smtClean="0"/>
              <a:t>2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72708" name="Object 4"/>
          <p:cNvGraphicFramePr>
            <a:graphicFrameLocks noChangeAspect="1"/>
          </p:cNvGraphicFramePr>
          <p:nvPr/>
        </p:nvGraphicFramePr>
        <p:xfrm>
          <a:off x="985838" y="2667000"/>
          <a:ext cx="3762375" cy="827088"/>
        </p:xfrm>
        <a:graphic>
          <a:graphicData uri="http://schemas.openxmlformats.org/presentationml/2006/ole">
            <p:oleObj spid="_x0000_s15362" name="Equation" r:id="rId3" imgW="1790640" imgH="393480" progId="">
              <p:embed/>
            </p:oleObj>
          </a:graphicData>
        </a:graphic>
      </p:graphicFrame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5302250" y="2667000"/>
          <a:ext cx="3309938" cy="827088"/>
        </p:xfrm>
        <a:graphic>
          <a:graphicData uri="http://schemas.openxmlformats.org/presentationml/2006/ole">
            <p:oleObj spid="_x0000_s15363" name="Equation" r:id="rId4" imgW="1574640" imgH="39348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empirical formula of an alcohol that is 52.13% C, 13.15% H and 34.72% O.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CH</a:t>
            </a:r>
            <a:r>
              <a:rPr lang="en-US" baseline="-25000" dirty="0" smtClean="0"/>
              <a:t>2</a:t>
            </a:r>
            <a:r>
              <a:rPr lang="en-US" dirty="0" smtClean="0"/>
              <a:t>O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4</a:t>
            </a:r>
            <a:r>
              <a:rPr lang="en-US" dirty="0" smtClean="0"/>
              <a:t>HO</a:t>
            </a:r>
            <a:r>
              <a:rPr lang="en-US" baseline="-25000" dirty="0" smtClean="0"/>
              <a:t>3</a:t>
            </a:r>
            <a:r>
              <a:rPr lang="en-US" dirty="0" smtClean="0"/>
              <a:t> 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6</a:t>
            </a:r>
            <a:r>
              <a:rPr lang="en-US" dirty="0" smtClean="0"/>
              <a:t>O 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3</a:t>
            </a:r>
            <a:r>
              <a:rPr lang="en-US" dirty="0" smtClean="0"/>
              <a:t>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</a:p>
          <a:p>
            <a:pPr marL="514350" indent="-514350">
              <a:buFont typeface="+mj-lt"/>
              <a:buAutoNum type="alphaLcPeriod"/>
              <a:defRPr/>
            </a:pPr>
            <a:endParaRPr lang="en-US" baseline="-250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553200" y="2209800"/>
          <a:ext cx="2362200" cy="1584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16.00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Calculating the Molecular Formula</a:t>
            </a:r>
            <a:br>
              <a:rPr lang="en-US" dirty="0" smtClean="0"/>
            </a:br>
            <a:r>
              <a:rPr lang="en-US" dirty="0" smtClean="0"/>
              <a:t>from the Empirical Formula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04800" y="1676400"/>
            <a:ext cx="86106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Monotype Sorts" pitchFamily="2" charset="2"/>
              <a:buNone/>
              <a:defRPr/>
            </a:pPr>
            <a:r>
              <a:rPr lang="en-US" sz="2800" dirty="0">
                <a:latin typeface="+mn-lt"/>
              </a:rPr>
              <a:t>The molecular formula will be either equal to the empirical formula or some integer multiple of it.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Monotype Sorts" pitchFamily="2" charset="2"/>
              <a:buNone/>
              <a:defRPr/>
            </a:pPr>
            <a:endParaRPr lang="en-US" sz="2800" dirty="0">
              <a:latin typeface="+mn-lt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Monotype Sorts" pitchFamily="2" charset="2"/>
              <a:buNone/>
              <a:defRPr/>
            </a:pPr>
            <a:r>
              <a:rPr lang="en-US" sz="2800" dirty="0">
                <a:latin typeface="+mn-lt"/>
              </a:rPr>
              <a:t>The ratio of the molecular mass to the mass predicted by the empirical formula tells us how many times larger the molecular formula is.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Monotype Sorts" pitchFamily="2" charset="2"/>
              <a:buNone/>
              <a:defRPr/>
            </a:pPr>
            <a:endParaRPr lang="en-US" sz="2800" dirty="0">
              <a:latin typeface="+mn-lt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Monotype Sorts" pitchFamily="2" charset="2"/>
              <a:buNone/>
              <a:defRPr/>
            </a:pPr>
            <a:endParaRPr lang="en-US" sz="2800" dirty="0">
              <a:latin typeface="+mn-lt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Monotype Sorts" pitchFamily="2" charset="2"/>
              <a:buNone/>
              <a:defRPr/>
            </a:pPr>
            <a:endParaRPr lang="en-US" sz="900" dirty="0">
              <a:latin typeface="+mn-lt"/>
            </a:endParaRPr>
          </a:p>
        </p:txBody>
      </p:sp>
      <p:graphicFrame>
        <p:nvGraphicFramePr>
          <p:cNvPr id="16386" name="Object 1"/>
          <p:cNvGraphicFramePr>
            <a:graphicFrameLocks noChangeAspect="1"/>
          </p:cNvGraphicFramePr>
          <p:nvPr/>
        </p:nvGraphicFramePr>
        <p:xfrm>
          <a:off x="455613" y="4495800"/>
          <a:ext cx="8459787" cy="881063"/>
        </p:xfrm>
        <a:graphic>
          <a:graphicData uri="http://schemas.openxmlformats.org/presentationml/2006/ole">
            <p:oleObj spid="_x0000_s16386" name="Equation" r:id="rId3" imgW="4025880" imgH="4190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Calculating the Molecular Formula</a:t>
            </a:r>
            <a:br>
              <a:rPr lang="en-US" dirty="0" smtClean="0"/>
            </a:br>
            <a:r>
              <a:rPr lang="en-US" dirty="0" smtClean="0"/>
              <a:t>from the Empirical Formula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04800" y="1676400"/>
            <a:ext cx="86106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Monotype Sorts" pitchFamily="2" charset="2"/>
              <a:buNone/>
              <a:defRPr/>
            </a:pPr>
            <a:r>
              <a:rPr lang="en-US" sz="2800" dirty="0">
                <a:latin typeface="+mn-lt"/>
              </a:rPr>
              <a:t>Determine the molecular formula for </a:t>
            </a:r>
            <a:r>
              <a:rPr lang="en-US" sz="2800" dirty="0" err="1">
                <a:latin typeface="+mn-lt"/>
              </a:rPr>
              <a:t>glyceraldehyde</a:t>
            </a:r>
            <a:r>
              <a:rPr lang="en-US" sz="2800" dirty="0">
                <a:latin typeface="+mn-lt"/>
              </a:rPr>
              <a:t> which has a molar mass of 90.08 g/mol and an empirical formula of CH</a:t>
            </a:r>
            <a:r>
              <a:rPr lang="en-US" sz="2800" baseline="-25000" dirty="0">
                <a:latin typeface="+mn-lt"/>
              </a:rPr>
              <a:t>2</a:t>
            </a:r>
            <a:r>
              <a:rPr lang="en-US" sz="2800" dirty="0">
                <a:latin typeface="+mn-lt"/>
              </a:rPr>
              <a:t>O.</a:t>
            </a: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914400" y="4311650"/>
          <a:ext cx="3733800" cy="1022350"/>
        </p:xfrm>
        <a:graphic>
          <a:graphicData uri="http://schemas.openxmlformats.org/presentationml/2006/ole">
            <p:oleObj spid="_x0000_s17410" name="Equation" r:id="rId3" imgW="1625400" imgH="444240" progId="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092700" y="4522788"/>
            <a:ext cx="31353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dirty="0">
                <a:latin typeface="+mn-lt"/>
              </a:rPr>
              <a:t>(CH</a:t>
            </a:r>
            <a:r>
              <a:rPr lang="en-US" sz="2800" b="1" baseline="-25000" dirty="0">
                <a:latin typeface="+mn-lt"/>
              </a:rPr>
              <a:t>2</a:t>
            </a:r>
            <a:r>
              <a:rPr lang="en-US" sz="2800" b="1" dirty="0">
                <a:latin typeface="+mn-lt"/>
              </a:rPr>
              <a:t>O)</a:t>
            </a:r>
            <a:r>
              <a:rPr lang="en-US" sz="2800" b="1" baseline="-25000" dirty="0">
                <a:solidFill>
                  <a:schemeClr val="accent2"/>
                </a:solidFill>
                <a:latin typeface="+mn-lt"/>
              </a:rPr>
              <a:t>3</a:t>
            </a:r>
            <a:r>
              <a:rPr lang="en-US" sz="2800" b="1" dirty="0">
                <a:latin typeface="+mn-lt"/>
              </a:rPr>
              <a:t> = C</a:t>
            </a:r>
            <a:r>
              <a:rPr lang="en-US" sz="2800" b="1" baseline="-25000" dirty="0">
                <a:latin typeface="+mn-lt"/>
              </a:rPr>
              <a:t>3</a:t>
            </a:r>
            <a:r>
              <a:rPr lang="en-US" sz="2800" b="1" dirty="0">
                <a:latin typeface="+mn-lt"/>
              </a:rPr>
              <a:t>H</a:t>
            </a:r>
            <a:r>
              <a:rPr lang="en-US" sz="2800" b="1" baseline="-25000" dirty="0">
                <a:latin typeface="+mn-lt"/>
              </a:rPr>
              <a:t>6</a:t>
            </a:r>
            <a:r>
              <a:rPr lang="en-US" sz="2800" b="1" dirty="0">
                <a:latin typeface="+mn-lt"/>
              </a:rPr>
              <a:t>O</a:t>
            </a:r>
            <a:r>
              <a:rPr lang="en-US" sz="2800" b="1" baseline="-25000" dirty="0">
                <a:latin typeface="+mn-lt"/>
              </a:rPr>
              <a:t>3</a:t>
            </a:r>
            <a:r>
              <a:rPr lang="en-US" sz="2800" b="1" dirty="0">
                <a:latin typeface="+mn-lt"/>
              </a:rPr>
              <a:t> </a:t>
            </a:r>
          </a:p>
        </p:txBody>
      </p:sp>
      <p:graphicFrame>
        <p:nvGraphicFramePr>
          <p:cNvPr id="17411" name="Object 4"/>
          <p:cNvGraphicFramePr>
            <a:graphicFrameLocks noChangeAspect="1"/>
          </p:cNvGraphicFramePr>
          <p:nvPr/>
        </p:nvGraphicFramePr>
        <p:xfrm>
          <a:off x="2971800" y="3201988"/>
          <a:ext cx="3733800" cy="912812"/>
        </p:xfrm>
        <a:graphic>
          <a:graphicData uri="http://schemas.openxmlformats.org/presentationml/2006/ole">
            <p:oleObj spid="_x0000_s17411" name="Equation" r:id="rId4" imgW="1714320" imgH="4190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Calculating the Molecular Formula</a:t>
            </a:r>
            <a:br>
              <a:rPr lang="en-US" dirty="0" smtClean="0"/>
            </a:br>
            <a:r>
              <a:rPr lang="en-US" dirty="0" smtClean="0"/>
              <a:t>from the Empirical Formula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830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Monotype Sorts" pitchFamily="2" charset="2"/>
              <a:buNone/>
              <a:defRPr/>
            </a:pPr>
            <a:r>
              <a:rPr lang="en-US" sz="2800" dirty="0">
                <a:latin typeface="+mn-lt"/>
              </a:rPr>
              <a:t>Determine the molecular formula of a nitrogen oxide compound (</a:t>
            </a:r>
            <a:r>
              <a:rPr lang="en-US" sz="2800" dirty="0" err="1">
                <a:latin typeface="+mn-lt"/>
              </a:rPr>
              <a:t>N</a:t>
            </a:r>
            <a:r>
              <a:rPr lang="en-US" sz="2800" baseline="-25000" dirty="0" err="1">
                <a:latin typeface="+mn-lt"/>
              </a:rPr>
              <a:t>x</a:t>
            </a:r>
            <a:r>
              <a:rPr lang="en-US" sz="2800" dirty="0" err="1">
                <a:latin typeface="+mn-lt"/>
              </a:rPr>
              <a:t>O</a:t>
            </a:r>
            <a:r>
              <a:rPr lang="en-US" sz="2800" baseline="-25000" dirty="0" err="1">
                <a:latin typeface="+mn-lt"/>
              </a:rPr>
              <a:t>y</a:t>
            </a:r>
            <a:r>
              <a:rPr lang="en-US" sz="2800" dirty="0">
                <a:latin typeface="+mn-lt"/>
              </a:rPr>
              <a:t>) with a molar mass of 92.011 g/mol and a empirical formula of NO</a:t>
            </a:r>
            <a:r>
              <a:rPr lang="en-US" sz="2800" baseline="-25000" dirty="0">
                <a:latin typeface="+mn-lt"/>
              </a:rPr>
              <a:t>2</a:t>
            </a:r>
            <a:r>
              <a:rPr lang="en-US" sz="2800" dirty="0">
                <a:latin typeface="+mn-lt"/>
              </a:rPr>
              <a:t>.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562600" y="4456113"/>
            <a:ext cx="28194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/>
              <a:t> (NO</a:t>
            </a:r>
            <a:r>
              <a:rPr lang="en-US" sz="2800" b="1" baseline="-25000"/>
              <a:t>2</a:t>
            </a:r>
            <a:r>
              <a:rPr lang="en-US" sz="2800" b="1"/>
              <a:t>)</a:t>
            </a:r>
            <a:r>
              <a:rPr lang="en-US" sz="2800" b="1" baseline="-25000">
                <a:solidFill>
                  <a:schemeClr val="accent2"/>
                </a:solidFill>
              </a:rPr>
              <a:t>2</a:t>
            </a:r>
            <a:r>
              <a:rPr lang="en-US" sz="2800" b="1"/>
              <a:t> = N</a:t>
            </a:r>
            <a:r>
              <a:rPr lang="en-US" sz="2800" b="1" baseline="-25000"/>
              <a:t>2</a:t>
            </a:r>
            <a:r>
              <a:rPr lang="en-US" sz="2800" b="1"/>
              <a:t>O</a:t>
            </a:r>
            <a:r>
              <a:rPr lang="en-US" sz="2800" b="1" baseline="-25000"/>
              <a:t>4</a:t>
            </a:r>
          </a:p>
          <a:p>
            <a:pPr>
              <a:spcBef>
                <a:spcPct val="50000"/>
              </a:spcBef>
            </a:pPr>
            <a:endParaRPr lang="en-US" sz="2800" b="1" baseline="-25000"/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533400" y="4278313"/>
          <a:ext cx="4473575" cy="1208087"/>
        </p:xfrm>
        <a:graphic>
          <a:graphicData uri="http://schemas.openxmlformats.org/presentationml/2006/ole">
            <p:oleObj spid="_x0000_s18434" name="Equation" r:id="rId3" imgW="1739880" imgH="469800" progId="">
              <p:embed/>
            </p:oleObj>
          </a:graphicData>
        </a:graphic>
      </p:graphicFrame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2971800" y="3201988"/>
          <a:ext cx="3733800" cy="912812"/>
        </p:xfrm>
        <a:graphic>
          <a:graphicData uri="http://schemas.openxmlformats.org/presentationml/2006/ole">
            <p:oleObj spid="_x0000_s18435" name="Equation" r:id="rId4" imgW="1714320" imgH="4190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molecular formula of a compound with the empirical formula CH</a:t>
            </a:r>
            <a:r>
              <a:rPr lang="en-US" baseline="-25000" dirty="0" smtClean="0"/>
              <a:t>2</a:t>
            </a:r>
            <a:r>
              <a:rPr lang="en-US" dirty="0" smtClean="0"/>
              <a:t>Cl and molar mass of       197.92 g/mol?   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CH</a:t>
            </a:r>
            <a:r>
              <a:rPr lang="en-US" baseline="-25000" dirty="0" smtClean="0"/>
              <a:t>2</a:t>
            </a:r>
            <a:r>
              <a:rPr lang="en-US" dirty="0" smtClean="0"/>
              <a:t>Cl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4</a:t>
            </a:r>
            <a:r>
              <a:rPr lang="en-US" dirty="0" smtClean="0"/>
              <a:t>Cl</a:t>
            </a:r>
            <a:r>
              <a:rPr lang="en-US" baseline="-25000" dirty="0" smtClean="0"/>
              <a:t>2</a:t>
            </a:r>
            <a:endParaRPr lang="en-US" dirty="0" smtClean="0"/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3</a:t>
            </a:r>
            <a:r>
              <a:rPr lang="en-US" dirty="0" smtClean="0"/>
              <a:t>H</a:t>
            </a:r>
            <a:r>
              <a:rPr lang="en-US" baseline="-25000" dirty="0" smtClean="0"/>
              <a:t>6</a:t>
            </a:r>
            <a:r>
              <a:rPr lang="en-US" dirty="0" smtClean="0"/>
              <a:t>Cl</a:t>
            </a:r>
            <a:r>
              <a:rPr lang="en-US" baseline="-25000" dirty="0" smtClean="0"/>
              <a:t>3</a:t>
            </a:r>
            <a:endParaRPr lang="en-US" dirty="0" smtClean="0"/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4</a:t>
            </a:r>
            <a:r>
              <a:rPr lang="en-US" dirty="0" smtClean="0"/>
              <a:t>H</a:t>
            </a:r>
            <a:r>
              <a:rPr lang="en-US" baseline="-25000" dirty="0" smtClean="0"/>
              <a:t>8</a:t>
            </a:r>
            <a:r>
              <a:rPr lang="en-US" dirty="0" smtClean="0"/>
              <a:t>Cl</a:t>
            </a:r>
            <a:r>
              <a:rPr lang="en-US" baseline="-25000" dirty="0" smtClean="0"/>
              <a:t>4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 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911475"/>
          <a:ext cx="2362200" cy="1584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solidFill>
                            <a:schemeClr val="tx1"/>
                          </a:solidFill>
                        </a:rPr>
                        <a:t>Cl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35.45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Calculating the Molecular Formula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 disinfectant is known to be 76.57% C , 6.43% H, and 17.00% O. It has a molar mass of 188.24 g/mol  Determine its molecular formula.</a:t>
            </a:r>
          </a:p>
          <a:p>
            <a:r>
              <a:rPr lang="en-US" smtClean="0"/>
              <a:t>Determine the mass and moles of C, H and O.</a:t>
            </a:r>
          </a:p>
          <a:p>
            <a:r>
              <a:rPr lang="en-US" smtClean="0"/>
              <a:t>C:  76.57%(188.24g) = 144.1 g C/(12.01g/mol) = </a:t>
            </a:r>
            <a:r>
              <a:rPr lang="en-US" b="1" smtClean="0">
                <a:solidFill>
                  <a:schemeClr val="accent1"/>
                </a:solidFill>
              </a:rPr>
              <a:t>12</a:t>
            </a:r>
          </a:p>
          <a:p>
            <a:r>
              <a:rPr lang="en-US" smtClean="0"/>
              <a:t>H:  6.43% (188.24g) = 12.1 g H/(1.01g/mol) = </a:t>
            </a:r>
            <a:r>
              <a:rPr lang="en-US" b="1" smtClean="0">
                <a:solidFill>
                  <a:schemeClr val="accent1"/>
                </a:solidFill>
              </a:rPr>
              <a:t>12</a:t>
            </a:r>
          </a:p>
          <a:p>
            <a:r>
              <a:rPr lang="en-US" smtClean="0"/>
              <a:t>O: 17.00%(188.24g) = 32.00 g O/(16.00 g/mol) =  </a:t>
            </a:r>
            <a:r>
              <a:rPr lang="en-US" b="1" smtClean="0">
                <a:solidFill>
                  <a:schemeClr val="accent1"/>
                </a:solidFill>
              </a:rPr>
              <a:t>2</a:t>
            </a:r>
          </a:p>
          <a:p>
            <a:r>
              <a:rPr lang="en-US" smtClean="0"/>
              <a:t>Molecular formula: </a:t>
            </a:r>
            <a:r>
              <a:rPr lang="en-US" b="1" smtClean="0">
                <a:solidFill>
                  <a:schemeClr val="accent1"/>
                </a:solidFill>
              </a:rPr>
              <a:t> C</a:t>
            </a:r>
            <a:r>
              <a:rPr lang="en-US" b="1" baseline="-25000" smtClean="0">
                <a:solidFill>
                  <a:schemeClr val="accent1"/>
                </a:solidFill>
              </a:rPr>
              <a:t>12</a:t>
            </a:r>
            <a:r>
              <a:rPr lang="en-US" b="1" smtClean="0">
                <a:solidFill>
                  <a:schemeClr val="accent1"/>
                </a:solidFill>
              </a:rPr>
              <a:t>H</a:t>
            </a:r>
            <a:r>
              <a:rPr lang="en-US" b="1" baseline="-25000" smtClean="0">
                <a:solidFill>
                  <a:schemeClr val="accent1"/>
                </a:solidFill>
              </a:rPr>
              <a:t>12</a:t>
            </a:r>
            <a:r>
              <a:rPr lang="en-US" b="1" smtClean="0">
                <a:solidFill>
                  <a:schemeClr val="accent1"/>
                </a:solidFill>
              </a:rPr>
              <a:t>O</a:t>
            </a:r>
            <a:r>
              <a:rPr lang="en-US" b="1" baseline="-25000" smtClean="0">
                <a:solidFill>
                  <a:schemeClr val="accent1"/>
                </a:solidFill>
              </a:rPr>
              <a:t>2</a:t>
            </a:r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is the molecular formula of a substance that consists of 85.60% C and 14.40% H and has a molar mass of 28.08 g/mol?                       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CH</a:t>
            </a:r>
            <a:r>
              <a:rPr lang="en-US" baseline="-25000" dirty="0" smtClean="0"/>
              <a:t>2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2</a:t>
            </a:r>
            <a:endParaRPr lang="en-US" dirty="0" smtClean="0"/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CH</a:t>
            </a:r>
            <a:r>
              <a:rPr lang="en-US" baseline="-25000" dirty="0" smtClean="0"/>
              <a:t>3</a:t>
            </a:r>
            <a:endParaRPr lang="en-US" dirty="0" smtClean="0"/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4</a:t>
            </a:r>
          </a:p>
          <a:p>
            <a:pPr marL="514350" indent="-514350">
              <a:buFont typeface="+mj-lt"/>
              <a:buAutoNum type="alphaLcPeriod"/>
              <a:defRPr/>
            </a:pPr>
            <a:r>
              <a:rPr lang="en-US" dirty="0" smtClean="0"/>
              <a:t>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6</a:t>
            </a:r>
            <a:endParaRPr lang="en-US" dirty="0" smtClean="0"/>
          </a:p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2012 John Wiley &amp; Sons, Inc</a:t>
            </a:r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00800" y="2911475"/>
          <a:ext cx="2362200" cy="1189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32"/>
                <a:gridCol w="1822268"/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1"/>
                          </a:solidFill>
                        </a:rPr>
                        <a:t>atomic mass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12.01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1.01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2027</Words>
  <Application>Microsoft Office PowerPoint</Application>
  <PresentationFormat>On-screen Show (4:3)</PresentationFormat>
  <Paragraphs>461</Paragraphs>
  <Slides>45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7" baseType="lpstr">
      <vt:lpstr>Office Theme</vt:lpstr>
      <vt:lpstr>Equation</vt:lpstr>
      <vt:lpstr>Chapter 7</vt:lpstr>
      <vt:lpstr>Chapter Outline</vt:lpstr>
      <vt:lpstr>Convenient Ways of Counting Items</vt:lpstr>
      <vt:lpstr>The Mole</vt:lpstr>
      <vt:lpstr>The Mole</vt:lpstr>
      <vt:lpstr>Your Turn!</vt:lpstr>
      <vt:lpstr>Convenient Ways of Counting</vt:lpstr>
      <vt:lpstr>Counting Atoms with Mass</vt:lpstr>
      <vt:lpstr>The Mole</vt:lpstr>
      <vt:lpstr>Your Turn!</vt:lpstr>
      <vt:lpstr>The Mole</vt:lpstr>
      <vt:lpstr>Your Turn!</vt:lpstr>
      <vt:lpstr>The Mole</vt:lpstr>
      <vt:lpstr>Your Turn!</vt:lpstr>
      <vt:lpstr>Your Turn!</vt:lpstr>
      <vt:lpstr>Molar Mass of Compounds</vt:lpstr>
      <vt:lpstr>Molar Mass of Compounds</vt:lpstr>
      <vt:lpstr>Your Turn!</vt:lpstr>
      <vt:lpstr>Your Turn!</vt:lpstr>
      <vt:lpstr>Using Molar Masses of Compounds</vt:lpstr>
      <vt:lpstr>Using Molar Masses of Compounds</vt:lpstr>
      <vt:lpstr>Using Molar Masses of Compounds</vt:lpstr>
      <vt:lpstr>Your Turn!</vt:lpstr>
      <vt:lpstr>Your Turn!</vt:lpstr>
      <vt:lpstr>Your Turn!</vt:lpstr>
      <vt:lpstr>Percent Composition of Compounds</vt:lpstr>
      <vt:lpstr>Slide 27</vt:lpstr>
      <vt:lpstr>Calculating Percent Composition</vt:lpstr>
      <vt:lpstr>Your Turn!</vt:lpstr>
      <vt:lpstr>Your Turn!</vt:lpstr>
      <vt:lpstr>Empirical Formula versus  Molecular Formula</vt:lpstr>
      <vt:lpstr>Empirical Formula versus  Molecular Formula</vt:lpstr>
      <vt:lpstr>Your Turn!</vt:lpstr>
      <vt:lpstr>Calculating Empirical Formulas</vt:lpstr>
      <vt:lpstr>Calculating Empirical Formulas</vt:lpstr>
      <vt:lpstr>Calculating Empirical Formulas</vt:lpstr>
      <vt:lpstr>Calculating Empirical Formulas</vt:lpstr>
      <vt:lpstr>Calculating Empirical Formulas</vt:lpstr>
      <vt:lpstr>Your Turn!</vt:lpstr>
      <vt:lpstr>Calculating the Molecular Formula from the Empirical Formula</vt:lpstr>
      <vt:lpstr>Calculating the Molecular Formula from the Empirical Formula</vt:lpstr>
      <vt:lpstr>Calculating the Molecular Formula from the Empirical Formula</vt:lpstr>
      <vt:lpstr>Your Turn!</vt:lpstr>
      <vt:lpstr>Calculating the Molecular Formula</vt:lpstr>
      <vt:lpstr>Your Turn!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7</dc:title>
  <dc:subject>Quantitative Composition</dc:subject>
  <dc:creator>Karen Sanchez</dc:creator>
  <cp:lastModifiedBy>WileyService</cp:lastModifiedBy>
  <cp:revision>121</cp:revision>
  <dcterms:created xsi:type="dcterms:W3CDTF">2009-04-24T10:50:53Z</dcterms:created>
  <dcterms:modified xsi:type="dcterms:W3CDTF">2010-12-20T15:55:37Z</dcterms:modified>
</cp:coreProperties>
</file>