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313" r:id="rId3"/>
    <p:sldId id="315" r:id="rId4"/>
    <p:sldId id="321" r:id="rId5"/>
    <p:sldId id="367" r:id="rId6"/>
    <p:sldId id="322" r:id="rId7"/>
    <p:sldId id="323" r:id="rId8"/>
    <p:sldId id="324" r:id="rId9"/>
    <p:sldId id="326" r:id="rId10"/>
    <p:sldId id="327" r:id="rId11"/>
    <p:sldId id="368" r:id="rId12"/>
    <p:sldId id="317" r:id="rId13"/>
    <p:sldId id="331" r:id="rId14"/>
    <p:sldId id="329" r:id="rId15"/>
    <p:sldId id="330" r:id="rId16"/>
    <p:sldId id="328" r:id="rId17"/>
    <p:sldId id="333" r:id="rId18"/>
    <p:sldId id="335" r:id="rId19"/>
    <p:sldId id="318" r:id="rId20"/>
    <p:sldId id="334" r:id="rId21"/>
    <p:sldId id="336" r:id="rId22"/>
    <p:sldId id="337" r:id="rId23"/>
    <p:sldId id="338" r:id="rId24"/>
    <p:sldId id="339" r:id="rId25"/>
    <p:sldId id="341" r:id="rId26"/>
    <p:sldId id="340" r:id="rId27"/>
    <p:sldId id="354" r:id="rId28"/>
    <p:sldId id="345" r:id="rId29"/>
    <p:sldId id="346" r:id="rId30"/>
    <p:sldId id="347" r:id="rId31"/>
    <p:sldId id="369" r:id="rId32"/>
    <p:sldId id="348" r:id="rId33"/>
    <p:sldId id="349" r:id="rId34"/>
    <p:sldId id="351" r:id="rId35"/>
    <p:sldId id="353" r:id="rId36"/>
    <p:sldId id="350" r:id="rId37"/>
    <p:sldId id="352" r:id="rId38"/>
    <p:sldId id="319" r:id="rId39"/>
    <p:sldId id="356" r:id="rId40"/>
    <p:sldId id="357" r:id="rId41"/>
    <p:sldId id="358" r:id="rId42"/>
    <p:sldId id="360" r:id="rId43"/>
    <p:sldId id="359" r:id="rId44"/>
    <p:sldId id="361" r:id="rId45"/>
    <p:sldId id="363" r:id="rId46"/>
    <p:sldId id="320" r:id="rId47"/>
    <p:sldId id="365" r:id="rId48"/>
    <p:sldId id="366" r:id="rId49"/>
    <p:sldId id="355" r:id="rId50"/>
    <p:sldId id="364" r:id="rId51"/>
    <p:sldId id="316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F37"/>
    <a:srgbClr val="0000FF"/>
    <a:srgbClr val="28724F"/>
    <a:srgbClr val="1D754D"/>
    <a:srgbClr val="12DE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6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50008E-0125-4A3A-AED9-6300026AAE37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19C7A4-9079-411C-86DD-627633EE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DA050-2F75-475D-85FF-EC8E34BF7DA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347E-6E29-412F-A9E0-93B059ABF3BA}" type="datetime1">
              <a:rPr lang="en-US" smtClean="0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A29ACFFA-0B11-42A9-9D32-4A80B6121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1186D-7ACD-48A2-B5B7-578D8F0BF1C5}" type="datetime1">
              <a:rPr lang="en-US" smtClean="0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7D119-0A57-4951-89E0-6E5B98287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4A1B4-5D5A-455E-8009-AE55130061C8}" type="datetime1">
              <a:rPr lang="en-US" smtClean="0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DB2B-CF0C-4794-965A-45B69EEE6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53FE6-C35E-47E5-8E75-CE733B991946}" type="datetime1">
              <a:rPr lang="en-US" smtClean="0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E2586B16-279C-4A79-9293-8C6F8F0B5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E753B-2AEC-455F-BB03-C5C3308A1E84}" type="datetime1">
              <a:rPr lang="en-US" smtClean="0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9DB9-9126-46AF-9AC3-932FD7C0E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C78B0-887C-483E-A2C9-FF4D796DA289}" type="datetime1">
              <a:rPr lang="en-US" smtClean="0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1CAF1-E2C7-44DA-AD95-FFD19D64D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4B645-7F90-48D6-95C0-22F05751A57C}" type="datetime1">
              <a:rPr lang="en-US" smtClean="0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41E9B-849F-4BE9-BEE2-DF3F13649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D0560-5322-4F3E-9E11-CD7342975CA4}" type="datetime1">
              <a:rPr lang="en-US" smtClean="0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321CE-1A86-4831-9589-744E326AE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F9FCF-1B23-4EEF-B5C1-E02156662FE8}" type="datetime1">
              <a:rPr lang="en-US" smtClean="0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641F4-8570-4E66-B402-DA97C2DD6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624DD-0130-40E1-A605-7E09AC16C336}" type="datetime1">
              <a:rPr lang="en-US" smtClean="0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AD4A6-BB95-45CC-B98F-CF8CC0055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D0B2-5FD1-4505-A8DD-C570992F1D03}" type="datetime1">
              <a:rPr lang="en-US" smtClean="0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87156-CBCB-477C-A3E0-9343B5966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0F3C78-4843-4134-8638-B0AD9E53F822}" type="datetime1">
              <a:rPr lang="en-US" smtClean="0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6-</a:t>
            </a:r>
            <a:fld id="{40C47705-024F-4AE6-A091-A075787D1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7" Type="http://schemas.openxmlformats.org/officeDocument/2006/relationships/slide" Target="slide4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19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41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Chapter 6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64008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Introduction to General, Organic, and Biochemistry 10e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John Wiley &amp; Sons, Inc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Morris Hein, Scott Pattison, and Susan Arena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600200"/>
            <a:ext cx="8915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Nomenclature of Inorganic Compounds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1" y="2279660"/>
            <a:ext cx="3809999" cy="343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8600" y="2286000"/>
            <a:ext cx="2514600" cy="381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2"/>
                </a:solidFill>
              </a:rPr>
              <a:t>This seashell is formed from the chemical calcium carbonate, commonly called limestone. It is the same chemical used in many calcium supplements for our diets.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Phosphorus is a nonmetal in group 5A. The charge on the phosphide ion is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-3 because the element lost 3 electrons.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-3 because the element gained 3 electrons.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+3 because the element lost 3 electrons.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+3 because the element gained 3 electrons.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Compounds are held together by the attractive forces between the </a:t>
            </a:r>
            <a:r>
              <a:rPr lang="en-US" b="1" smtClean="0"/>
              <a:t>cations</a:t>
            </a:r>
            <a:r>
              <a:rPr lang="en-US" smtClean="0"/>
              <a:t> (positive ions) and the </a:t>
            </a:r>
            <a:r>
              <a:rPr lang="en-US" b="1" smtClean="0"/>
              <a:t>anions</a:t>
            </a:r>
            <a:r>
              <a:rPr lang="en-US" smtClean="0"/>
              <a:t> (negative ions).</a:t>
            </a:r>
          </a:p>
          <a:p>
            <a:pPr>
              <a:buFont typeface="Arial" charset="0"/>
              <a:buChar char="•"/>
            </a:pPr>
            <a:r>
              <a:rPr lang="en-US" smtClean="0"/>
              <a:t>Formulas are the simplest whole number ratio of each element.</a:t>
            </a:r>
          </a:p>
          <a:p>
            <a:pPr>
              <a:buFont typeface="Arial" charset="0"/>
              <a:buChar char="•"/>
            </a:pPr>
            <a:r>
              <a:rPr lang="en-US" smtClean="0"/>
              <a:t>Solids at room temperature.</a:t>
            </a:r>
          </a:p>
          <a:p>
            <a:pPr>
              <a:buFont typeface="Arial" charset="0"/>
              <a:buChar char="•"/>
            </a:pPr>
            <a:r>
              <a:rPr lang="en-US" smtClean="0"/>
              <a:t>Conduct electricity when molten.</a:t>
            </a: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00200"/>
            <a:ext cx="29384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572000"/>
            <a:ext cx="1676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5105400" y="4495800"/>
            <a:ext cx="984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NaCl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Writing Formulas for 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Write the formula for the metal ion followed by the formula for the nonmetal ion.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Combine the smallest numbers of each ion needed to give the charge sum equal to zero.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Write the formula for the compound as the symbol for the metal and nonmetal each followed by a subscript of the number determined in step 2.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Zinc Oxide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953000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Write the formula for the metal ion followed by the formula for the nonmetal ion.          </a:t>
            </a:r>
            <a:endParaRPr lang="en-US" b="1" smtClean="0">
              <a:solidFill>
                <a:schemeClr val="tx2"/>
              </a:solidFill>
            </a:endParaRPr>
          </a:p>
          <a:p>
            <a:pPr marL="514350" indent="-514350">
              <a:buFont typeface="Arial" charset="0"/>
              <a:buAutoNum type="arabicPeriod" startAt="2"/>
            </a:pPr>
            <a:r>
              <a:rPr lang="en-US" smtClean="0"/>
              <a:t>Combine the smallest numbers of each ion needed to give the charge sum equal to zero.</a:t>
            </a:r>
          </a:p>
          <a:p>
            <a:pPr marL="514350" indent="-514350" algn="ctr"/>
            <a:r>
              <a:rPr lang="en-US" b="1" smtClean="0">
                <a:solidFill>
                  <a:schemeClr val="accent2"/>
                </a:solidFill>
              </a:rPr>
              <a:t>1</a:t>
            </a:r>
            <a:r>
              <a:rPr lang="en-US" b="1" smtClean="0">
                <a:solidFill>
                  <a:schemeClr val="tx2"/>
                </a:solidFill>
              </a:rPr>
              <a:t> Zn</a:t>
            </a:r>
            <a:r>
              <a:rPr lang="en-US" b="1" baseline="30000" smtClean="0">
                <a:solidFill>
                  <a:schemeClr val="tx2"/>
                </a:solidFill>
              </a:rPr>
              <a:t>2+  </a:t>
            </a:r>
            <a:r>
              <a:rPr lang="en-US" b="1" smtClean="0">
                <a:solidFill>
                  <a:schemeClr val="tx2"/>
                </a:solidFill>
              </a:rPr>
              <a:t>to </a:t>
            </a:r>
            <a:r>
              <a:rPr lang="en-US" b="1" smtClean="0">
                <a:solidFill>
                  <a:schemeClr val="accent2"/>
                </a:solidFill>
              </a:rPr>
              <a:t>1</a:t>
            </a:r>
            <a:r>
              <a:rPr lang="en-US" b="1" smtClean="0">
                <a:solidFill>
                  <a:schemeClr val="tx2"/>
                </a:solidFill>
              </a:rPr>
              <a:t>O</a:t>
            </a:r>
            <a:r>
              <a:rPr lang="en-US" b="1" baseline="30000" smtClean="0">
                <a:solidFill>
                  <a:schemeClr val="tx2"/>
                </a:solidFill>
              </a:rPr>
              <a:t>2-</a:t>
            </a:r>
            <a:r>
              <a:rPr lang="en-US" b="1" smtClean="0">
                <a:solidFill>
                  <a:schemeClr val="tx2"/>
                </a:solidFill>
              </a:rPr>
              <a:t> is neutral.  </a:t>
            </a:r>
            <a:r>
              <a:rPr lang="en-US" b="1" smtClean="0">
                <a:solidFill>
                  <a:schemeClr val="accent2"/>
                </a:solidFill>
              </a:rPr>
              <a:t>1</a:t>
            </a:r>
            <a:r>
              <a:rPr lang="en-US" b="1" smtClean="0">
                <a:solidFill>
                  <a:schemeClr val="tx2"/>
                </a:solidFill>
              </a:rPr>
              <a:t>(+2) + </a:t>
            </a:r>
            <a:r>
              <a:rPr lang="en-US" b="1" smtClean="0">
                <a:solidFill>
                  <a:schemeClr val="accent2"/>
                </a:solidFill>
              </a:rPr>
              <a:t>1</a:t>
            </a:r>
            <a:r>
              <a:rPr lang="en-US" b="1" smtClean="0">
                <a:solidFill>
                  <a:schemeClr val="tx2"/>
                </a:solidFill>
              </a:rPr>
              <a:t>(-2) = 0</a:t>
            </a:r>
            <a:endParaRPr lang="en-US" smtClean="0"/>
          </a:p>
          <a:p>
            <a:pPr marL="514350" indent="-514350">
              <a:buFont typeface="Arial" charset="0"/>
              <a:buAutoNum type="arabicPeriod" startAt="2"/>
            </a:pPr>
            <a:r>
              <a:rPr lang="en-US" smtClean="0"/>
              <a:t>Write the formula for the compound as the symbol for the metal and nonmetal each followed by a subscript of the number determined in step 2.</a:t>
            </a:r>
          </a:p>
          <a:p>
            <a:pPr marL="514350" indent="-514350" algn="ctr"/>
            <a:r>
              <a:rPr lang="en-US" b="1" smtClean="0">
                <a:solidFill>
                  <a:schemeClr val="tx2"/>
                </a:solidFill>
              </a:rPr>
              <a:t>ZnO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62600" y="2057400"/>
            <a:ext cx="21336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</a:rPr>
              <a:t>Zn</a:t>
            </a:r>
            <a:r>
              <a:rPr lang="en-US" sz="2800" b="1" baseline="30000" dirty="0">
                <a:solidFill>
                  <a:schemeClr val="tx2"/>
                </a:solidFill>
                <a:latin typeface="+mn-lt"/>
              </a:rPr>
              <a:t>2+    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O</a:t>
            </a:r>
            <a:r>
              <a:rPr lang="en-US" sz="2800" b="1" baseline="30000" dirty="0">
                <a:solidFill>
                  <a:schemeClr val="tx2"/>
                </a:solidFill>
                <a:latin typeface="+mn-lt"/>
              </a:rPr>
              <a:t>2-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Calcium Chloride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953000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Write the formula for the metal ion followed by the formula for the nonmetal ion.          </a:t>
            </a:r>
            <a:endParaRPr lang="en-US" b="1" smtClean="0">
              <a:solidFill>
                <a:schemeClr val="tx2"/>
              </a:solidFill>
            </a:endParaRPr>
          </a:p>
          <a:p>
            <a:pPr marL="514350" indent="-514350">
              <a:buFont typeface="Arial" charset="0"/>
              <a:buAutoNum type="arabicPeriod" startAt="2"/>
            </a:pPr>
            <a:r>
              <a:rPr lang="en-US" smtClean="0"/>
              <a:t>Combine the smallest numbers of each ion needed to give the charge sum equal to zero.</a:t>
            </a:r>
          </a:p>
          <a:p>
            <a:pPr marL="514350" indent="-514350" algn="ctr"/>
            <a:r>
              <a:rPr lang="en-US" b="1" smtClean="0">
                <a:solidFill>
                  <a:schemeClr val="accent2"/>
                </a:solidFill>
              </a:rPr>
              <a:t>1</a:t>
            </a:r>
            <a:r>
              <a:rPr lang="en-US" b="1" smtClean="0">
                <a:solidFill>
                  <a:schemeClr val="tx2"/>
                </a:solidFill>
              </a:rPr>
              <a:t> Ca</a:t>
            </a:r>
            <a:r>
              <a:rPr lang="en-US" b="1" baseline="30000" smtClean="0">
                <a:solidFill>
                  <a:schemeClr val="tx2"/>
                </a:solidFill>
              </a:rPr>
              <a:t>2+  </a:t>
            </a:r>
            <a:r>
              <a:rPr lang="en-US" b="1" smtClean="0">
                <a:solidFill>
                  <a:schemeClr val="tx2"/>
                </a:solidFill>
              </a:rPr>
              <a:t>to </a:t>
            </a:r>
            <a:r>
              <a:rPr lang="en-US" b="1" smtClean="0">
                <a:solidFill>
                  <a:schemeClr val="accent2"/>
                </a:solidFill>
              </a:rPr>
              <a:t>2</a:t>
            </a:r>
            <a:r>
              <a:rPr lang="en-US" b="1" smtClean="0">
                <a:solidFill>
                  <a:schemeClr val="tx2"/>
                </a:solidFill>
              </a:rPr>
              <a:t> Cl</a:t>
            </a:r>
            <a:r>
              <a:rPr lang="en-US" b="1" baseline="30000" smtClean="0">
                <a:solidFill>
                  <a:schemeClr val="tx2"/>
                </a:solidFill>
              </a:rPr>
              <a:t>-</a:t>
            </a:r>
            <a:r>
              <a:rPr lang="en-US" b="1" smtClean="0">
                <a:solidFill>
                  <a:schemeClr val="tx2"/>
                </a:solidFill>
              </a:rPr>
              <a:t> is neutral.  </a:t>
            </a:r>
            <a:r>
              <a:rPr lang="en-US" b="1" smtClean="0">
                <a:solidFill>
                  <a:schemeClr val="accent2"/>
                </a:solidFill>
              </a:rPr>
              <a:t>1</a:t>
            </a:r>
            <a:r>
              <a:rPr lang="en-US" b="1" smtClean="0">
                <a:solidFill>
                  <a:schemeClr val="tx2"/>
                </a:solidFill>
              </a:rPr>
              <a:t>(+2) + </a:t>
            </a:r>
            <a:r>
              <a:rPr lang="en-US" b="1" smtClean="0">
                <a:solidFill>
                  <a:schemeClr val="accent2"/>
                </a:solidFill>
              </a:rPr>
              <a:t>2</a:t>
            </a:r>
            <a:r>
              <a:rPr lang="en-US" b="1" smtClean="0">
                <a:solidFill>
                  <a:schemeClr val="tx2"/>
                </a:solidFill>
              </a:rPr>
              <a:t>(-1) = 0</a:t>
            </a:r>
            <a:endParaRPr lang="en-US" smtClean="0"/>
          </a:p>
          <a:p>
            <a:pPr marL="514350" indent="-514350">
              <a:buFont typeface="Arial" charset="0"/>
              <a:buAutoNum type="arabicPeriod" startAt="2"/>
            </a:pPr>
            <a:r>
              <a:rPr lang="en-US" smtClean="0"/>
              <a:t>Write the formula for the compound as the symbol for the metal and nonmetal each followed by a subscript of the number determined in step 2.</a:t>
            </a:r>
          </a:p>
          <a:p>
            <a:pPr marL="514350" indent="-514350" algn="ctr"/>
            <a:r>
              <a:rPr lang="en-US" b="1" smtClean="0">
                <a:solidFill>
                  <a:schemeClr val="tx2"/>
                </a:solidFill>
              </a:rPr>
              <a:t>CaCl</a:t>
            </a:r>
            <a:r>
              <a:rPr lang="en-US" b="1" baseline="-25000" smtClean="0">
                <a:solidFill>
                  <a:schemeClr val="tx2"/>
                </a:solidFill>
              </a:rPr>
              <a:t>2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62600" y="2057400"/>
            <a:ext cx="21336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</a:rPr>
              <a:t>Ca</a:t>
            </a:r>
            <a:r>
              <a:rPr lang="en-US" sz="2800" b="1" baseline="30000" dirty="0">
                <a:solidFill>
                  <a:schemeClr val="tx2"/>
                </a:solidFill>
                <a:latin typeface="+mn-lt"/>
              </a:rPr>
              <a:t>2+    </a:t>
            </a:r>
            <a:r>
              <a:rPr lang="en-US" sz="2800" b="1" dirty="0" err="1">
                <a:solidFill>
                  <a:schemeClr val="tx2"/>
                </a:solidFill>
                <a:latin typeface="+mn-lt"/>
              </a:rPr>
              <a:t>Cl</a:t>
            </a:r>
            <a:r>
              <a:rPr lang="en-US" sz="2800" b="1" baseline="30000" dirty="0">
                <a:solidFill>
                  <a:schemeClr val="tx2"/>
                </a:solidFill>
                <a:latin typeface="+mn-lt"/>
              </a:rPr>
              <a:t>-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Aluminum Sulfide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953000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Write the formula for the metal ion followed by the formula for the nonmetal ion.          </a:t>
            </a:r>
            <a:endParaRPr lang="en-US" b="1" smtClean="0">
              <a:solidFill>
                <a:schemeClr val="tx2"/>
              </a:solidFill>
            </a:endParaRPr>
          </a:p>
          <a:p>
            <a:pPr marL="514350" indent="-514350">
              <a:buFont typeface="Arial" charset="0"/>
              <a:buAutoNum type="arabicPeriod" startAt="2"/>
            </a:pPr>
            <a:r>
              <a:rPr lang="en-US" smtClean="0"/>
              <a:t>Combine the smallest numbers of each ion needed to give the charge sum equal to zero.</a:t>
            </a:r>
          </a:p>
          <a:p>
            <a:pPr marL="514350" indent="-514350" algn="ctr"/>
            <a:r>
              <a:rPr lang="en-US" b="1" smtClean="0">
                <a:solidFill>
                  <a:schemeClr val="accent2"/>
                </a:solidFill>
              </a:rPr>
              <a:t>2</a:t>
            </a:r>
            <a:r>
              <a:rPr lang="en-US" b="1" smtClean="0">
                <a:solidFill>
                  <a:schemeClr val="tx2"/>
                </a:solidFill>
              </a:rPr>
              <a:t> Al</a:t>
            </a:r>
            <a:r>
              <a:rPr lang="en-US" b="1" baseline="30000" smtClean="0">
                <a:solidFill>
                  <a:schemeClr val="tx2"/>
                </a:solidFill>
              </a:rPr>
              <a:t>3+  </a:t>
            </a:r>
            <a:r>
              <a:rPr lang="en-US" b="1" smtClean="0">
                <a:solidFill>
                  <a:schemeClr val="tx2"/>
                </a:solidFill>
              </a:rPr>
              <a:t>to </a:t>
            </a:r>
            <a:r>
              <a:rPr lang="en-US" b="1" smtClean="0">
                <a:solidFill>
                  <a:schemeClr val="accent2"/>
                </a:solidFill>
              </a:rPr>
              <a:t>3</a:t>
            </a:r>
            <a:r>
              <a:rPr lang="en-US" b="1" smtClean="0">
                <a:solidFill>
                  <a:schemeClr val="tx2"/>
                </a:solidFill>
              </a:rPr>
              <a:t> S</a:t>
            </a:r>
            <a:r>
              <a:rPr lang="en-US" b="1" baseline="30000" smtClean="0">
                <a:solidFill>
                  <a:schemeClr val="tx2"/>
                </a:solidFill>
              </a:rPr>
              <a:t>2-</a:t>
            </a:r>
            <a:r>
              <a:rPr lang="en-US" b="1" smtClean="0">
                <a:solidFill>
                  <a:schemeClr val="tx2"/>
                </a:solidFill>
              </a:rPr>
              <a:t> is neutral.  </a:t>
            </a:r>
            <a:r>
              <a:rPr lang="en-US" b="1" smtClean="0">
                <a:solidFill>
                  <a:schemeClr val="accent2"/>
                </a:solidFill>
              </a:rPr>
              <a:t>2</a:t>
            </a:r>
            <a:r>
              <a:rPr lang="en-US" b="1" smtClean="0">
                <a:solidFill>
                  <a:schemeClr val="tx2"/>
                </a:solidFill>
              </a:rPr>
              <a:t>(+3) + </a:t>
            </a:r>
            <a:r>
              <a:rPr lang="en-US" b="1" smtClean="0">
                <a:solidFill>
                  <a:schemeClr val="accent2"/>
                </a:solidFill>
              </a:rPr>
              <a:t>3</a:t>
            </a:r>
            <a:r>
              <a:rPr lang="en-US" b="1" smtClean="0">
                <a:solidFill>
                  <a:schemeClr val="tx2"/>
                </a:solidFill>
              </a:rPr>
              <a:t>(-2) = 0</a:t>
            </a:r>
            <a:endParaRPr lang="en-US" smtClean="0"/>
          </a:p>
          <a:p>
            <a:pPr marL="514350" indent="-514350">
              <a:buFont typeface="Arial" charset="0"/>
              <a:buAutoNum type="arabicPeriod" startAt="2"/>
            </a:pPr>
            <a:r>
              <a:rPr lang="en-US" smtClean="0"/>
              <a:t>Write the formula for the compound as the symbol for the metal and nonmetal each followed by a subscript of the number determined in step 2.</a:t>
            </a:r>
          </a:p>
          <a:p>
            <a:pPr marL="514350" indent="-514350" algn="ctr"/>
            <a:r>
              <a:rPr lang="en-US" b="1" smtClean="0">
                <a:solidFill>
                  <a:schemeClr val="tx2"/>
                </a:solidFill>
              </a:rPr>
              <a:t>Al</a:t>
            </a:r>
            <a:r>
              <a:rPr lang="en-US" b="1" baseline="-25000" smtClean="0">
                <a:solidFill>
                  <a:schemeClr val="tx2"/>
                </a:solidFill>
              </a:rPr>
              <a:t>2</a:t>
            </a:r>
            <a:r>
              <a:rPr lang="en-US" b="1" smtClean="0">
                <a:solidFill>
                  <a:schemeClr val="tx2"/>
                </a:solidFill>
              </a:rPr>
              <a:t>S</a:t>
            </a:r>
            <a:r>
              <a:rPr lang="en-US" b="1" baseline="-25000" smtClean="0">
                <a:solidFill>
                  <a:schemeClr val="tx2"/>
                </a:solidFill>
              </a:rPr>
              <a:t>3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62600" y="2057400"/>
            <a:ext cx="21336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</a:rPr>
              <a:t>Al</a:t>
            </a:r>
            <a:r>
              <a:rPr lang="en-US" sz="2800" b="1" baseline="30000" dirty="0">
                <a:solidFill>
                  <a:schemeClr val="tx2"/>
                </a:solidFill>
                <a:latin typeface="+mn-lt"/>
              </a:rPr>
              <a:t>3+    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S</a:t>
            </a:r>
            <a:r>
              <a:rPr lang="en-US" sz="2800" b="1" baseline="30000" dirty="0">
                <a:solidFill>
                  <a:schemeClr val="tx2"/>
                </a:solidFill>
                <a:latin typeface="+mn-lt"/>
              </a:rPr>
              <a:t>2-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Writing Formulas for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Write the formulas for the compounds containing the following ions: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Al</a:t>
            </a:r>
            <a:r>
              <a:rPr lang="en-US" baseline="30000" dirty="0" smtClean="0"/>
              <a:t>3+</a:t>
            </a:r>
            <a:r>
              <a:rPr lang="en-US" dirty="0" smtClean="0"/>
              <a:t> and F</a:t>
            </a:r>
            <a:r>
              <a:rPr lang="en-US" baseline="30000" dirty="0" smtClean="0"/>
              <a:t>-</a:t>
            </a: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r>
              <a:rPr lang="en-US" dirty="0" smtClean="0"/>
              <a:t> and N</a:t>
            </a:r>
            <a:r>
              <a:rPr lang="en-US" baseline="30000" dirty="0" smtClean="0"/>
              <a:t>3-</a:t>
            </a: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and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Mg</a:t>
            </a:r>
            <a:r>
              <a:rPr lang="en-US" baseline="30000" dirty="0" smtClean="0"/>
              <a:t>2+</a:t>
            </a:r>
            <a:r>
              <a:rPr lang="en-US" dirty="0" smtClean="0"/>
              <a:t> and I</a:t>
            </a:r>
            <a:r>
              <a:rPr lang="en-US" baseline="30000" dirty="0" smtClean="0"/>
              <a:t>-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>
            <a:off x="3276600" y="2828925"/>
            <a:ext cx="83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4495800" y="2600325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AlF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</a:rPr>
              <a:t>3   	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Line 34"/>
          <p:cNvSpPr>
            <a:spLocks noChangeShapeType="1"/>
          </p:cNvSpPr>
          <p:nvPr/>
        </p:nvSpPr>
        <p:spPr bwMode="auto">
          <a:xfrm>
            <a:off x="3276600" y="3352800"/>
            <a:ext cx="83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4495800" y="3148013"/>
            <a:ext cx="4114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Ca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</a:rPr>
              <a:t>3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N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</a:rPr>
              <a:t>2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>
            <a:off x="3276600" y="4429125"/>
            <a:ext cx="83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4495800" y="4200525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MgI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</a:rPr>
              <a:t>2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>
            <a:off x="3276600" y="3886200"/>
            <a:ext cx="83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7" name="Text Box 40"/>
          <p:cNvSpPr txBox="1">
            <a:spLocks noChangeArrowheads="1"/>
          </p:cNvSpPr>
          <p:nvPr/>
        </p:nvSpPr>
        <p:spPr bwMode="auto">
          <a:xfrm>
            <a:off x="4495800" y="3657600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tx2"/>
                </a:solidFill>
                <a:latin typeface="+mn-lt"/>
              </a:rPr>
              <a:t>KCl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829800" y="1828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5" grpId="0" autoUpdateAnimBg="0"/>
      <p:bldP spid="20" grpId="0" autoUpdateAnimBg="0"/>
      <p:bldP spid="2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correct formula for the compound beryllium fluoride?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BeF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Be</a:t>
            </a:r>
            <a:r>
              <a:rPr lang="en-US" baseline="-25000" dirty="0" smtClean="0"/>
              <a:t>2</a:t>
            </a:r>
            <a:r>
              <a:rPr lang="en-US" dirty="0" smtClean="0"/>
              <a:t>F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BeF</a:t>
            </a:r>
            <a:r>
              <a:rPr lang="en-US" baseline="-25000" dirty="0" smtClean="0"/>
              <a:t>2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Be</a:t>
            </a:r>
            <a:r>
              <a:rPr lang="en-US" baseline="-25000" dirty="0" smtClean="0"/>
              <a:t>2</a:t>
            </a:r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correct formula for the compound silver sulfide?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AgS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AgS</a:t>
            </a:r>
            <a:r>
              <a:rPr lang="en-US" baseline="-25000" dirty="0" smtClean="0"/>
              <a:t>2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Ag</a:t>
            </a:r>
            <a:r>
              <a:rPr lang="en-US" baseline="-25000" dirty="0" smtClean="0"/>
              <a:t>2</a:t>
            </a:r>
            <a:r>
              <a:rPr lang="en-US" dirty="0" smtClean="0"/>
              <a:t>S</a:t>
            </a:r>
            <a:endParaRPr lang="en-US" baseline="-25000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2AgS</a:t>
            </a:r>
            <a:endParaRPr lang="en-US" baseline="-25000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Binary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Binary ionic </a:t>
            </a:r>
            <a:r>
              <a:rPr lang="en-US" dirty="0" smtClean="0"/>
              <a:t>compounds contain only two elements: a metal and a nonmetal.</a:t>
            </a:r>
          </a:p>
          <a:p>
            <a:pPr>
              <a:defRPr/>
            </a:pPr>
            <a:r>
              <a:rPr lang="en-US" b="1" dirty="0" smtClean="0"/>
              <a:t>Compounds containing a metal that forms only one type of cation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Write the name of the cation.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Write the name of the anion with the -</a:t>
            </a:r>
            <a:r>
              <a:rPr lang="en-US" i="1" dirty="0" err="1" smtClean="0"/>
              <a:t>ide</a:t>
            </a:r>
            <a:r>
              <a:rPr lang="en-US" dirty="0" smtClean="0"/>
              <a:t> ending.</a:t>
            </a:r>
          </a:p>
          <a:p>
            <a:pPr marL="514350" indent="-514350">
              <a:defRPr/>
            </a:pPr>
            <a:r>
              <a:rPr lang="en-US" dirty="0" smtClean="0"/>
              <a:t>	 AlF</a:t>
            </a:r>
            <a:r>
              <a:rPr lang="en-US" baseline="-25000" dirty="0" smtClean="0"/>
              <a:t>3   	</a:t>
            </a:r>
            <a:r>
              <a:rPr lang="en-US" dirty="0" smtClean="0"/>
              <a:t> </a:t>
            </a:r>
          </a:p>
          <a:p>
            <a:pPr marL="514350" indent="-514350">
              <a:defRPr/>
            </a:pPr>
            <a:r>
              <a:rPr lang="en-US" dirty="0" smtClean="0"/>
              <a:t>	 Ca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2 </a:t>
            </a:r>
          </a:p>
          <a:p>
            <a:pPr marL="514350" indent="-514350">
              <a:defRPr/>
            </a:pPr>
            <a:r>
              <a:rPr lang="en-US" baseline="-25000" dirty="0" smtClean="0"/>
              <a:t>	</a:t>
            </a:r>
            <a:r>
              <a:rPr lang="en-US" dirty="0" smtClean="0"/>
              <a:t> </a:t>
            </a:r>
            <a:r>
              <a:rPr lang="en-US" dirty="0" err="1" smtClean="0"/>
              <a:t>KCl</a:t>
            </a:r>
            <a:r>
              <a:rPr lang="en-US" dirty="0" smtClean="0"/>
              <a:t> </a:t>
            </a:r>
          </a:p>
          <a:p>
            <a:pPr marL="514350" indent="-514350">
              <a:defRPr/>
            </a:pPr>
            <a:r>
              <a:rPr lang="en-US" baseline="-25000" dirty="0" smtClean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133600" y="4505325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aluminum fluoride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2133600" y="5038725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calcium nitride</a:t>
            </a:r>
            <a:endParaRPr lang="en-US" sz="2800" dirty="0">
              <a:latin typeface="+mn-lt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2133600" y="5572125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potassium chloride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Outline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752600"/>
          <a:ext cx="81534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4495800">
                <a:tc>
                  <a:txBody>
                    <a:bodyPr/>
                    <a:lstStyle/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6.1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2" action="ppaction://hlinksldjump"/>
                        </a:rPr>
                        <a:t>Common and Systematic Names</a:t>
                      </a:r>
                      <a:endParaRPr lang="en-US" sz="24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6.2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3" action="ppaction://hlinksldjump"/>
                        </a:rPr>
                        <a:t>Elements and Ions</a:t>
                      </a:r>
                      <a:endParaRPr lang="en-US" sz="24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6.3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4" action="ppaction://hlinksldjump"/>
                        </a:rPr>
                        <a:t>Writing Formulas from Names of Ionic Compounds</a:t>
                      </a:r>
                      <a:endParaRPr lang="en-US" sz="24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  <a:p>
                      <a:pPr>
                        <a:buNone/>
                      </a:pPr>
                      <a:endParaRPr lang="en-US" sz="2400" b="0" dirty="0" smtClean="0"/>
                    </a:p>
                    <a:p>
                      <a:endParaRPr lang="en-US" sz="2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6.4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5" action="ppaction://hlinksldjump"/>
                        </a:rPr>
                        <a:t>Naming Binary Compounds</a:t>
                      </a:r>
                      <a:endParaRPr lang="en-US" sz="24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800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6.5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6" action="ppaction://hlinksldjump"/>
                        </a:rPr>
                        <a:t>Naming Compounds Containing Polyatomic Ions</a:t>
                      </a:r>
                      <a:endParaRPr lang="en-US" sz="2400" b="0" dirty="0" smtClean="0"/>
                    </a:p>
                    <a:p>
                      <a:pPr marL="463550" indent="-463550">
                        <a:buNone/>
                      </a:pPr>
                      <a:endParaRPr lang="en-US" sz="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6.6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7" action="ppaction://hlinksldjump"/>
                        </a:rPr>
                        <a:t>Acids</a:t>
                      </a:r>
                      <a:endParaRPr lang="en-US" sz="2400" b="0" dirty="0" smtClean="0"/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endParaRPr lang="en-US" sz="2400" b="0" dirty="0" smtClean="0"/>
                    </a:p>
                    <a:p>
                      <a:pPr marL="463550" indent="-463550">
                        <a:buNone/>
                      </a:pPr>
                      <a:endParaRPr lang="en-US" sz="800" b="0" dirty="0" smtClean="0"/>
                    </a:p>
                    <a:p>
                      <a:endParaRPr lang="en-US" sz="2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Binary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marL="514350" indent="-514350">
              <a:defRPr/>
            </a:pPr>
            <a:r>
              <a:rPr lang="en-US" b="1" dirty="0" smtClean="0"/>
              <a:t>Common metals with only one type of cation</a:t>
            </a:r>
            <a:r>
              <a:rPr lang="en-US" dirty="0" smtClean="0"/>
              <a:t>:  All metals in Group 1A, Group 2A, Al, Zn, Ag and </a:t>
            </a:r>
            <a:r>
              <a:rPr lang="en-US" dirty="0" err="1" smtClean="0"/>
              <a:t>Cd</a:t>
            </a:r>
            <a:r>
              <a:rPr lang="en-US" dirty="0" smtClean="0"/>
              <a:t>.  Their charge is the group number.</a:t>
            </a:r>
          </a:p>
          <a:p>
            <a:pPr marL="514350" indent="-514350">
              <a:defRPr/>
            </a:pPr>
            <a:r>
              <a:rPr lang="en-US" b="1" dirty="0" smtClean="0"/>
              <a:t>Name these compounds:</a:t>
            </a:r>
          </a:p>
          <a:p>
            <a:pPr marL="746125" indent="-465138">
              <a:buFont typeface="+mj-lt"/>
              <a:buAutoNum type="arabicPeriod"/>
              <a:defRPr/>
            </a:pPr>
            <a:r>
              <a:rPr lang="en-US" dirty="0" smtClean="0"/>
              <a:t>BaI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746125" indent="-465138">
              <a:buFont typeface="+mj-lt"/>
              <a:buAutoNum type="arabicPeriod"/>
              <a:defRPr/>
            </a:pPr>
            <a:r>
              <a:rPr lang="en-US" dirty="0" smtClean="0"/>
              <a:t>Li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746125" indent="-465138">
              <a:buFont typeface="+mj-lt"/>
              <a:buAutoNum type="arabicPeriod"/>
              <a:defRPr/>
            </a:pPr>
            <a:r>
              <a:rPr lang="en-US" dirty="0" smtClean="0"/>
              <a:t>CaC</a:t>
            </a:r>
            <a:r>
              <a:rPr lang="en-US" baseline="-25000" dirty="0" smtClean="0"/>
              <a:t>2</a:t>
            </a:r>
          </a:p>
          <a:p>
            <a:pPr marL="746125" indent="-465138">
              <a:buFont typeface="+mj-lt"/>
              <a:buAutoNum type="arabicPeriod"/>
              <a:defRPr/>
            </a:pPr>
            <a:r>
              <a:rPr lang="en-US" dirty="0" smtClean="0"/>
              <a:t>Ag</a:t>
            </a:r>
            <a:r>
              <a:rPr lang="en-US" baseline="-25000" dirty="0" smtClean="0"/>
              <a:t>2</a:t>
            </a:r>
            <a:r>
              <a:rPr lang="en-US" dirty="0" smtClean="0"/>
              <a:t>S</a:t>
            </a:r>
          </a:p>
          <a:p>
            <a:pPr marL="746125" indent="-465138">
              <a:buFont typeface="+mj-lt"/>
              <a:buAutoNum type="arabicPeriod"/>
              <a:defRPr/>
            </a:pPr>
            <a:r>
              <a:rPr lang="en-US" dirty="0" smtClean="0"/>
              <a:t>Rb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endParaRPr lang="en-US" baseline="-25000" dirty="0" smtClean="0"/>
          </a:p>
          <a:p>
            <a:pPr marL="514350" indent="-514350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3535363"/>
            <a:ext cx="21875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barium iodide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044950"/>
            <a:ext cx="21066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lithium oxide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4554538"/>
            <a:ext cx="24622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calcium carbide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5064125"/>
            <a:ext cx="20478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silver sulfide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5572125"/>
            <a:ext cx="25273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rubidium nitride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correct name for CdF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Cadmium </a:t>
            </a:r>
            <a:r>
              <a:rPr lang="en-US" dirty="0" err="1" smtClean="0"/>
              <a:t>flourine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Cadmium </a:t>
            </a:r>
            <a:r>
              <a:rPr lang="en-US" dirty="0" err="1" smtClean="0"/>
              <a:t>flouride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Cadmium fluorine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Cadmium fluoride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Binary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Compounds containing a metal that can form two or more types of cations</a:t>
            </a:r>
          </a:p>
          <a:p>
            <a:pPr marL="514350" indent="-514350">
              <a:defRPr/>
            </a:pPr>
            <a:r>
              <a:rPr lang="en-US" b="1" dirty="0" smtClean="0"/>
              <a:t>Stock System:  </a:t>
            </a:r>
            <a:r>
              <a:rPr lang="en-US" dirty="0" smtClean="0"/>
              <a:t>The name of the cation is the name of the element with a Roman numeral in parentheses equal to the charge.  </a:t>
            </a:r>
          </a:p>
          <a:p>
            <a:pPr marL="514350" indent="-514350">
              <a:defRPr/>
            </a:pPr>
            <a:r>
              <a:rPr lang="en-US" dirty="0" smtClean="0"/>
              <a:t>	Fe</a:t>
            </a:r>
            <a:r>
              <a:rPr lang="en-US" baseline="30000" dirty="0" smtClean="0"/>
              <a:t>2+</a:t>
            </a:r>
            <a:r>
              <a:rPr lang="en-US" dirty="0" smtClean="0"/>
              <a:t>	iron(II)		Cu</a:t>
            </a:r>
            <a:r>
              <a:rPr lang="en-US" baseline="30000" dirty="0" smtClean="0"/>
              <a:t>+</a:t>
            </a:r>
            <a:r>
              <a:rPr lang="en-US" dirty="0" smtClean="0"/>
              <a:t>	copper(I)</a:t>
            </a:r>
          </a:p>
          <a:p>
            <a:pPr marL="514350" indent="-514350">
              <a:defRPr/>
            </a:pPr>
            <a:r>
              <a:rPr lang="en-US" dirty="0" smtClean="0"/>
              <a:t>	Fe</a:t>
            </a:r>
            <a:r>
              <a:rPr lang="en-US" baseline="30000" dirty="0" smtClean="0"/>
              <a:t>3+</a:t>
            </a:r>
            <a:r>
              <a:rPr lang="en-US" dirty="0" smtClean="0"/>
              <a:t>	iron(III)		Cu</a:t>
            </a:r>
            <a:r>
              <a:rPr lang="en-US" baseline="30000" dirty="0" smtClean="0"/>
              <a:t>2+</a:t>
            </a:r>
            <a:r>
              <a:rPr lang="en-US" dirty="0" smtClean="0"/>
              <a:t>	copper(II)</a:t>
            </a:r>
          </a:p>
          <a:p>
            <a:pPr marL="514350" indent="-514350">
              <a:defRPr/>
            </a:pPr>
            <a:r>
              <a:rPr lang="en-US" dirty="0" smtClean="0"/>
              <a:t>	Sn</a:t>
            </a:r>
            <a:r>
              <a:rPr lang="en-US" baseline="30000" dirty="0" smtClean="0"/>
              <a:t>2+</a:t>
            </a:r>
            <a:r>
              <a:rPr lang="en-US" dirty="0" smtClean="0"/>
              <a:t>	tin(II)			Pb</a:t>
            </a:r>
            <a:r>
              <a:rPr lang="en-US" baseline="30000" dirty="0" smtClean="0"/>
              <a:t>2+</a:t>
            </a:r>
            <a:r>
              <a:rPr lang="en-US" dirty="0" smtClean="0"/>
              <a:t>	lead(II)</a:t>
            </a:r>
          </a:p>
          <a:p>
            <a:pPr marL="514350" indent="-514350">
              <a:defRPr/>
            </a:pPr>
            <a:r>
              <a:rPr lang="en-US" dirty="0" smtClean="0"/>
              <a:t>	Sn</a:t>
            </a:r>
            <a:r>
              <a:rPr lang="en-US" baseline="30000" dirty="0" smtClean="0"/>
              <a:t>4+</a:t>
            </a:r>
            <a:r>
              <a:rPr lang="en-US" dirty="0" smtClean="0"/>
              <a:t>	tin(IV)		Pb</a:t>
            </a:r>
            <a:r>
              <a:rPr lang="en-US" baseline="30000" dirty="0" smtClean="0"/>
              <a:t>4+</a:t>
            </a:r>
            <a:r>
              <a:rPr lang="en-US" dirty="0" smtClean="0"/>
              <a:t>  lead(IV)</a:t>
            </a:r>
          </a:p>
          <a:p>
            <a:pPr marL="514350" indent="-514350">
              <a:defRPr/>
            </a:pPr>
            <a:endParaRPr lang="en-US" dirty="0" smtClean="0"/>
          </a:p>
          <a:p>
            <a:pPr marL="514350" indent="-514350">
              <a:defRPr/>
            </a:pPr>
            <a:endParaRPr lang="en-US" dirty="0" smtClean="0"/>
          </a:p>
          <a:p>
            <a:pPr marL="514350" indent="-514350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Binary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Write the name of the cation.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Write the charge on the cation as a Roman numeral in parenthesis.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Write the name of the anion with suffix –</a:t>
            </a:r>
            <a:r>
              <a:rPr lang="en-US" i="1" dirty="0" err="1" smtClean="0"/>
              <a:t>ide</a:t>
            </a:r>
            <a:r>
              <a:rPr lang="en-US" dirty="0" smtClean="0"/>
              <a:t>.</a:t>
            </a:r>
          </a:p>
          <a:p>
            <a:pPr marL="514350" indent="-514350">
              <a:defRPr/>
            </a:pPr>
            <a:r>
              <a:rPr lang="en-US" dirty="0" smtClean="0"/>
              <a:t>	CoCl</a:t>
            </a:r>
            <a:r>
              <a:rPr lang="en-US" baseline="-25000" dirty="0" smtClean="0"/>
              <a:t>3   	</a:t>
            </a:r>
            <a:r>
              <a:rPr lang="en-US" dirty="0" smtClean="0"/>
              <a:t> </a:t>
            </a:r>
          </a:p>
          <a:p>
            <a:pPr marL="514350" indent="-514350">
              <a:defRPr/>
            </a:pPr>
            <a:r>
              <a:rPr lang="en-US" dirty="0" smtClean="0"/>
              <a:t>	Fe</a:t>
            </a:r>
            <a:r>
              <a:rPr lang="en-US" baseline="-25000" dirty="0" smtClean="0"/>
              <a:t>3</a:t>
            </a:r>
            <a:r>
              <a:rPr lang="en-US" dirty="0" smtClean="0"/>
              <a:t>P</a:t>
            </a:r>
            <a:r>
              <a:rPr lang="en-US" baseline="-25000" dirty="0" smtClean="0"/>
              <a:t>2 </a:t>
            </a:r>
          </a:p>
          <a:p>
            <a:pPr marL="514350" indent="-514350">
              <a:defRPr/>
            </a:pPr>
            <a:r>
              <a:rPr lang="en-US" baseline="-25000" dirty="0" smtClean="0"/>
              <a:t>	</a:t>
            </a:r>
            <a:r>
              <a:rPr lang="en-US" dirty="0" err="1" smtClean="0"/>
              <a:t>CuO</a:t>
            </a:r>
            <a:r>
              <a:rPr lang="en-US" dirty="0" smtClean="0"/>
              <a:t> </a:t>
            </a:r>
          </a:p>
          <a:p>
            <a:pPr marL="514350" indent="-514350">
              <a:defRPr/>
            </a:pPr>
            <a:r>
              <a:rPr lang="en-US" baseline="-25000" dirty="0" smtClean="0"/>
              <a:t>	</a:t>
            </a:r>
            <a:r>
              <a:rPr lang="en-US" dirty="0" smtClean="0"/>
              <a:t>SnBr</a:t>
            </a:r>
            <a:r>
              <a:rPr lang="en-US" baseline="-25000" dirty="0" smtClean="0"/>
              <a:t>4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baseline="-25000" dirty="0" smtClean="0"/>
          </a:p>
          <a:p>
            <a:pPr marL="514350" indent="-514350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2133600" y="3581400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cobalt(III) chloride</a:t>
            </a: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133600" y="411480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iron(II) phosphide</a:t>
            </a:r>
            <a:endParaRPr lang="en-US" sz="2800" dirty="0">
              <a:latin typeface="+mn-lt"/>
            </a:endParaRP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2133600" y="518160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tin(IV) bromide</a:t>
            </a:r>
            <a:endParaRPr lang="en-US" sz="2800" dirty="0">
              <a:latin typeface="+mn-lt"/>
            </a:endParaRP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2133600" y="4648200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copper(II) 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Binary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defRPr/>
            </a:pPr>
            <a:r>
              <a:rPr lang="en-US" b="1" dirty="0" smtClean="0"/>
              <a:t>More Practice</a:t>
            </a:r>
            <a:r>
              <a:rPr lang="en-US" dirty="0" smtClean="0"/>
              <a:t>	</a:t>
            </a:r>
          </a:p>
          <a:p>
            <a:pPr marL="573088" indent="-573088">
              <a:buFont typeface="+mj-lt"/>
              <a:buAutoNum type="arabicPeriod"/>
              <a:defRPr/>
            </a:pPr>
            <a:r>
              <a:rPr lang="en-US" dirty="0" smtClean="0"/>
              <a:t>CoCl</a:t>
            </a:r>
            <a:r>
              <a:rPr lang="en-US" baseline="-25000" dirty="0" smtClean="0"/>
              <a:t>3   	</a:t>
            </a:r>
            <a:r>
              <a:rPr lang="en-US" dirty="0" smtClean="0"/>
              <a:t> </a:t>
            </a:r>
          </a:p>
          <a:p>
            <a:pPr marL="573088" indent="-573088">
              <a:buFont typeface="+mj-lt"/>
              <a:buAutoNum type="arabicPeriod"/>
              <a:defRPr/>
            </a:pP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S</a:t>
            </a:r>
          </a:p>
          <a:p>
            <a:pPr marL="573088" indent="-573088">
              <a:buFont typeface="+mj-lt"/>
              <a:buAutoNum type="arabicPeriod"/>
              <a:defRPr/>
            </a:pPr>
            <a:r>
              <a:rPr lang="en-US" dirty="0" smtClean="0"/>
              <a:t>HgF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573088" indent="-573088">
              <a:buFont typeface="+mj-lt"/>
              <a:buAutoNum type="arabicPeriod"/>
              <a:defRPr/>
            </a:pPr>
            <a:r>
              <a:rPr lang="en-US" dirty="0" err="1" smtClean="0"/>
              <a:t>AgBr</a:t>
            </a:r>
            <a:r>
              <a:rPr lang="en-US" dirty="0" smtClean="0"/>
              <a:t> </a:t>
            </a:r>
          </a:p>
          <a:p>
            <a:pPr marL="573088" indent="-573088">
              <a:buFont typeface="+mj-lt"/>
              <a:buAutoNum type="arabicPeriod"/>
              <a:defRPr/>
            </a:pPr>
            <a:r>
              <a:rPr lang="en-US" dirty="0" smtClean="0"/>
              <a:t>Fe</a:t>
            </a:r>
            <a:r>
              <a:rPr lang="en-US" baseline="-25000" dirty="0" smtClean="0"/>
              <a:t>3</a:t>
            </a:r>
            <a:r>
              <a:rPr lang="en-US" dirty="0" smtClean="0"/>
              <a:t>P</a:t>
            </a:r>
            <a:r>
              <a:rPr lang="en-US" baseline="-25000" dirty="0" smtClean="0"/>
              <a:t>2 </a:t>
            </a:r>
          </a:p>
          <a:p>
            <a:pPr marL="573088" indent="-573088">
              <a:buFont typeface="+mj-lt"/>
              <a:buAutoNum type="arabicPeriod"/>
              <a:defRPr/>
            </a:pPr>
            <a:r>
              <a:rPr lang="en-US" dirty="0" smtClean="0"/>
              <a:t>PbI</a:t>
            </a:r>
            <a:r>
              <a:rPr lang="en-US" baseline="-25000" dirty="0" smtClean="0"/>
              <a:t>4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baseline="-25000" dirty="0" smtClean="0"/>
          </a:p>
          <a:p>
            <a:pPr marL="514350" indent="-514350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2133600" y="2143125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cobalt(III) chloride</a:t>
            </a: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133600" y="2646363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potassium sulfide</a:t>
            </a:r>
            <a:endParaRPr lang="en-US" sz="2800" dirty="0">
              <a:latin typeface="+mn-lt"/>
            </a:endParaRP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2133600" y="3149600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mercury(II) fluoride</a:t>
            </a: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2133600" y="4156075"/>
            <a:ext cx="4114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iron(II) phosphide</a:t>
            </a:r>
            <a:endParaRPr lang="en-US" sz="2800" dirty="0">
              <a:latin typeface="+mn-lt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2133600" y="3652838"/>
            <a:ext cx="4648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silver bromide</a:t>
            </a: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2133600" y="4657725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lead(IV) iodide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Binary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defRPr/>
            </a:pPr>
            <a:r>
              <a:rPr lang="en-US" b="1" dirty="0" smtClean="0"/>
              <a:t>Classic System:  </a:t>
            </a:r>
            <a:r>
              <a:rPr lang="en-US" dirty="0" smtClean="0"/>
              <a:t>the Latin name of the metal is modified with the suffixes </a:t>
            </a:r>
            <a:r>
              <a:rPr lang="en-US" i="1" dirty="0" smtClean="0"/>
              <a:t>–</a:t>
            </a:r>
            <a:r>
              <a:rPr lang="en-US" i="1" dirty="0" err="1" smtClean="0"/>
              <a:t>ous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–</a:t>
            </a:r>
            <a:r>
              <a:rPr lang="en-US" i="1" dirty="0" err="1" smtClean="0"/>
              <a:t>ic</a:t>
            </a:r>
            <a:r>
              <a:rPr lang="en-US" i="1" dirty="0" smtClean="0"/>
              <a:t> </a:t>
            </a:r>
            <a:r>
              <a:rPr lang="en-US" dirty="0" smtClean="0"/>
              <a:t>depending on the metal charge</a:t>
            </a:r>
          </a:p>
          <a:p>
            <a:pPr marL="514350" indent="-514350">
              <a:defRPr/>
            </a:pPr>
            <a:r>
              <a:rPr lang="en-US" dirty="0" smtClean="0"/>
              <a:t>	Fe</a:t>
            </a:r>
            <a:r>
              <a:rPr lang="en-US" baseline="30000" dirty="0" smtClean="0"/>
              <a:t>2+</a:t>
            </a:r>
            <a:r>
              <a:rPr lang="en-US" dirty="0" smtClean="0"/>
              <a:t>	ferrous		Cu</a:t>
            </a:r>
            <a:r>
              <a:rPr lang="en-US" baseline="30000" dirty="0" smtClean="0"/>
              <a:t>+</a:t>
            </a:r>
            <a:r>
              <a:rPr lang="en-US" dirty="0" smtClean="0"/>
              <a:t>	cuprous</a:t>
            </a:r>
          </a:p>
          <a:p>
            <a:pPr marL="514350" indent="-514350">
              <a:defRPr/>
            </a:pPr>
            <a:r>
              <a:rPr lang="en-US" dirty="0" smtClean="0"/>
              <a:t>	Fe</a:t>
            </a:r>
            <a:r>
              <a:rPr lang="en-US" baseline="30000" dirty="0" smtClean="0"/>
              <a:t>3+</a:t>
            </a:r>
            <a:r>
              <a:rPr lang="en-US" dirty="0" smtClean="0"/>
              <a:t>	ferric			Cu</a:t>
            </a:r>
            <a:r>
              <a:rPr lang="en-US" baseline="30000" dirty="0" smtClean="0"/>
              <a:t>2+</a:t>
            </a:r>
            <a:r>
              <a:rPr lang="en-US" dirty="0" smtClean="0"/>
              <a:t>	cupric</a:t>
            </a:r>
          </a:p>
          <a:p>
            <a:pPr marL="514350" indent="-514350">
              <a:defRPr/>
            </a:pPr>
            <a:r>
              <a:rPr lang="en-US" dirty="0" smtClean="0"/>
              <a:t>	Sn</a:t>
            </a:r>
            <a:r>
              <a:rPr lang="en-US" baseline="30000" dirty="0" smtClean="0"/>
              <a:t>2+</a:t>
            </a:r>
            <a:r>
              <a:rPr lang="en-US" dirty="0" smtClean="0"/>
              <a:t>	stannous		Pb</a:t>
            </a:r>
            <a:r>
              <a:rPr lang="en-US" baseline="30000" dirty="0" smtClean="0"/>
              <a:t>2+</a:t>
            </a:r>
            <a:r>
              <a:rPr lang="en-US" dirty="0" smtClean="0"/>
              <a:t>	</a:t>
            </a:r>
            <a:r>
              <a:rPr lang="en-US" dirty="0" err="1" smtClean="0"/>
              <a:t>plumbous</a:t>
            </a:r>
            <a:endParaRPr lang="en-US" dirty="0" smtClean="0"/>
          </a:p>
          <a:p>
            <a:pPr marL="514350" indent="-514350">
              <a:defRPr/>
            </a:pPr>
            <a:r>
              <a:rPr lang="en-US" dirty="0" smtClean="0"/>
              <a:t>	Sn</a:t>
            </a:r>
            <a:r>
              <a:rPr lang="en-US" baseline="30000" dirty="0" smtClean="0"/>
              <a:t>4+</a:t>
            </a:r>
            <a:r>
              <a:rPr lang="en-US" dirty="0" smtClean="0"/>
              <a:t>	stannic		Pb</a:t>
            </a:r>
            <a:r>
              <a:rPr lang="en-US" baseline="30000" dirty="0" smtClean="0"/>
              <a:t>4+</a:t>
            </a:r>
            <a:r>
              <a:rPr lang="en-US" dirty="0" smtClean="0"/>
              <a:t>  plumbic</a:t>
            </a:r>
          </a:p>
          <a:p>
            <a:pPr>
              <a:defRPr/>
            </a:pPr>
            <a:r>
              <a:rPr lang="en-US" b="1" dirty="0" smtClean="0"/>
              <a:t>SnF</a:t>
            </a:r>
            <a:r>
              <a:rPr lang="en-US" b="1" baseline="-25000" dirty="0" smtClean="0"/>
              <a:t>2 	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endParaRPr lang="en-US" baseline="-250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5105400"/>
            <a:ext cx="26654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stannous fluoride</a:t>
            </a:r>
            <a:endParaRPr lang="en-US" sz="2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5105400"/>
            <a:ext cx="10826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Fe</a:t>
            </a:r>
            <a:r>
              <a:rPr lang="en-US" sz="2800" b="1" baseline="-25000" dirty="0"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O</a:t>
            </a:r>
            <a:r>
              <a:rPr lang="en-US" sz="2800" b="1" baseline="-25000" dirty="0">
                <a:latin typeface="+mn-lt"/>
              </a:rPr>
              <a:t>3</a:t>
            </a:r>
            <a:endParaRPr lang="en-US" sz="2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105400"/>
            <a:ext cx="18478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ferric oxide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CuCl</a:t>
            </a:r>
            <a:r>
              <a:rPr lang="en-US" baseline="-25000" dirty="0" smtClean="0"/>
              <a:t>2</a:t>
            </a:r>
            <a:r>
              <a:rPr lang="en-US" dirty="0" smtClean="0"/>
              <a:t> is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Copper chloride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Copper (I) chloride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Copper (II) chloride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Cuprous chloride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Copper chloride (II)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HgS</a:t>
            </a:r>
            <a:r>
              <a:rPr lang="en-US" dirty="0" smtClean="0"/>
              <a:t> is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mercury(II) sulfide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mercury(I) sulfide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mercury sulfide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mercurous</a:t>
            </a:r>
            <a:r>
              <a:rPr lang="en-US" dirty="0" smtClean="0"/>
              <a:t> sulfide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Naming Binary Molecular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705600" cy="4525963"/>
          </a:xfrm>
        </p:spPr>
        <p:txBody>
          <a:bodyPr/>
          <a:lstStyle/>
          <a:p>
            <a:pPr marL="514350" indent="-514350"/>
            <a:r>
              <a:rPr lang="en-US" dirty="0" smtClean="0"/>
              <a:t>Binary molecular compounds contain two nonmetals or a nonmetal and a metalloid.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400" dirty="0" smtClean="0"/>
              <a:t>Write the name for the first element using a prefix if there is more than one atom of this element.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400" dirty="0" smtClean="0"/>
              <a:t>Write the stem of the second element with the suffix </a:t>
            </a:r>
            <a:r>
              <a:rPr lang="en-US" sz="2400" i="1" dirty="0" smtClean="0"/>
              <a:t>–</a:t>
            </a:r>
            <a:r>
              <a:rPr lang="en-US" sz="2400" i="1" dirty="0" err="1" smtClean="0"/>
              <a:t>ide</a:t>
            </a:r>
            <a:r>
              <a:rPr lang="en-US" sz="2400" dirty="0" smtClean="0"/>
              <a:t>.  Use a prefix to indicate the number of atoms for the second element</a:t>
            </a:r>
            <a:r>
              <a:rPr lang="en-US" sz="2400" dirty="0" smtClean="0"/>
              <a:t>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400" dirty="0" smtClean="0"/>
              <a:t>Series: Si, B, P, H, C, S, I, Br, N, </a:t>
            </a:r>
            <a:r>
              <a:rPr lang="en-US" sz="2400" dirty="0" err="1" smtClean="0"/>
              <a:t>Cl</a:t>
            </a:r>
            <a:r>
              <a:rPr lang="en-US" sz="2400" dirty="0" smtClean="0"/>
              <a:t>, O, F determines order listed.  </a:t>
            </a:r>
            <a:r>
              <a:rPr lang="en-US" sz="2400" dirty="0" err="1" smtClean="0"/>
              <a:t>Electronegativity</a:t>
            </a:r>
            <a:r>
              <a:rPr lang="en-US" sz="2400" dirty="0" smtClean="0"/>
              <a:t> based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934200" y="1600200"/>
            <a:ext cx="106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>
                <a:latin typeface="+mn-lt"/>
              </a:rPr>
              <a:t>Atoms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1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2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3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4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5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6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7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8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9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10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848600" y="1600200"/>
            <a:ext cx="1295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b="1" dirty="0">
                <a:latin typeface="+mn-lt"/>
              </a:rPr>
              <a:t>Prefixes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>
                <a:latin typeface="+mn-lt"/>
              </a:rPr>
              <a:t>mono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di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>
                <a:latin typeface="+mn-lt"/>
              </a:rPr>
              <a:t>tri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>
                <a:latin typeface="+mn-lt"/>
              </a:rPr>
              <a:t>tetra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penta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hexa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hepta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octa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nona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deca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791200"/>
            <a:ext cx="68183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CO 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carbon monoxide 	</a:t>
            </a:r>
            <a:r>
              <a:rPr lang="en-US" sz="2800" dirty="0">
                <a:latin typeface="+mn-lt"/>
              </a:rPr>
              <a:t>CO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 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carbon dioxide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Name the following compounds: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SF</a:t>
            </a:r>
            <a:r>
              <a:rPr lang="en-US" baseline="-25000" dirty="0" smtClean="0"/>
              <a:t>6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Cl</a:t>
            </a:r>
            <a:r>
              <a:rPr lang="en-US" baseline="-25000" dirty="0" smtClean="0"/>
              <a:t>2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SiCl</a:t>
            </a:r>
            <a:r>
              <a:rPr lang="en-US" baseline="-25000" dirty="0" smtClean="0"/>
              <a:t>4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Naming Binary Molecular Compounds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34200" y="1600200"/>
            <a:ext cx="106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>
                <a:latin typeface="+mn-lt"/>
              </a:rPr>
              <a:t>Atoms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1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2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3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4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5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6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7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8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9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10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848600" y="1600200"/>
            <a:ext cx="1295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b="1" dirty="0">
                <a:latin typeface="+mn-lt"/>
              </a:rPr>
              <a:t>Prefixes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>
                <a:latin typeface="+mn-lt"/>
              </a:rPr>
              <a:t>mono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di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>
                <a:latin typeface="+mn-lt"/>
              </a:rPr>
              <a:t>tri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>
                <a:latin typeface="+mn-lt"/>
              </a:rPr>
              <a:t>tetra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penta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hexa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hepta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octa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nona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deca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2133600" y="2143125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diphosphorus </a:t>
            </a:r>
            <a:r>
              <a:rPr lang="en-US" sz="2800" dirty="0" err="1">
                <a:solidFill>
                  <a:schemeClr val="tx2"/>
                </a:solidFill>
                <a:latin typeface="+mn-lt"/>
              </a:rPr>
              <a:t>pentoxide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2133600" y="2662238"/>
            <a:ext cx="4114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tx2"/>
                </a:solidFill>
                <a:latin typeface="+mn-lt"/>
              </a:rPr>
              <a:t>dinitrogen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monoxide</a:t>
            </a:r>
            <a:endParaRPr lang="en-US" sz="2800" dirty="0">
              <a:latin typeface="+mn-lt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2133600" y="3698875"/>
            <a:ext cx="4648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sulfur hexafluoride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2133600" y="4733925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silicon tetrachloride</a:t>
            </a:r>
            <a:endParaRPr lang="en-US" sz="2800" dirty="0">
              <a:latin typeface="+mn-lt"/>
            </a:endParaRPr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2133600" y="4216400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tx2"/>
                </a:solidFill>
                <a:latin typeface="+mn-lt"/>
              </a:rPr>
              <a:t>disulfur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dichloride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2133600" y="3179763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nitrogen dioxide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and Systematic Names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Common names </a:t>
            </a:r>
            <a:r>
              <a:rPr lang="en-US" smtClean="0"/>
              <a:t>are arbitrary and are often related to the physical or chemical properties of the compound.</a:t>
            </a:r>
          </a:p>
          <a:p>
            <a:r>
              <a:rPr lang="en-US" b="1" smtClean="0"/>
              <a:t>Systematic names </a:t>
            </a:r>
            <a:r>
              <a:rPr lang="en-US" smtClean="0"/>
              <a:t>precisely identify the chemical composition of the compound.</a:t>
            </a:r>
          </a:p>
          <a:p>
            <a:r>
              <a:rPr lang="en-US" b="1" smtClean="0"/>
              <a:t>Formula	Common Name	Systematic Name</a:t>
            </a:r>
          </a:p>
          <a:p>
            <a:r>
              <a:rPr lang="en-US" smtClean="0"/>
              <a:t>N</a:t>
            </a:r>
            <a:r>
              <a:rPr lang="en-US" baseline="-25000" smtClean="0"/>
              <a:t>2</a:t>
            </a:r>
            <a:r>
              <a:rPr lang="en-US" smtClean="0"/>
              <a:t>O		laughing gas		dinitrogen monoxide</a:t>
            </a:r>
          </a:p>
          <a:p>
            <a:r>
              <a:rPr lang="en-US" smtClean="0"/>
              <a:t>HCl		muriatic acid	hydrochloric acid</a:t>
            </a:r>
          </a:p>
          <a:p>
            <a:r>
              <a:rPr lang="en-US" smtClean="0"/>
              <a:t>CaCO</a:t>
            </a:r>
            <a:r>
              <a:rPr lang="en-US" baseline="-25000" smtClean="0"/>
              <a:t>3	</a:t>
            </a:r>
            <a:r>
              <a:rPr lang="en-US" smtClean="0"/>
              <a:t>limestone		calcium carbonate</a:t>
            </a:r>
          </a:p>
          <a:p>
            <a:r>
              <a:rPr lang="en-US" smtClean="0"/>
              <a:t>NaCl		table salt		sodium chloride</a:t>
            </a:r>
            <a:endParaRPr lang="en-US" baseline="-25000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Arsenic </a:t>
            </a:r>
            <a:r>
              <a:rPr lang="en-US" dirty="0" err="1" smtClean="0"/>
              <a:t>pentachloride</a:t>
            </a:r>
            <a:r>
              <a:rPr lang="en-US" dirty="0" smtClean="0"/>
              <a:t> is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AsCl</a:t>
            </a:r>
            <a:r>
              <a:rPr lang="en-US" baseline="-25000" dirty="0" smtClean="0"/>
              <a:t>5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As</a:t>
            </a:r>
            <a:r>
              <a:rPr lang="en-US" baseline="-25000" dirty="0" smtClean="0"/>
              <a:t>5</a:t>
            </a:r>
            <a:r>
              <a:rPr lang="en-US" dirty="0" smtClean="0"/>
              <a:t>Cl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As</a:t>
            </a:r>
            <a:r>
              <a:rPr lang="en-US" baseline="-25000" dirty="0" smtClean="0"/>
              <a:t>2</a:t>
            </a:r>
            <a:r>
              <a:rPr lang="en-US" dirty="0" smtClean="0"/>
              <a:t>Cl</a:t>
            </a:r>
            <a:r>
              <a:rPr lang="en-US" baseline="-25000" dirty="0" smtClean="0"/>
              <a:t>5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AsCl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binary Hydrogen compounds dissociate into ions in solution</a:t>
            </a:r>
            <a:endParaRPr lang="en-US" dirty="0"/>
          </a:p>
        </p:txBody>
      </p:sp>
      <p:pic>
        <p:nvPicPr>
          <p:cNvPr id="5" name="Content Placeholder 4" descr="HC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831" y="1600200"/>
            <a:ext cx="585433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Acids Derived from Binary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Acid formulas begin with the element hydrogen.</a:t>
            </a:r>
          </a:p>
          <a:p>
            <a:pPr>
              <a:defRPr/>
            </a:pPr>
            <a:r>
              <a:rPr lang="en-US" dirty="0" smtClean="0"/>
              <a:t>The acid name refers to a solution while the pure substance is named using the previous rules.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 smtClean="0"/>
              <a:t>To name binary acids in the aqueous phase: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Write the prefix </a:t>
            </a:r>
            <a:r>
              <a:rPr lang="en-US" i="1" dirty="0" smtClean="0"/>
              <a:t>hydro-</a:t>
            </a:r>
            <a:r>
              <a:rPr lang="en-US" dirty="0" smtClean="0"/>
              <a:t> followed by the stem of the second element and add the suffix </a:t>
            </a:r>
            <a:r>
              <a:rPr lang="en-US" i="1" dirty="0" smtClean="0"/>
              <a:t>–</a:t>
            </a:r>
            <a:r>
              <a:rPr lang="en-US" i="1" dirty="0" err="1" smtClean="0"/>
              <a:t>ic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Write the word </a:t>
            </a:r>
            <a:r>
              <a:rPr lang="en-US" i="1" dirty="0" smtClean="0"/>
              <a:t>acid</a:t>
            </a:r>
            <a:r>
              <a:rPr lang="en-US" dirty="0" smtClean="0"/>
              <a:t>.</a:t>
            </a:r>
          </a:p>
          <a:p>
            <a:pPr marL="514350" indent="-514350">
              <a:defRPr/>
            </a:pPr>
            <a:r>
              <a:rPr lang="en-US" dirty="0" smtClean="0"/>
              <a:t>	</a:t>
            </a:r>
            <a:r>
              <a:rPr lang="en-US" dirty="0" err="1" smtClean="0"/>
              <a:t>HCl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tx2"/>
                </a:solidFill>
              </a:rPr>
              <a:t>hydrochloric acid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Acids Derived from Binary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Name the following compounds: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HBr</a:t>
            </a:r>
            <a:r>
              <a:rPr lang="en-US" baseline="-25000" dirty="0" smtClean="0"/>
              <a:t>(g)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HBr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HF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HI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2133600" y="2143125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hydrogen bromide gas</a:t>
            </a: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133600" y="266065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tx2"/>
                </a:solidFill>
                <a:latin typeface="+mn-lt"/>
              </a:rPr>
              <a:t>hydrobromic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acid</a:t>
            </a:r>
            <a:endParaRPr lang="en-US" sz="2800" dirty="0">
              <a:latin typeface="+mn-lt"/>
            </a:endParaRP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2133600" y="3694113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hydrofluoric acid</a:t>
            </a: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2133600" y="4211638"/>
            <a:ext cx="4648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tx2"/>
                </a:solidFill>
                <a:latin typeface="+mn-lt"/>
              </a:rPr>
              <a:t>hydroiodic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acid</a:t>
            </a: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2133600" y="3178175"/>
            <a:ext cx="4114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tx2"/>
                </a:solidFill>
                <a:latin typeface="+mn-lt"/>
              </a:rPr>
              <a:t>hydrosulfuric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acid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Binary Compounds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1600200"/>
            <a:ext cx="76009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 is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divanadium</a:t>
            </a:r>
            <a:r>
              <a:rPr lang="en-US" dirty="0" smtClean="0"/>
              <a:t> </a:t>
            </a:r>
            <a:r>
              <a:rPr lang="en-US" dirty="0" err="1" smtClean="0"/>
              <a:t>pentoxide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vanadium </a:t>
            </a:r>
            <a:r>
              <a:rPr lang="en-US" dirty="0" err="1" smtClean="0"/>
              <a:t>pentoxide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vanadium(II) oxide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vanadium(V) oxide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Sulfur dioxide is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SO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solution containing HF should be named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hydrogen fluoride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hydrofluoric acid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hydrofluoride</a:t>
            </a:r>
            <a:r>
              <a:rPr lang="en-US" dirty="0" smtClean="0"/>
              <a:t> acid</a:t>
            </a:r>
          </a:p>
          <a:p>
            <a:pPr marL="514350" indent="-514350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Polyatomic Ions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polyatomic ion is an ion that contains 2 or more elements.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81275"/>
            <a:ext cx="75438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Polyatomic 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US" smtClean="0"/>
              <a:t>Many polyatomic ions that contain oxygen are called </a:t>
            </a:r>
            <a:r>
              <a:rPr lang="en-US" b="1" smtClean="0"/>
              <a:t>oxy-anions</a:t>
            </a:r>
            <a:r>
              <a:rPr lang="en-US" smtClean="0"/>
              <a:t> and generally have the suffix </a:t>
            </a:r>
            <a:r>
              <a:rPr lang="en-US" i="1" smtClean="0">
                <a:solidFill>
                  <a:schemeClr val="tx2"/>
                </a:solidFill>
              </a:rPr>
              <a:t>-a</a:t>
            </a:r>
            <a:r>
              <a:rPr lang="en-US" i="1" smtClean="0"/>
              <a:t>te</a:t>
            </a:r>
            <a:r>
              <a:rPr lang="en-US" smtClean="0"/>
              <a:t> or </a:t>
            </a:r>
            <a:r>
              <a:rPr lang="en-US" i="1" smtClean="0">
                <a:solidFill>
                  <a:schemeClr val="tx2"/>
                </a:solidFill>
              </a:rPr>
              <a:t>-</a:t>
            </a:r>
            <a:r>
              <a:rPr lang="en-US" i="1" smtClean="0"/>
              <a:t>ite</a:t>
            </a:r>
            <a:r>
              <a:rPr lang="en-US" smtClean="0"/>
              <a:t>.</a:t>
            </a:r>
            <a:endParaRPr lang="en-US" b="1" smtClean="0"/>
          </a:p>
          <a:p>
            <a:pPr>
              <a:buFont typeface="Arial" charset="0"/>
              <a:buChar char="•"/>
            </a:pPr>
            <a:r>
              <a:rPr lang="en-US" smtClean="0"/>
              <a:t>Learn the names and formulas of the ions that end in  -</a:t>
            </a:r>
            <a:r>
              <a:rPr lang="en-US" i="1" smtClean="0"/>
              <a:t>ate. </a:t>
            </a:r>
            <a:r>
              <a:rPr lang="en-US" smtClean="0"/>
              <a:t>  </a:t>
            </a:r>
          </a:p>
          <a:p>
            <a:pPr lvl="1">
              <a:buFont typeface="Arial" charset="0"/>
              <a:buNone/>
            </a:pPr>
            <a:r>
              <a:rPr lang="en-US" smtClean="0"/>
              <a:t>sulfate 	</a:t>
            </a:r>
            <a:r>
              <a:rPr lang="en-US" baseline="30000" smtClean="0"/>
              <a:t>		</a:t>
            </a:r>
            <a:r>
              <a:rPr lang="en-US" smtClean="0"/>
              <a:t>nitrate</a:t>
            </a:r>
            <a:endParaRPr lang="en-US" baseline="30000" smtClean="0"/>
          </a:p>
          <a:p>
            <a:pPr lvl="1">
              <a:buFont typeface="Arial" charset="0"/>
              <a:buNone/>
            </a:pPr>
            <a:endParaRPr lang="en-US" baseline="30000" smtClean="0"/>
          </a:p>
          <a:p>
            <a:pPr>
              <a:buFont typeface="Arial" charset="0"/>
              <a:buChar char="•"/>
            </a:pPr>
            <a:r>
              <a:rPr lang="en-US" smtClean="0"/>
              <a:t>The ions whose names end in </a:t>
            </a:r>
            <a:r>
              <a:rPr lang="en-US" i="1" smtClean="0"/>
              <a:t>–ite </a:t>
            </a:r>
            <a:r>
              <a:rPr lang="en-US" smtClean="0"/>
              <a:t>have one less oxygen.</a:t>
            </a:r>
          </a:p>
          <a:p>
            <a:pPr lvl="1">
              <a:buFont typeface="Arial" charset="0"/>
              <a:buNone/>
            </a:pPr>
            <a:r>
              <a:rPr lang="en-US" smtClean="0"/>
              <a:t>sulfite</a:t>
            </a:r>
            <a:r>
              <a:rPr lang="en-US" baseline="30000" smtClean="0"/>
              <a:t>	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4800" y="5257800"/>
            <a:ext cx="1041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sz="2800" dirty="0">
                <a:latin typeface="+mn-lt"/>
              </a:rPr>
              <a:t>nitrite</a:t>
            </a:r>
            <a:endParaRPr lang="en-US" sz="2800" baseline="30000" dirty="0">
              <a:latin typeface="+mn-lt"/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2209800" y="3462338"/>
          <a:ext cx="819150" cy="576262"/>
        </p:xfrm>
        <a:graphic>
          <a:graphicData uri="http://schemas.openxmlformats.org/presentationml/2006/ole">
            <p:oleObj spid="_x0000_s1026" name="Equation" r:id="rId3" imgW="342720" imgH="241200" progId="">
              <p:embed/>
            </p:oleObj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2209800" y="5291138"/>
          <a:ext cx="819150" cy="576262"/>
        </p:xfrm>
        <a:graphic>
          <a:graphicData uri="http://schemas.openxmlformats.org/presentationml/2006/ole">
            <p:oleObj spid="_x0000_s1027" name="Equation" r:id="rId4" imgW="342720" imgH="241200" progId="">
              <p:embed/>
            </p:oleObj>
          </a:graphicData>
        </a:graphic>
      </p:graphicFrame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5334000" y="3495675"/>
          <a:ext cx="788988" cy="576263"/>
        </p:xfrm>
        <a:graphic>
          <a:graphicData uri="http://schemas.openxmlformats.org/presentationml/2006/ole">
            <p:oleObj spid="_x0000_s1028" name="Equation" r:id="rId5" imgW="330120" imgH="241200" progId="">
              <p:embed/>
            </p:oleObj>
          </a:graphicData>
        </a:graphic>
      </p:graphicFrame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5334000" y="5291138"/>
          <a:ext cx="788988" cy="576262"/>
        </p:xfrm>
        <a:graphic>
          <a:graphicData uri="http://schemas.openxmlformats.org/presentationml/2006/ole">
            <p:oleObj spid="_x0000_s1029" name="Equation" r:id="rId6" imgW="330120" imgH="241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Forming 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Metals lose electrons to be stable.</a:t>
            </a:r>
          </a:p>
          <a:p>
            <a:r>
              <a:rPr lang="en-US" smtClean="0"/>
              <a:t>Metal ions are positively charged because they have more positive protons than negative electrons.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438525"/>
            <a:ext cx="409098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33775" y="5800725"/>
            <a:ext cx="19891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K </a:t>
            </a:r>
            <a:r>
              <a:rPr lang="en-US" sz="2800" dirty="0">
                <a:latin typeface="+mn-lt"/>
                <a:sym typeface="Wingdings" pitchFamily="2" charset="2"/>
              </a:rPr>
              <a:t> K</a:t>
            </a:r>
            <a:r>
              <a:rPr lang="en-US" sz="2800" baseline="30000" dirty="0">
                <a:latin typeface="+mn-lt"/>
                <a:sym typeface="Wingdings" pitchFamily="2" charset="2"/>
              </a:rPr>
              <a:t>+</a:t>
            </a:r>
            <a:r>
              <a:rPr lang="en-US" sz="2800" dirty="0">
                <a:latin typeface="+mn-lt"/>
                <a:sym typeface="Wingdings" pitchFamily="2" charset="2"/>
              </a:rPr>
              <a:t> + e</a:t>
            </a:r>
            <a:r>
              <a:rPr lang="en-US" sz="2800" baseline="30000" dirty="0">
                <a:latin typeface="+mn-lt"/>
                <a:sym typeface="Wingdings" pitchFamily="2" charset="2"/>
              </a:rPr>
              <a:t>-</a:t>
            </a:r>
            <a:endParaRPr lang="en-US" sz="2800" baseline="30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200525"/>
            <a:ext cx="16383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potassium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4200525"/>
            <a:ext cx="21875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potassium 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3438525"/>
            <a:ext cx="44958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1" descr="b001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352800"/>
            <a:ext cx="263842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Polyatomic 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elements form more than two oxy-anions.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additional prefixes are also used by </a:t>
            </a:r>
            <a:r>
              <a:rPr lang="en-US" dirty="0" err="1" smtClean="0"/>
              <a:t>bromate</a:t>
            </a:r>
            <a:r>
              <a:rPr lang="en-US" dirty="0" smtClean="0"/>
              <a:t> (BrO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), </a:t>
            </a:r>
            <a:r>
              <a:rPr lang="en-US" dirty="0" err="1" smtClean="0"/>
              <a:t>iodate</a:t>
            </a:r>
            <a:r>
              <a:rPr lang="en-US" dirty="0" smtClean="0"/>
              <a:t> (IO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), and phosphate (PO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3-</a:t>
            </a:r>
            <a:r>
              <a:rPr lang="en-US" dirty="0" smtClean="0"/>
              <a:t>).</a:t>
            </a:r>
            <a:endParaRPr lang="en-US" baseline="30000" dirty="0" smtClean="0"/>
          </a:p>
          <a:p>
            <a:endParaRPr lang="en-US" baseline="30000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2209800"/>
          <a:ext cx="4419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294"/>
                <a:gridCol w="283130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Formula</a:t>
                      </a:r>
                      <a:endParaRPr lang="en-US" sz="28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Anion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Name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ClO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8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perchlorate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ClO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8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chlorate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ClO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8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chlorite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ClO</a:t>
                      </a:r>
                      <a:r>
                        <a:rPr lang="en-US" sz="28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hypochlorite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62600" y="2590800"/>
            <a:ext cx="3276600" cy="9540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tx2"/>
                </a:solidFill>
                <a:latin typeface="+mn-lt"/>
              </a:rPr>
              <a:t>per-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means one more oxygen than </a:t>
            </a:r>
            <a:r>
              <a:rPr lang="en-US" sz="2800" i="1" dirty="0">
                <a:solidFill>
                  <a:schemeClr val="tx2"/>
                </a:solidFill>
                <a:latin typeface="+mn-lt"/>
              </a:rPr>
              <a:t>-ate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3962400"/>
            <a:ext cx="3276600" cy="9540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tx2"/>
                </a:solidFill>
                <a:latin typeface="+mn-lt"/>
              </a:rPr>
              <a:t>hypo-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means one less oxygen than </a:t>
            </a:r>
            <a:r>
              <a:rPr lang="en-US" sz="2800" i="1" dirty="0">
                <a:solidFill>
                  <a:schemeClr val="tx2"/>
                </a:solidFill>
                <a:latin typeface="+mn-lt"/>
              </a:rPr>
              <a:t>-</a:t>
            </a:r>
            <a:r>
              <a:rPr lang="en-US" sz="2800" i="1" dirty="0" err="1">
                <a:solidFill>
                  <a:schemeClr val="tx2"/>
                </a:solidFill>
                <a:latin typeface="+mn-lt"/>
              </a:rPr>
              <a:t>ite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Polyatomic 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 polyatomic names end in </a:t>
            </a:r>
            <a:r>
              <a:rPr lang="en-US" i="1" smtClean="0"/>
              <a:t>–ide</a:t>
            </a:r>
            <a:r>
              <a:rPr lang="en-US" smtClean="0"/>
              <a:t>:</a:t>
            </a:r>
          </a:p>
          <a:p>
            <a:r>
              <a:rPr lang="en-US" smtClean="0"/>
              <a:t>	hydroxide			OH</a:t>
            </a:r>
            <a:r>
              <a:rPr lang="en-US" baseline="30000" smtClean="0"/>
              <a:t>-</a:t>
            </a:r>
          </a:p>
          <a:p>
            <a:r>
              <a:rPr lang="en-US" smtClean="0"/>
              <a:t>	cyanide 			CN</a:t>
            </a:r>
            <a:r>
              <a:rPr lang="en-US" baseline="30000" smtClean="0"/>
              <a:t>-</a:t>
            </a:r>
            <a:endParaRPr lang="en-US" smtClean="0"/>
          </a:p>
          <a:p>
            <a:r>
              <a:rPr lang="en-US" smtClean="0"/>
              <a:t>	hydrogen sulfide 	HS</a:t>
            </a:r>
            <a:r>
              <a:rPr lang="en-US" baseline="30000" smtClean="0"/>
              <a:t>- </a:t>
            </a:r>
          </a:p>
          <a:p>
            <a:r>
              <a:rPr lang="en-US" smtClean="0"/>
              <a:t>	peroxide 		</a:t>
            </a:r>
          </a:p>
          <a:p>
            <a:r>
              <a:rPr lang="en-US" smtClean="0"/>
              <a:t>	</a:t>
            </a:r>
            <a:endParaRPr lang="en-US" baseline="30000" smtClean="0"/>
          </a:p>
          <a:p>
            <a:r>
              <a:rPr lang="en-US" smtClean="0"/>
              <a:t>Only one polyatomic ion is positive:</a:t>
            </a:r>
          </a:p>
          <a:p>
            <a:r>
              <a:rPr lang="en-US" smtClean="0"/>
              <a:t>	ammonium   		</a:t>
            </a:r>
            <a:endParaRPr lang="en-US" baseline="300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4191000" y="3657600"/>
          <a:ext cx="673100" cy="609600"/>
        </p:xfrm>
        <a:graphic>
          <a:graphicData uri="http://schemas.openxmlformats.org/presentationml/2006/ole">
            <p:oleObj spid="_x0000_s2050" name="Equation" r:id="rId3" imgW="266400" imgH="241200" progId="">
              <p:embed/>
            </p:oleObj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4111625" y="5105400"/>
          <a:ext cx="833438" cy="609600"/>
        </p:xfrm>
        <a:graphic>
          <a:graphicData uri="http://schemas.openxmlformats.org/presentationml/2006/ole">
            <p:oleObj spid="_x0000_s2051" name="Equation" r:id="rId4" imgW="330120" imgH="241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Writing Formulas with Polyatomic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Use parentheses around the polyatomic ion if you need to add a subscript to balance the charge.</a:t>
            </a:r>
          </a:p>
          <a:p>
            <a:pPr>
              <a:defRPr/>
            </a:pPr>
            <a:r>
              <a:rPr lang="en-US" dirty="0" smtClean="0"/>
              <a:t>Example:  Ba</a:t>
            </a:r>
            <a:r>
              <a:rPr lang="en-US" baseline="30000" dirty="0" smtClean="0"/>
              <a:t>2+</a:t>
            </a:r>
            <a:r>
              <a:rPr lang="en-US" dirty="0" smtClean="0"/>
              <a:t> +	 		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</a:t>
            </a:r>
            <a:r>
              <a:rPr lang="en-US" dirty="0" smtClean="0">
                <a:sym typeface="Wingdings" pitchFamily="2" charset="2"/>
              </a:rPr>
              <a:t>(NO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en-US" baseline="-25000" dirty="0" smtClean="0">
                <a:sym typeface="Wingdings" pitchFamily="2" charset="2"/>
              </a:rPr>
              <a:t>2</a:t>
            </a:r>
          </a:p>
          <a:p>
            <a:pPr>
              <a:defRPr/>
            </a:pPr>
            <a:endParaRPr lang="en-US" baseline="-250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Mn</a:t>
            </a:r>
            <a:r>
              <a:rPr lang="en-US" baseline="30000" dirty="0" smtClean="0"/>
              <a:t>2+</a:t>
            </a:r>
            <a:r>
              <a:rPr lang="en-US" dirty="0" smtClean="0"/>
              <a:t> + </a:t>
            </a:r>
            <a:endParaRPr lang="en-US" baseline="300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Sr</a:t>
            </a:r>
            <a:r>
              <a:rPr lang="en-US" baseline="30000" dirty="0" smtClean="0"/>
              <a:t>2+    </a:t>
            </a:r>
            <a:r>
              <a:rPr lang="en-US" dirty="0" smtClean="0"/>
              <a:t>+ </a:t>
            </a:r>
            <a:endParaRPr lang="en-US" baseline="300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    +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Cu</a:t>
            </a:r>
            <a:r>
              <a:rPr lang="en-US" baseline="30000" dirty="0" smtClean="0"/>
              <a:t>2+</a:t>
            </a:r>
            <a:r>
              <a:rPr lang="en-US" dirty="0" smtClean="0"/>
              <a:t>  +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Line 29"/>
          <p:cNvSpPr>
            <a:spLocks noChangeShapeType="1"/>
          </p:cNvSpPr>
          <p:nvPr/>
        </p:nvSpPr>
        <p:spPr bwMode="auto">
          <a:xfrm>
            <a:off x="3276600" y="3602038"/>
            <a:ext cx="83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4495800" y="3373438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MnCO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</a:rPr>
              <a:t>3   	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>
            <a:off x="3276600" y="4125913"/>
            <a:ext cx="83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4495800" y="4964113"/>
            <a:ext cx="4114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Cu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</a:rPr>
              <a:t>3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(PO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</a:rPr>
              <a:t>4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)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</a:rPr>
              <a:t>2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>
            <a:off x="3276600" y="5202238"/>
            <a:ext cx="83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4495800" y="3903663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tx2"/>
                </a:solidFill>
                <a:latin typeface="+mn-lt"/>
              </a:rPr>
              <a:t>Sr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(OH)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</a:rPr>
              <a:t>2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Line 39"/>
          <p:cNvSpPr>
            <a:spLocks noChangeShapeType="1"/>
          </p:cNvSpPr>
          <p:nvPr/>
        </p:nvSpPr>
        <p:spPr bwMode="auto">
          <a:xfrm>
            <a:off x="3276600" y="4659313"/>
            <a:ext cx="83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4495800" y="4433888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K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</a:rPr>
              <a:t>2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CrO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</a:rPr>
              <a:t>4</a:t>
            </a:r>
          </a:p>
        </p:txBody>
      </p:sp>
      <p:graphicFrame>
        <p:nvGraphicFramePr>
          <p:cNvPr id="3074" name="Object 14"/>
          <p:cNvGraphicFramePr>
            <a:graphicFrameLocks noChangeAspect="1"/>
          </p:cNvGraphicFramePr>
          <p:nvPr/>
        </p:nvGraphicFramePr>
        <p:xfrm>
          <a:off x="3124200" y="2514600"/>
          <a:ext cx="788988" cy="576263"/>
        </p:xfrm>
        <a:graphic>
          <a:graphicData uri="http://schemas.openxmlformats.org/presentationml/2006/ole">
            <p:oleObj spid="_x0000_s3074" name="Equation" r:id="rId3" imgW="330120" imgH="241200" progId="">
              <p:embed/>
            </p:oleObj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10058400" y="28194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4038600" y="2819400"/>
            <a:ext cx="83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graphicFrame>
        <p:nvGraphicFramePr>
          <p:cNvPr id="3075" name="Object 15"/>
          <p:cNvGraphicFramePr>
            <a:graphicFrameLocks noChangeAspect="1"/>
          </p:cNvGraphicFramePr>
          <p:nvPr/>
        </p:nvGraphicFramePr>
        <p:xfrm>
          <a:off x="2197100" y="3386138"/>
          <a:ext cx="881063" cy="576262"/>
        </p:xfrm>
        <a:graphic>
          <a:graphicData uri="http://schemas.openxmlformats.org/presentationml/2006/ole">
            <p:oleObj spid="_x0000_s3075" name="Equation" r:id="rId4" imgW="368280" imgH="241200" progId="">
              <p:embed/>
            </p:oleObj>
          </a:graphicData>
        </a:graphic>
      </p:graphicFrame>
      <p:graphicFrame>
        <p:nvGraphicFramePr>
          <p:cNvPr id="3076" name="Object 16"/>
          <p:cNvGraphicFramePr>
            <a:graphicFrameLocks noChangeAspect="1"/>
          </p:cNvGraphicFramePr>
          <p:nvPr/>
        </p:nvGraphicFramePr>
        <p:xfrm>
          <a:off x="2197100" y="4419600"/>
          <a:ext cx="1003300" cy="576263"/>
        </p:xfrm>
        <a:graphic>
          <a:graphicData uri="http://schemas.openxmlformats.org/presentationml/2006/ole">
            <p:oleObj spid="_x0000_s3076" name="Equation" r:id="rId5" imgW="419040" imgH="241200" progId="">
              <p:embed/>
            </p:oleObj>
          </a:graphicData>
        </a:graphic>
      </p:graphicFrame>
      <p:graphicFrame>
        <p:nvGraphicFramePr>
          <p:cNvPr id="3077" name="Object 17"/>
          <p:cNvGraphicFramePr>
            <a:graphicFrameLocks noChangeAspect="1"/>
          </p:cNvGraphicFramePr>
          <p:nvPr/>
        </p:nvGraphicFramePr>
        <p:xfrm>
          <a:off x="2197100" y="4910138"/>
          <a:ext cx="820738" cy="576262"/>
        </p:xfrm>
        <a:graphic>
          <a:graphicData uri="http://schemas.openxmlformats.org/presentationml/2006/ole">
            <p:oleObj spid="_x0000_s3077" name="Equation" r:id="rId6" imgW="342720" imgH="241200" progId="">
              <p:embed/>
            </p:oleObj>
          </a:graphicData>
        </a:graphic>
      </p:graphicFrame>
      <p:graphicFrame>
        <p:nvGraphicFramePr>
          <p:cNvPr id="3078" name="Object 18"/>
          <p:cNvGraphicFramePr>
            <a:graphicFrameLocks noChangeAspect="1"/>
          </p:cNvGraphicFramePr>
          <p:nvPr/>
        </p:nvGraphicFramePr>
        <p:xfrm>
          <a:off x="2197100" y="3886200"/>
          <a:ext cx="788988" cy="576263"/>
        </p:xfrm>
        <a:graphic>
          <a:graphicData uri="http://schemas.openxmlformats.org/presentationml/2006/ole">
            <p:oleObj spid="_x0000_s3078" name="Equation" r:id="rId7" imgW="330120" imgH="241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utoUpdateAnimBg="0"/>
      <p:bldP spid="11" grpId="0" autoUpdateAnimBg="0"/>
      <p:bldP spid="1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Naming Compounds Containing Polyatomic Ions</a:t>
            </a:r>
            <a:endParaRPr lang="en-US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Write the name of the cation.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Write the name of the anion.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en-US" sz="2800" dirty="0">
              <a:latin typeface="+mn-lt"/>
            </a:endParaRP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800" dirty="0">
              <a:latin typeface="+mn-lt"/>
            </a:endParaRP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400" dirty="0">
              <a:latin typeface="+mn-lt"/>
            </a:endParaRP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+mn-lt"/>
              </a:rPr>
              <a:t>Name these compounds:</a:t>
            </a:r>
          </a:p>
          <a:p>
            <a:pPr marL="514350" indent="-514350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</a:rPr>
              <a:t>	Hg(</a:t>
            </a:r>
            <a:r>
              <a:rPr lang="en-US" sz="2800" dirty="0" err="1">
                <a:latin typeface="+mn-lt"/>
              </a:rPr>
              <a:t>ClO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)</a:t>
            </a:r>
            <a:r>
              <a:rPr lang="en-US" sz="2800" baseline="-25000" dirty="0">
                <a:latin typeface="+mn-lt"/>
              </a:rPr>
              <a:t>2   	</a:t>
            </a:r>
            <a:r>
              <a:rPr lang="en-US" sz="2800" dirty="0">
                <a:latin typeface="+mn-lt"/>
              </a:rPr>
              <a:t> </a:t>
            </a: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+mn-lt"/>
              </a:rPr>
              <a:t>	Zn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(PO</a:t>
            </a:r>
            <a:r>
              <a:rPr lang="en-US" sz="2800" baseline="-25000" dirty="0">
                <a:latin typeface="+mn-lt"/>
              </a:rPr>
              <a:t>4</a:t>
            </a:r>
            <a:r>
              <a:rPr lang="en-US" sz="2800" dirty="0">
                <a:latin typeface="+mn-lt"/>
              </a:rPr>
              <a:t>)</a:t>
            </a:r>
            <a:r>
              <a:rPr lang="en-US" sz="2800" baseline="-25000" dirty="0">
                <a:latin typeface="+mn-lt"/>
              </a:rPr>
              <a:t>2 </a:t>
            </a: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aseline="-25000" dirty="0">
                <a:latin typeface="+mn-lt"/>
              </a:rPr>
              <a:t>	</a:t>
            </a:r>
            <a:r>
              <a:rPr lang="en-US" sz="2800" dirty="0">
                <a:latin typeface="+mn-lt"/>
              </a:rPr>
              <a:t>NH</a:t>
            </a:r>
            <a:r>
              <a:rPr lang="en-US" sz="2800" baseline="-25000" dirty="0">
                <a:latin typeface="+mn-lt"/>
              </a:rPr>
              <a:t>4</a:t>
            </a:r>
            <a:r>
              <a:rPr lang="en-US" sz="2800" dirty="0">
                <a:latin typeface="+mn-lt"/>
              </a:rPr>
              <a:t>NO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 </a:t>
            </a: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aseline="-25000" dirty="0">
                <a:latin typeface="+mn-lt"/>
              </a:rPr>
              <a:t>	</a:t>
            </a:r>
            <a:r>
              <a:rPr lang="en-US" sz="2800" dirty="0" err="1">
                <a:latin typeface="+mn-lt"/>
              </a:rPr>
              <a:t>Pb</a:t>
            </a:r>
            <a:r>
              <a:rPr lang="en-US" sz="2800" dirty="0">
                <a:latin typeface="+mn-lt"/>
              </a:rPr>
              <a:t>(C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H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O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)</a:t>
            </a:r>
            <a:r>
              <a:rPr lang="en-US" sz="2800" baseline="-25000" dirty="0">
                <a:latin typeface="+mn-lt"/>
              </a:rPr>
              <a:t>2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3429000" y="3581400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mercury(II) chlorite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3429000" y="411480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zinc phosphate</a:t>
            </a:r>
            <a:endParaRPr lang="en-US" sz="2800" dirty="0">
              <a:latin typeface="+mn-lt"/>
            </a:endParaRP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3429000" y="518160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lead(II) acetate</a:t>
            </a:r>
            <a:endParaRPr lang="en-US" sz="2800" dirty="0">
              <a:latin typeface="+mn-lt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3429000" y="4648200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ammonium nitrate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Chlorate is ClO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. What is the formula of chromium(II) hypochlorite?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Cr(ClO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CrClO</a:t>
            </a:r>
            <a:r>
              <a:rPr lang="en-US" baseline="-25000" dirty="0" smtClean="0"/>
              <a:t>2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Cr(ClO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Cr(</a:t>
            </a:r>
            <a:r>
              <a:rPr lang="en-US" dirty="0" err="1" smtClean="0"/>
              <a:t>ClO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Cr(ClO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Sulfate is 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r>
              <a:rPr lang="en-US" dirty="0" smtClean="0"/>
              <a:t>. Name the compound FeSO</a:t>
            </a:r>
            <a:r>
              <a:rPr lang="en-US" baseline="-25000" dirty="0" smtClean="0"/>
              <a:t>4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iron sulfate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iron(I) sulfate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iron(II) sulfate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iron(IV) sulfate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Oxy-Acids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Oxy-acids are neutral compounds that begin with H and end with an oxygen-containing polyatomic ion.</a:t>
            </a:r>
          </a:p>
          <a:p>
            <a:r>
              <a:rPr lang="en-US" smtClean="0"/>
              <a:t>The name of the acid ends in </a:t>
            </a:r>
            <a:r>
              <a:rPr lang="en-US" i="1" smtClean="0"/>
              <a:t>–ic</a:t>
            </a:r>
            <a:r>
              <a:rPr lang="en-US" smtClean="0"/>
              <a:t> acid if the polyatomic ion ends in </a:t>
            </a:r>
            <a:r>
              <a:rPr lang="en-US" i="1" smtClean="0"/>
              <a:t>–ate</a:t>
            </a:r>
            <a:r>
              <a:rPr lang="en-US" smtClean="0"/>
              <a:t>.</a:t>
            </a:r>
          </a:p>
          <a:p>
            <a:r>
              <a:rPr lang="en-US" smtClean="0"/>
              <a:t>	sulfate	SO</a:t>
            </a:r>
            <a:r>
              <a:rPr lang="en-US" baseline="-25000" smtClean="0"/>
              <a:t>4</a:t>
            </a:r>
            <a:r>
              <a:rPr lang="en-US" baseline="30000" smtClean="0"/>
              <a:t>2-</a:t>
            </a:r>
            <a:r>
              <a:rPr lang="en-US" smtClean="0"/>
              <a:t>	H</a:t>
            </a:r>
            <a:r>
              <a:rPr lang="en-US" baseline="-25000" smtClean="0"/>
              <a:t>2</a:t>
            </a:r>
            <a:r>
              <a:rPr lang="en-US" smtClean="0"/>
              <a:t>SO</a:t>
            </a:r>
            <a:r>
              <a:rPr lang="en-US" baseline="-25000" smtClean="0"/>
              <a:t>4</a:t>
            </a:r>
            <a:r>
              <a:rPr lang="en-US" smtClean="0"/>
              <a:t> 	sulfuric acid</a:t>
            </a:r>
          </a:p>
          <a:p>
            <a:r>
              <a:rPr lang="en-US" smtClean="0"/>
              <a:t>	chlorate	ClO</a:t>
            </a:r>
            <a:r>
              <a:rPr lang="en-US" baseline="-25000" smtClean="0"/>
              <a:t>3</a:t>
            </a:r>
            <a:r>
              <a:rPr lang="en-US" baseline="30000" smtClean="0"/>
              <a:t>-</a:t>
            </a:r>
            <a:r>
              <a:rPr lang="en-US" smtClean="0"/>
              <a:t>	HClO</a:t>
            </a:r>
            <a:r>
              <a:rPr lang="en-US" baseline="-25000" smtClean="0"/>
              <a:t>3</a:t>
            </a:r>
            <a:r>
              <a:rPr lang="en-US" smtClean="0"/>
              <a:t>	chloric acid</a:t>
            </a:r>
          </a:p>
          <a:p>
            <a:r>
              <a:rPr lang="en-US" smtClean="0"/>
              <a:t>The name of the acid ends in </a:t>
            </a:r>
            <a:r>
              <a:rPr lang="en-US" i="1" smtClean="0"/>
              <a:t>–ous</a:t>
            </a:r>
            <a:r>
              <a:rPr lang="en-US" smtClean="0"/>
              <a:t> acid if the polyatomic ion ends in </a:t>
            </a:r>
            <a:r>
              <a:rPr lang="en-US" i="1" smtClean="0"/>
              <a:t>–ite</a:t>
            </a:r>
            <a:r>
              <a:rPr lang="en-US" smtClean="0"/>
              <a:t>.</a:t>
            </a:r>
          </a:p>
          <a:p>
            <a:r>
              <a:rPr lang="en-US" smtClean="0"/>
              <a:t>	sulfite	SO</a:t>
            </a:r>
            <a:r>
              <a:rPr lang="en-US" baseline="-25000" smtClean="0"/>
              <a:t>3</a:t>
            </a:r>
            <a:r>
              <a:rPr lang="en-US" baseline="30000" smtClean="0"/>
              <a:t>2-</a:t>
            </a:r>
            <a:r>
              <a:rPr lang="en-US" smtClean="0"/>
              <a:t>	H</a:t>
            </a:r>
            <a:r>
              <a:rPr lang="en-US" baseline="-25000" smtClean="0"/>
              <a:t>2</a:t>
            </a:r>
            <a:r>
              <a:rPr lang="en-US" smtClean="0"/>
              <a:t>SO</a:t>
            </a:r>
            <a:r>
              <a:rPr lang="en-US" baseline="-25000" smtClean="0"/>
              <a:t>3</a:t>
            </a:r>
            <a:r>
              <a:rPr lang="en-US" smtClean="0"/>
              <a:t> 	sulfurous acid</a:t>
            </a:r>
          </a:p>
          <a:p>
            <a:r>
              <a:rPr lang="en-US" smtClean="0"/>
              <a:t>	chlorite	ClO</a:t>
            </a:r>
            <a:r>
              <a:rPr lang="en-US" baseline="-25000" smtClean="0"/>
              <a:t>2</a:t>
            </a:r>
            <a:r>
              <a:rPr lang="en-US" baseline="30000" smtClean="0"/>
              <a:t>-</a:t>
            </a:r>
            <a:r>
              <a:rPr lang="en-US" smtClean="0"/>
              <a:t>	HClO</a:t>
            </a:r>
            <a:r>
              <a:rPr lang="en-US" baseline="-25000" smtClean="0"/>
              <a:t>2</a:t>
            </a:r>
            <a:r>
              <a:rPr lang="en-US" smtClean="0"/>
              <a:t>	chlorous acid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Oxy-Acids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04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76400"/>
            <a:ext cx="9151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4724400"/>
            <a:ext cx="57324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Why are there 3 H in phosphoric acid?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Oxy-Acids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236F37"/>
                </a:solidFill>
              </a:rPr>
              <a:t>Table 6.9 </a:t>
            </a:r>
            <a:r>
              <a:rPr lang="en-US" smtClean="0"/>
              <a:t>Comparison of Acid and Anion Names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600" y="2286000"/>
            <a:ext cx="38354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2286000"/>
            <a:ext cx="33147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Naming Compounds Containing Polyatomic 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1676400"/>
            <a:ext cx="76104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Cations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Cations are named the same as their parent atoms, as shown here: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14625"/>
            <a:ext cx="7467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Nitrate is 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. HNO</a:t>
            </a:r>
            <a:r>
              <a:rPr lang="en-US" baseline="-25000" dirty="0" smtClean="0"/>
              <a:t>2</a:t>
            </a:r>
            <a:r>
              <a:rPr lang="en-US" dirty="0" smtClean="0"/>
              <a:t> is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Hydrogen nitrite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Hydrogen nitrogen dioxide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Nitric acid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Nitrous acid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 elements do not exist as single atoms when they are not in compounds.  </a:t>
            </a:r>
          </a:p>
          <a:p>
            <a:r>
              <a:rPr lang="en-US" b="1" smtClean="0"/>
              <a:t>Diatomic</a:t>
            </a:r>
            <a:r>
              <a:rPr lang="en-US" smtClean="0"/>
              <a:t> molecules exist as two atoms bonded together.</a:t>
            </a:r>
          </a:p>
          <a:p>
            <a:r>
              <a:rPr lang="en-US" smtClean="0"/>
              <a:t> </a:t>
            </a:r>
            <a:r>
              <a:rPr lang="en-US" b="1" smtClean="0"/>
              <a:t>Polyatomic </a:t>
            </a:r>
            <a:r>
              <a:rPr lang="en-US" smtClean="0"/>
              <a:t>molecules contain more than two atoms.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38600"/>
            <a:ext cx="84709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5867400"/>
            <a:ext cx="82311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The air you are breathing is 78%N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, 21%O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 and 1%Ar.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Forming Anions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Nonmetals gain electrons to be stable.</a:t>
            </a:r>
          </a:p>
          <a:p>
            <a:r>
              <a:rPr lang="en-US" smtClean="0"/>
              <a:t>Nonmetal ions are negatively charged because they have fewer positive protons than negative electrons.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00400"/>
            <a:ext cx="3852863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427413" y="5486400"/>
            <a:ext cx="23320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latin typeface="+mn-lt"/>
              </a:rPr>
              <a:t>Cl</a:t>
            </a:r>
            <a:r>
              <a:rPr lang="en-US" sz="2800" dirty="0">
                <a:latin typeface="+mn-lt"/>
              </a:rPr>
              <a:t> + </a:t>
            </a:r>
            <a:r>
              <a:rPr lang="en-US" sz="2800" dirty="0">
                <a:latin typeface="+mn-lt"/>
                <a:sym typeface="Wingdings" pitchFamily="2" charset="2"/>
              </a:rPr>
              <a:t>e</a:t>
            </a:r>
            <a:r>
              <a:rPr lang="en-US" sz="2800" baseline="30000" dirty="0">
                <a:latin typeface="+mn-lt"/>
                <a:sym typeface="Wingdings" pitchFamily="2" charset="2"/>
              </a:rPr>
              <a:t>-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latin typeface="+mn-lt"/>
                <a:sym typeface="Wingdings" pitchFamily="2" charset="2"/>
              </a:rPr>
              <a:t> </a:t>
            </a:r>
            <a:r>
              <a:rPr lang="en-US" sz="2800" dirty="0" err="1">
                <a:latin typeface="+mn-lt"/>
                <a:sym typeface="Wingdings" pitchFamily="2" charset="2"/>
              </a:rPr>
              <a:t>Cl</a:t>
            </a:r>
            <a:r>
              <a:rPr lang="en-US" sz="2800" baseline="30000" dirty="0">
                <a:latin typeface="+mn-lt"/>
                <a:sym typeface="Wingdings" pitchFamily="2" charset="2"/>
              </a:rPr>
              <a:t>-</a:t>
            </a:r>
            <a:endParaRPr lang="en-US" sz="2800" baseline="30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886200"/>
            <a:ext cx="13589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chlorine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3886200"/>
            <a:ext cx="19081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chloride 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8200" y="3124200"/>
            <a:ext cx="44958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13" descr="b001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429000"/>
            <a:ext cx="2295525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Anions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r>
              <a:rPr lang="en-US" smtClean="0"/>
              <a:t>Monatomic anions use the stem of the element’s name and the ending changed to </a:t>
            </a:r>
            <a:r>
              <a:rPr lang="en-US" i="1" smtClean="0"/>
              <a:t>ide.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" y="2676525"/>
            <a:ext cx="75533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 Charges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Metals on the left side of the periodic table form only one ion.</a:t>
            </a:r>
          </a:p>
          <a:p>
            <a:r>
              <a:rPr lang="en-US" smtClean="0"/>
              <a:t>Many metals form more than one ion. Often these are the transition metals.</a:t>
            </a:r>
          </a:p>
          <a:p>
            <a:r>
              <a:rPr lang="en-US" smtClean="0"/>
              <a:t>The charge of a nonmetal is group number -8.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812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Calcium is an element in group 2A.  Which of the following statements is correct about calcium forming an ion?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Ca gains two electrons, forming Ca</a:t>
            </a:r>
            <a:r>
              <a:rPr lang="en-US" baseline="30000" dirty="0" smtClean="0"/>
              <a:t>2+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Ca gains two electrons, forming Ca</a:t>
            </a:r>
            <a:r>
              <a:rPr lang="en-US" baseline="30000" dirty="0" smtClean="0"/>
              <a:t>2-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Ca loses two electrons, forming Ca</a:t>
            </a:r>
            <a:r>
              <a:rPr lang="en-US" baseline="30000" dirty="0" smtClean="0"/>
              <a:t>2-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Ca loses two electrons, forming Ca</a:t>
            </a:r>
            <a:r>
              <a:rPr lang="en-US" baseline="30000" dirty="0" smtClean="0"/>
              <a:t>2+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2207</Words>
  <Application>Microsoft Office PowerPoint</Application>
  <PresentationFormat>On-screen Show (4:3)</PresentationFormat>
  <Paragraphs>464</Paragraphs>
  <Slides>51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Equation</vt:lpstr>
      <vt:lpstr>Chapter 6</vt:lpstr>
      <vt:lpstr>Chapter Outline</vt:lpstr>
      <vt:lpstr>Common and Systematic Names</vt:lpstr>
      <vt:lpstr>Forming Cations</vt:lpstr>
      <vt:lpstr>Naming Cations</vt:lpstr>
      <vt:lpstr>Forming Anions</vt:lpstr>
      <vt:lpstr>Naming Anions</vt:lpstr>
      <vt:lpstr>Ion Charges</vt:lpstr>
      <vt:lpstr>Your Turn!</vt:lpstr>
      <vt:lpstr>Your Turn!</vt:lpstr>
      <vt:lpstr>Ionic Compounds</vt:lpstr>
      <vt:lpstr>Writing Formulas for Ionic Compounds</vt:lpstr>
      <vt:lpstr>Zinc Oxide</vt:lpstr>
      <vt:lpstr>Calcium Chloride</vt:lpstr>
      <vt:lpstr>Aluminum Sulfide</vt:lpstr>
      <vt:lpstr>Writing Formulas for Ionic Compounds</vt:lpstr>
      <vt:lpstr>Your Turn!</vt:lpstr>
      <vt:lpstr>Your Turn!</vt:lpstr>
      <vt:lpstr>Naming Binary Ionic Compounds</vt:lpstr>
      <vt:lpstr>Naming Binary Ionic Compounds</vt:lpstr>
      <vt:lpstr>Your Turn!</vt:lpstr>
      <vt:lpstr>Naming Binary Ionic Compounds</vt:lpstr>
      <vt:lpstr>Naming Binary Ionic Compounds</vt:lpstr>
      <vt:lpstr>Naming Binary Ionic Compounds</vt:lpstr>
      <vt:lpstr>Naming Binary Ionic Compounds</vt:lpstr>
      <vt:lpstr>Your Turn!</vt:lpstr>
      <vt:lpstr>Your Turn!</vt:lpstr>
      <vt:lpstr>Naming Binary Molecular Compounds</vt:lpstr>
      <vt:lpstr>Naming Binary Molecular Compounds</vt:lpstr>
      <vt:lpstr>Your Turn!</vt:lpstr>
      <vt:lpstr>Some binary Hydrogen compounds dissociate into ions in solution</vt:lpstr>
      <vt:lpstr>Acids Derived from Binary Compounds</vt:lpstr>
      <vt:lpstr>Acids Derived from Binary Compounds</vt:lpstr>
      <vt:lpstr>Naming Binary Compounds</vt:lpstr>
      <vt:lpstr>Your Turn!</vt:lpstr>
      <vt:lpstr>Your Turn!</vt:lpstr>
      <vt:lpstr>Your Turn!</vt:lpstr>
      <vt:lpstr>Polyatomic Ions</vt:lpstr>
      <vt:lpstr>Polyatomic Ions</vt:lpstr>
      <vt:lpstr>Polyatomic Ions</vt:lpstr>
      <vt:lpstr>Polyatomic Ions</vt:lpstr>
      <vt:lpstr>Writing Formulas with Polyatomic Ions</vt:lpstr>
      <vt:lpstr>Naming Compounds Containing Polyatomic Ions</vt:lpstr>
      <vt:lpstr>Your Turn!</vt:lpstr>
      <vt:lpstr>Your Turn!</vt:lpstr>
      <vt:lpstr>Oxy-Acids</vt:lpstr>
      <vt:lpstr>Oxy-Acids</vt:lpstr>
      <vt:lpstr>Oxy-Acids</vt:lpstr>
      <vt:lpstr>Naming Compounds Containing Polyatomic Ions</vt:lpstr>
      <vt:lpstr>Your Turn!</vt:lpstr>
      <vt:lpstr>Element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subject>Inorganic Nomenclature</dc:subject>
  <dc:creator>Karen Sanchez</dc:creator>
  <cp:lastModifiedBy>Superfly</cp:lastModifiedBy>
  <cp:revision>111</cp:revision>
  <dcterms:created xsi:type="dcterms:W3CDTF">2009-04-24T10:50:53Z</dcterms:created>
  <dcterms:modified xsi:type="dcterms:W3CDTF">2012-09-17T21:29:22Z</dcterms:modified>
</cp:coreProperties>
</file>