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56" r:id="rId2"/>
    <p:sldId id="313" r:id="rId3"/>
    <p:sldId id="315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309" r:id="rId13"/>
    <p:sldId id="310" r:id="rId14"/>
    <p:sldId id="265" r:id="rId15"/>
    <p:sldId id="266" r:id="rId16"/>
    <p:sldId id="322" r:id="rId17"/>
    <p:sldId id="323" r:id="rId18"/>
    <p:sldId id="270" r:id="rId19"/>
    <p:sldId id="271" r:id="rId20"/>
    <p:sldId id="272" r:id="rId21"/>
    <p:sldId id="316" r:id="rId22"/>
    <p:sldId id="273" r:id="rId23"/>
    <p:sldId id="275" r:id="rId24"/>
    <p:sldId id="274" r:id="rId25"/>
    <p:sldId id="277" r:id="rId26"/>
    <p:sldId id="276" r:id="rId27"/>
    <p:sldId id="314" r:id="rId28"/>
    <p:sldId id="279" r:id="rId29"/>
    <p:sldId id="278" r:id="rId30"/>
    <p:sldId id="280" r:id="rId31"/>
    <p:sldId id="281" r:id="rId32"/>
    <p:sldId id="282" r:id="rId33"/>
    <p:sldId id="284" r:id="rId34"/>
    <p:sldId id="283" r:id="rId35"/>
    <p:sldId id="312" r:id="rId36"/>
    <p:sldId id="317" r:id="rId37"/>
    <p:sldId id="285" r:id="rId38"/>
    <p:sldId id="307" r:id="rId39"/>
    <p:sldId id="286" r:id="rId40"/>
    <p:sldId id="306" r:id="rId41"/>
    <p:sldId id="290" r:id="rId42"/>
    <p:sldId id="287" r:id="rId43"/>
    <p:sldId id="293" r:id="rId44"/>
    <p:sldId id="289" r:id="rId45"/>
    <p:sldId id="299" r:id="rId46"/>
    <p:sldId id="296" r:id="rId47"/>
    <p:sldId id="300" r:id="rId48"/>
    <p:sldId id="301" r:id="rId49"/>
    <p:sldId id="302" r:id="rId50"/>
    <p:sldId id="303" r:id="rId51"/>
    <p:sldId id="304" r:id="rId52"/>
    <p:sldId id="311" r:id="rId53"/>
    <p:sldId id="318" r:id="rId54"/>
    <p:sldId id="288" r:id="rId55"/>
    <p:sldId id="294" r:id="rId56"/>
    <p:sldId id="295" r:id="rId57"/>
    <p:sldId id="308" r:id="rId58"/>
    <p:sldId id="319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F37"/>
    <a:srgbClr val="28724F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1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1.wmf"/><Relationship Id="rId1" Type="http://schemas.openxmlformats.org/officeDocument/2006/relationships/image" Target="../media/image14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11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1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1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9E89F2-54EC-49C1-ACE6-950B9368A058}" type="datetimeFigureOut">
              <a:rPr lang="en-US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9172AE-48D2-4819-A54A-28AC72B5A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Figure 2.1  </a:t>
            </a:r>
            <a:r>
              <a:rPr lang="en-US" smtClean="0"/>
              <a:t>Measuring temperature (°C) with various degrees of precision.  Thermometers a and b are precise to 0.1°C while thermometer c is precise to 0.01°C.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BD179-066F-408A-AA58-56EB607A06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Figure 2.2</a:t>
            </a:r>
            <a:r>
              <a:rPr lang="en-US" smtClean="0"/>
              <a:t> Comparison of the metric and American Systems of length measurement:  2.54cm = 1 in.</a:t>
            </a:r>
            <a:endParaRPr lang="en-US" b="1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D91E67-C5EE-46D0-865F-19D91EC507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2.6</a:t>
            </a:r>
            <a:r>
              <a:rPr lang="en-US" smtClean="0"/>
              <a:t> (a) Comparison of the volumes of equal masses (10.0 g) of water, sulfur and gold.</a:t>
            </a:r>
          </a:p>
          <a:p>
            <a:r>
              <a:rPr lang="en-US" smtClean="0"/>
              <a:t>(b) Comparison of the masses of equal volumes (1.00 cm</a:t>
            </a:r>
            <a:r>
              <a:rPr lang="en-US" baseline="30000" smtClean="0"/>
              <a:t>3</a:t>
            </a:r>
            <a:r>
              <a:rPr lang="en-US" smtClean="0"/>
              <a:t>) of water, sulfur and gold.</a:t>
            </a:r>
          </a:p>
          <a:p>
            <a:r>
              <a:rPr lang="en-US" smtClean="0"/>
              <a:t>Water is at 4°C; the two solids at 20°C.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E3B28-6616-4B94-AF17-02C215A063D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Figure 2.5  </a:t>
            </a:r>
            <a:r>
              <a:rPr lang="en-US" smtClean="0"/>
              <a:t>Comparison of Celsius, Kelvin and Fahrenheit temperature scales.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19E8AD-7BF0-4DC8-A79B-FB97A5CE13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9E89-1617-4C67-9B9F-8506BE82008B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4327259F-5570-40FB-AE88-3D54968BE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4DB81-C019-4132-87C2-8C2C8A9D0913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E71C-74E3-45E9-8D91-E8A0004BF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C670-2EEC-4D8E-8299-3C77E026BF11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76F6D-6813-41D2-B661-8B33485D0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2AD6-7B45-4A51-8D4E-A224FCF0652E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4AF5F8E-0B9C-4ADC-87E0-B3245DE87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C64-812B-480D-B72A-C55E428C34B7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DA725-2F41-480D-8E29-D60771512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23F59-5435-4A92-9E1C-CCC3C1A9AD43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B26D-0FF7-405A-944C-2920D47CB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14F5B-EC4A-4BD1-985E-23ACD472DB71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3F2D-7B2A-4640-8D8E-B42D5F806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1D76-9F8C-4F64-9731-CD74F4DFA9D9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5F25-491E-432F-84C3-91B8F55A8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0C73-DC45-495F-B7E1-693160C1B869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3456-AB03-441D-8311-FA1A0FA54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F6A3F-4A11-4B99-8341-F627E2D71E2D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48F2-9CE8-4543-B6D4-62CAC0F75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17AE-9602-4C08-98A0-AC44A927F311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7077C-8CA1-4814-91E6-65E29C139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ACD34F-BB9F-4766-B830-A09D31E593CD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57EB3A26-0C6E-40D1-ABCC-220979A5C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7.xml"/><Relationship Id="rId7" Type="http://schemas.openxmlformats.org/officeDocument/2006/relationships/slide" Target="slide2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10" Type="http://schemas.openxmlformats.org/officeDocument/2006/relationships/slide" Target="slide45.xml"/><Relationship Id="rId4" Type="http://schemas.openxmlformats.org/officeDocument/2006/relationships/slide" Target="slide8.xml"/><Relationship Id="rId9" Type="http://schemas.openxmlformats.org/officeDocument/2006/relationships/slide" Target="slide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9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oleObject" Target="../embeddings/oleObject4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49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55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2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Introduction to General, Organic, and Biochemistry 10e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Morris Hein, Scott Pattison, 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7696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Standards for Measurement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2362200"/>
            <a:ext cx="259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Careful and accurate measurements for each ingredient are essential when baking or cooking as well as in the chemistry laboratory.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38400"/>
            <a:ext cx="2986087" cy="306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How many significant figures are found in </a:t>
            </a:r>
            <a:r>
              <a:rPr lang="en-US" b="1" dirty="0" smtClean="0"/>
              <a:t>3.040×10</a:t>
            </a:r>
            <a:r>
              <a:rPr lang="en-US" b="1" baseline="30000" dirty="0" smtClean="0"/>
              <a:t>6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3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4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/>
              <a:t>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Rules for Counting Significant Figures (continued)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dirty="0" smtClean="0"/>
              <a:t>A </a:t>
            </a:r>
            <a:r>
              <a:rPr lang="en-US" b="1" dirty="0">
                <a:solidFill>
                  <a:schemeClr val="tx2"/>
                </a:solidFill>
              </a:rPr>
              <a:t>z</a:t>
            </a:r>
            <a:r>
              <a:rPr lang="en-US" b="1" dirty="0" smtClean="0">
                <a:solidFill>
                  <a:schemeClr val="tx2"/>
                </a:solidFill>
              </a:rPr>
              <a:t>ero </a:t>
            </a:r>
            <a:r>
              <a:rPr lang="en-US" dirty="0" smtClean="0"/>
              <a:t>is not significant when it is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</a:t>
            </a:r>
            <a:r>
              <a:rPr lang="en-US" dirty="0" smtClean="0"/>
              <a:t>efore the first nonzero digits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0.0043 has 2 significant figures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trailing zero in a number without a decimal point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2400 has 2 significant figures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9010 has 3 significant figures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How many significant figures are found in </a:t>
            </a:r>
            <a:r>
              <a:rPr lang="en-US" b="1" dirty="0" smtClean="0"/>
              <a:t>0.056 m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4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3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Why does 0.056 m have only 2 significant figures?</a:t>
            </a: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z="800" smtClean="0"/>
          </a:p>
          <a:p>
            <a:pPr eaLnBrk="1" hangingPunct="1"/>
            <a:r>
              <a:rPr lang="en-US" b="1" smtClean="0"/>
              <a:t>Leading zeros are not significant.</a:t>
            </a:r>
          </a:p>
          <a:p>
            <a:pPr eaLnBrk="1" hangingPunct="1">
              <a:buFont typeface="Arial" charset="0"/>
              <a:buNone/>
            </a:pPr>
            <a:endParaRPr lang="en-US" b="1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Lets say we measure the width of sheet of paper: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5.6 cm  </a:t>
            </a:r>
            <a:r>
              <a:rPr lang="en-US" i="1" smtClean="0"/>
              <a:t>(the 5 was certain and the 6 was estimated)</a:t>
            </a:r>
          </a:p>
          <a:p>
            <a:pPr eaLnBrk="1" hangingPunct="1"/>
            <a:r>
              <a:rPr lang="en-US" smtClean="0"/>
              <a:t>This length in meters is 0.056 m </a:t>
            </a:r>
            <a:r>
              <a:rPr lang="en-US" i="1" smtClean="0"/>
              <a:t>(100 cm / m)</a:t>
            </a:r>
          </a:p>
          <a:p>
            <a:pPr eaLnBrk="1" hangingPunct="1"/>
            <a:r>
              <a:rPr lang="en-US" smtClean="0"/>
              <a:t>We use significant figures rules to be sure that the answer is as precise as the original measurement!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Rounding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en-US" b="1" smtClean="0"/>
              <a:t>Calculations</a:t>
            </a:r>
            <a:r>
              <a:rPr lang="en-US" smtClean="0"/>
              <a:t> often result in excess digits in the answer (digits that are not significant).</a:t>
            </a:r>
            <a:endParaRPr lang="en-US" b="1" smtClean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Round down </a:t>
            </a:r>
            <a:r>
              <a:rPr lang="en-US" smtClean="0"/>
              <a:t>when the first digit after those you want to retain is 4 or less</a:t>
            </a:r>
          </a:p>
          <a:p>
            <a:pPr marL="914400" lvl="1" indent="-514350" eaLnBrk="1" hangingPunct="1">
              <a:buFont typeface="Wingdings" pitchFamily="2" charset="2"/>
              <a:buChar char="v"/>
            </a:pPr>
            <a:r>
              <a:rPr lang="en-US" smtClean="0">
                <a:solidFill>
                  <a:schemeClr val="tx2"/>
                </a:solidFill>
              </a:rPr>
              <a:t>4.7</a:t>
            </a:r>
            <a:r>
              <a:rPr lang="en-US" smtClean="0"/>
              <a:t>39899 rounded to 2 significant figures is </a:t>
            </a:r>
            <a:r>
              <a:rPr lang="en-US" smtClean="0">
                <a:solidFill>
                  <a:schemeClr val="tx2"/>
                </a:solidFill>
              </a:rPr>
              <a:t>4.7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Round up </a:t>
            </a:r>
            <a:r>
              <a:rPr lang="en-US" smtClean="0"/>
              <a:t>when the first digit after those you want to retain is 5 or more</a:t>
            </a:r>
          </a:p>
          <a:p>
            <a:pPr marL="914400" lvl="1" indent="-514350" eaLnBrk="1" hangingPunct="1">
              <a:buFont typeface="Wingdings" pitchFamily="2" charset="2"/>
              <a:buChar char="v"/>
            </a:pPr>
            <a:r>
              <a:rPr lang="en-US" smtClean="0">
                <a:solidFill>
                  <a:schemeClr val="tx2"/>
                </a:solidFill>
              </a:rPr>
              <a:t>0.0558</a:t>
            </a:r>
            <a:r>
              <a:rPr lang="en-US" smtClean="0"/>
              <a:t>93 round to 3 significant figures is </a:t>
            </a:r>
            <a:r>
              <a:rPr lang="en-US" smtClean="0">
                <a:solidFill>
                  <a:schemeClr val="tx2"/>
                </a:solidFill>
              </a:rPr>
              <a:t>0.0559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Round 240,391 to 4 significant figures.</a:t>
            </a: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240,300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240,490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240,000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240,400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304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if we get it wrong?</a:t>
            </a:r>
          </a:p>
          <a:p>
            <a:pPr algn="ctr"/>
            <a:r>
              <a:rPr lang="en-US" sz="2800" b="1" dirty="0" smtClean="0"/>
              <a:t>Uncertainty in Calculations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800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1.  Density  D = mass/volume</a:t>
            </a:r>
          </a:p>
          <a:p>
            <a:endParaRPr lang="en-US" dirty="0" smtClean="0"/>
          </a:p>
          <a:p>
            <a:r>
              <a:rPr lang="en-US" dirty="0" smtClean="0"/>
              <a:t>Object volume measured at 12.5 ml. Object mass measured at 109.35g</a:t>
            </a:r>
          </a:p>
          <a:p>
            <a:endParaRPr lang="en-US" dirty="0" smtClean="0"/>
          </a:p>
          <a:p>
            <a:r>
              <a:rPr lang="en-US" dirty="0" smtClean="0"/>
              <a:t>109.35/12.4 = 8.81854 g/ml</a:t>
            </a:r>
          </a:p>
          <a:p>
            <a:endParaRPr lang="en-US" dirty="0" smtClean="0"/>
          </a:p>
          <a:p>
            <a:r>
              <a:rPr lang="en-US" dirty="0" smtClean="0"/>
              <a:t>109.35/12.5 = 8.748  g/ml</a:t>
            </a:r>
          </a:p>
          <a:p>
            <a:endParaRPr lang="en-US" dirty="0" smtClean="0"/>
          </a:p>
          <a:p>
            <a:r>
              <a:rPr lang="en-US" dirty="0" smtClean="0"/>
              <a:t>109.35/12.6 = 8.67857 g/ml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Our answer could be as high as 8.82 or as low as 8.68… we need to avoid reporting our answer with a false certainty!!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Report D = 8.75 g/ml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object travels 0.056 meters in 36.2 seconds… what is its velocity?</a:t>
            </a:r>
          </a:p>
          <a:p>
            <a:r>
              <a:rPr lang="en-US" dirty="0" smtClean="0"/>
              <a:t>Velocity = Distance/Time</a:t>
            </a:r>
          </a:p>
          <a:p>
            <a:endParaRPr lang="en-US" dirty="0" smtClean="0"/>
          </a:p>
          <a:p>
            <a:r>
              <a:rPr lang="en-US" dirty="0" smtClean="0"/>
              <a:t>0.055/36.2 = 0.00151933 m/s</a:t>
            </a:r>
          </a:p>
          <a:p>
            <a:r>
              <a:rPr lang="en-US" dirty="0" smtClean="0"/>
              <a:t>0.056/36.2 = 0.0015469 m/s</a:t>
            </a:r>
          </a:p>
          <a:p>
            <a:r>
              <a:rPr lang="en-US" dirty="0" smtClean="0"/>
              <a:t>0.057/36.2 = 0.00157458 m/s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Our answer could be as low as .00152 or as high as 0.00157 !!!</a:t>
            </a:r>
          </a:p>
          <a:p>
            <a:r>
              <a:rPr lang="en-US" dirty="0" smtClean="0"/>
              <a:t>Report 2 sig figs!  V = 0.0015 m/s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Figures in Calculations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The result of the calculation cannot be more precise than the least precise measurement.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For example: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Calculate the area of a floor that is 12.5 ft by 10. ft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86200" y="37338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12.5 ft × 10. ft = 125 ft</a:t>
            </a:r>
            <a:r>
              <a:rPr lang="en-US" sz="2800" baseline="30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29000" y="4495800"/>
            <a:ext cx="4876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But the 10. has  only 2 significant figures, so the correct answer is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130 ft</a:t>
            </a:r>
            <a:r>
              <a:rPr lang="en-US" sz="2800" b="1" baseline="3000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.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4343400"/>
            <a:ext cx="2895600" cy="2057400"/>
            <a:chOff x="0" y="4343400"/>
            <a:chExt cx="2895600" cy="2057400"/>
          </a:xfrm>
        </p:grpSpPr>
        <p:sp>
          <p:nvSpPr>
            <p:cNvPr id="47113" name="Rectangle 6" descr="Granite"/>
            <p:cNvSpPr>
              <a:spLocks noChangeArrowheads="1"/>
            </p:cNvSpPr>
            <p:nvPr/>
          </p:nvSpPr>
          <p:spPr bwMode="auto">
            <a:xfrm>
              <a:off x="1143000" y="4343400"/>
              <a:ext cx="1752600" cy="129540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7114" name="Line 7"/>
            <p:cNvSpPr>
              <a:spLocks noChangeShapeType="1"/>
            </p:cNvSpPr>
            <p:nvPr/>
          </p:nvSpPr>
          <p:spPr bwMode="auto">
            <a:xfrm flipV="1">
              <a:off x="990600" y="4343400"/>
              <a:ext cx="0" cy="1219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8"/>
            <p:cNvSpPr>
              <a:spLocks noChangeShapeType="1"/>
            </p:cNvSpPr>
            <p:nvPr/>
          </p:nvSpPr>
          <p:spPr bwMode="auto">
            <a:xfrm>
              <a:off x="1143000" y="5791200"/>
              <a:ext cx="1676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Text Box 9"/>
            <p:cNvSpPr txBox="1">
              <a:spLocks noChangeArrowheads="1"/>
            </p:cNvSpPr>
            <p:nvPr/>
          </p:nvSpPr>
          <p:spPr bwMode="auto">
            <a:xfrm>
              <a:off x="1600200" y="59436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12.5 ft</a:t>
              </a:r>
            </a:p>
          </p:txBody>
        </p:sp>
        <p:sp>
          <p:nvSpPr>
            <p:cNvPr id="47117" name="Text Box 10"/>
            <p:cNvSpPr txBox="1">
              <a:spLocks noChangeArrowheads="1"/>
            </p:cNvSpPr>
            <p:nvPr/>
          </p:nvSpPr>
          <p:spPr bwMode="auto">
            <a:xfrm>
              <a:off x="0" y="4648200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10. ft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Figures in Calculations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813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Calculations involving Multiplication or Division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	The result has as many significant figures as the measurement with the fewest significant figures .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228600" y="3962400"/>
            <a:ext cx="2819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9.00 m × 100 m 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9.00 m × 100. m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9.0 m × 100. m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90800" y="4008438"/>
            <a:ext cx="66294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latin typeface="Times New Roman" pitchFamily="18" charset="0"/>
              </a:rPr>
              <a:t>=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900 m</a:t>
            </a:r>
            <a:r>
              <a:rPr lang="en-US" sz="2800" b="1" baseline="3000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(100  has only 1 significant figure)</a:t>
            </a:r>
          </a:p>
          <a:p>
            <a:pPr eaLnBrk="0" hangingPunct="0"/>
            <a:endParaRPr lang="en-US" sz="1400">
              <a:latin typeface="Times New Roman" pitchFamily="18" charset="0"/>
            </a:endParaRPr>
          </a:p>
          <a:p>
            <a:pPr eaLnBrk="0" hangingPunct="0"/>
            <a:r>
              <a:rPr lang="en-US" sz="2800">
                <a:latin typeface="Times New Roman" pitchFamily="18" charset="0"/>
              </a:rPr>
              <a:t>=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900. m</a:t>
            </a:r>
            <a:r>
              <a:rPr lang="en-US" sz="2800" b="1" baseline="3000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(both have 3 significant figures )</a:t>
            </a:r>
          </a:p>
          <a:p>
            <a:pPr eaLnBrk="0" hangingPunct="0"/>
            <a:endParaRPr lang="en-US" sz="1400">
              <a:latin typeface="Times New Roman" pitchFamily="18" charset="0"/>
            </a:endParaRPr>
          </a:p>
          <a:p>
            <a:pPr eaLnBrk="0" hangingPunct="0"/>
            <a:r>
              <a:rPr lang="en-US" sz="2800">
                <a:latin typeface="Times New Roman" pitchFamily="18" charset="0"/>
              </a:rPr>
              <a:t>=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9.0×10</a:t>
            </a:r>
            <a:r>
              <a:rPr lang="en-US" sz="2800" b="1" baseline="3000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m</a:t>
            </a:r>
            <a:r>
              <a:rPr lang="en-US" sz="2800" b="1" baseline="30000">
                <a:solidFill>
                  <a:schemeClr val="tx2"/>
                </a:solidFill>
                <a:latin typeface="Times New Roman" pitchFamily="18" charset="0"/>
              </a:rPr>
              <a:t>2 </a:t>
            </a:r>
            <a:r>
              <a:rPr lang="en-US" sz="2800">
                <a:latin typeface="Times New Roman" pitchFamily="18" charset="0"/>
              </a:rPr>
              <a:t>(9.0 has 2 significant figures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752600"/>
          <a:ext cx="8153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4495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2.1 </a:t>
                      </a:r>
                      <a:r>
                        <a:rPr lang="en-US" sz="2400" b="0" dirty="0" smtClean="0">
                          <a:hlinkClick r:id="rId2" action="ppaction://hlinksldjump"/>
                        </a:rPr>
                        <a:t>Scientific Notations</a:t>
                      </a:r>
                      <a:endParaRPr lang="en-US" sz="2400" b="0" dirty="0" smtClean="0"/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2.2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hlinkClick r:id="rId3" action="ppaction://hlinksldjump"/>
                        </a:rPr>
                        <a:t>Measurement and Uncertainty</a:t>
                      </a: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2.3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hlinkClick r:id="rId4" action="ppaction://hlinksldjump"/>
                        </a:rPr>
                        <a:t>Significant Figures</a:t>
                      </a:r>
                      <a:endParaRPr lang="en-US" sz="2400" b="0" dirty="0" smtClean="0"/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2.4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hlinkClick r:id="rId5" action="ppaction://hlinksldjump"/>
                        </a:rPr>
                        <a:t>Significant Figures in Calculations</a:t>
                      </a: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2.5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hlinkClick r:id="rId6" action="ppaction://hlinksldjump"/>
                        </a:rPr>
                        <a:t>The Metric System</a:t>
                      </a:r>
                      <a:endParaRPr lang="en-US" sz="2400" b="0" dirty="0" smtClean="0"/>
                    </a:p>
                    <a:p>
                      <a:endParaRPr lang="en-US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2.6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hlinkClick r:id="rId7" action="ppaction://hlinksldjump"/>
                        </a:rPr>
                        <a:t>Dimensional Analysis</a:t>
                      </a: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2.7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hlinkClick r:id="rId8" action="ppaction://hlinksldjump"/>
                        </a:rPr>
                        <a:t>Measuring Mass and Volume</a:t>
                      </a: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2.8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hlinkClick r:id="rId9" action="ppaction://hlinksldjump"/>
                        </a:rPr>
                        <a:t>Measurement of Temperature</a:t>
                      </a: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2.9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hlinkClick r:id="rId10" action="ppaction://hlinksldjump"/>
                        </a:rPr>
                        <a:t>Density</a:t>
                      </a:r>
                      <a:endParaRPr lang="en-US" sz="2400" b="0" dirty="0" smtClean="0"/>
                    </a:p>
                    <a:p>
                      <a:endParaRPr lang="en-US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Figures in Calculations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9157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Calculations involving Addition and Subtraction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	The result has the same precision (</a:t>
            </a:r>
            <a:r>
              <a:rPr lang="en-US" sz="2800" i="1">
                <a:latin typeface="Times New Roman" pitchFamily="18" charset="0"/>
              </a:rPr>
              <a:t>same number of decimal places</a:t>
            </a:r>
            <a:r>
              <a:rPr lang="en-US" sz="2800">
                <a:latin typeface="Times New Roman" pitchFamily="18" charset="0"/>
              </a:rPr>
              <a:t>) as the least precise measurement (</a:t>
            </a:r>
            <a:r>
              <a:rPr lang="en-US" sz="2800" i="1">
                <a:latin typeface="Times New Roman" pitchFamily="18" charset="0"/>
              </a:rPr>
              <a:t>the number with the fewest decimal places</a:t>
            </a:r>
            <a:r>
              <a:rPr lang="en-US" sz="2800">
                <a:latin typeface="Times New Roman" pitchFamily="18" charset="0"/>
              </a:rPr>
              <a:t>).</a:t>
            </a:r>
          </a:p>
        </p:txBody>
      </p: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228600" y="3733800"/>
            <a:ext cx="287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1587 g - 120 g = 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05400" y="3581400"/>
            <a:ext cx="3352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120 g is the least precise measurement.</a:t>
            </a:r>
          </a:p>
          <a:p>
            <a:r>
              <a:rPr lang="en-US" sz="2800">
                <a:latin typeface="Times New Roman" pitchFamily="18" charset="0"/>
              </a:rPr>
              <a:t>The answer must be rounded to </a:t>
            </a:r>
            <a:r>
              <a:rPr lang="en-US" sz="2800" b="1">
                <a:latin typeface="Times New Roman" pitchFamily="18" charset="0"/>
              </a:rPr>
              <a:t>1470 g</a:t>
            </a:r>
            <a:r>
              <a:rPr lang="en-US" sz="2800">
                <a:latin typeface="Times New Roman" pitchFamily="18" charset="0"/>
              </a:rPr>
              <a:t>.</a:t>
            </a:r>
          </a:p>
        </p:txBody>
      </p:sp>
      <p:pic>
        <p:nvPicPr>
          <p:cNvPr id="29" name="Picture 28" descr="sigf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602038"/>
            <a:ext cx="182245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5791200"/>
            <a:ext cx="853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Key Idea:  Match precision rather than significant figures!</a:t>
            </a:r>
          </a:p>
        </p:txBody>
      </p:sp>
      <p:pic>
        <p:nvPicPr>
          <p:cNvPr id="49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733800"/>
            <a:ext cx="1993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Figures in Calculations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0181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Calculations involving Addition and Subtraction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	The result has the same precision (</a:t>
            </a:r>
            <a:r>
              <a:rPr lang="en-US" sz="2800" i="1">
                <a:latin typeface="Times New Roman" pitchFamily="18" charset="0"/>
              </a:rPr>
              <a:t>same number of decimal places</a:t>
            </a:r>
            <a:r>
              <a:rPr lang="en-US" sz="2800">
                <a:latin typeface="Times New Roman" pitchFamily="18" charset="0"/>
              </a:rPr>
              <a:t>) as the least precise measurement (</a:t>
            </a:r>
            <a:r>
              <a:rPr lang="en-US" sz="2800" i="1">
                <a:latin typeface="Times New Roman" pitchFamily="18" charset="0"/>
              </a:rPr>
              <a:t>the number with the fewest decimal places</a:t>
            </a:r>
            <a:r>
              <a:rPr lang="en-US" sz="2800">
                <a:latin typeface="Times New Roman" pitchFamily="18" charset="0"/>
              </a:rPr>
              <a:t>).</a:t>
            </a:r>
          </a:p>
        </p:txBody>
      </p:sp>
      <p:sp>
        <p:nvSpPr>
          <p:cNvPr id="50182" name="TextBox 12"/>
          <p:cNvSpPr txBox="1">
            <a:spLocks noChangeArrowheads="1"/>
          </p:cNvSpPr>
          <p:nvPr/>
        </p:nvSpPr>
        <p:spPr bwMode="auto">
          <a:xfrm>
            <a:off x="228600" y="3733800"/>
            <a:ext cx="3238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132.56 g - 14.1 g = 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05400" y="3581400"/>
            <a:ext cx="3352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14.1 g is the least precise measurement.</a:t>
            </a:r>
          </a:p>
          <a:p>
            <a:r>
              <a:rPr lang="en-US" sz="2800">
                <a:latin typeface="Times New Roman" pitchFamily="18" charset="0"/>
              </a:rPr>
              <a:t>The answer must be rounded to </a:t>
            </a:r>
            <a:r>
              <a:rPr lang="en-US" sz="2800" b="1">
                <a:latin typeface="Times New Roman" pitchFamily="18" charset="0"/>
              </a:rPr>
              <a:t>118.5 g</a:t>
            </a:r>
            <a:r>
              <a:rPr lang="en-US" sz="2800">
                <a:latin typeface="Times New Roman" pitchFamily="18" charset="0"/>
              </a:rPr>
              <a:t>.</a:t>
            </a:r>
          </a:p>
        </p:txBody>
      </p:sp>
      <p:pic>
        <p:nvPicPr>
          <p:cNvPr id="501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733800"/>
            <a:ext cx="1993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student determined the mass of a weigh paper to be 0.101 g. He added CaCl</a:t>
            </a:r>
            <a:r>
              <a:rPr lang="en-US" baseline="-25000" dirty="0" smtClean="0"/>
              <a:t>2 </a:t>
            </a:r>
            <a:r>
              <a:rPr lang="en-US" dirty="0" smtClean="0"/>
              <a:t>to the weigh paper</a:t>
            </a:r>
            <a:r>
              <a:rPr lang="en-US" baseline="-25000" dirty="0" smtClean="0"/>
              <a:t> </a:t>
            </a:r>
            <a:r>
              <a:rPr lang="en-US" dirty="0"/>
              <a:t>until </a:t>
            </a:r>
            <a:r>
              <a:rPr lang="en-US" dirty="0" smtClean="0"/>
              <a:t>the balance read 1.626 g.  How much CaCl</a:t>
            </a:r>
            <a:r>
              <a:rPr lang="en-US" baseline="-25000" dirty="0" smtClean="0"/>
              <a:t>2 </a:t>
            </a:r>
            <a:r>
              <a:rPr lang="en-US" dirty="0" smtClean="0"/>
              <a:t>did he weigh out?</a:t>
            </a: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1.525 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0.101 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1.626 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1.727 g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Metric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2229" name="Picture 8" descr="siTab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87931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1600200"/>
            <a:ext cx="8763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The </a:t>
            </a:r>
            <a:r>
              <a:rPr lang="en-US" sz="2800" b="1" dirty="0">
                <a:latin typeface="+mn-lt"/>
              </a:rPr>
              <a:t>metric system </a:t>
            </a:r>
            <a:r>
              <a:rPr lang="en-US" sz="2800" dirty="0">
                <a:latin typeface="+mn-lt"/>
              </a:rPr>
              <a:t>or</a:t>
            </a:r>
            <a:r>
              <a:rPr lang="en-US" sz="2800" b="1" dirty="0">
                <a:latin typeface="+mn-lt"/>
              </a:rPr>
              <a:t> International System (SI)</a:t>
            </a:r>
            <a:r>
              <a:rPr lang="en-US" sz="2800" dirty="0">
                <a:latin typeface="+mn-lt"/>
              </a:rPr>
              <a:t> is a decimal system of </a:t>
            </a:r>
            <a:r>
              <a:rPr lang="en-US" sz="2800" b="1" dirty="0">
                <a:latin typeface="+mn-lt"/>
              </a:rPr>
              <a:t>units</a:t>
            </a:r>
            <a:r>
              <a:rPr lang="en-US" sz="2800" dirty="0">
                <a:latin typeface="+mn-lt"/>
              </a:rPr>
              <a:t> that uses factors of 10 to express larger or smaller numbers of these units.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Metric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3253" name="Picture 6" descr="metr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71625"/>
            <a:ext cx="8382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295400"/>
            <a:ext cx="8655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Units of Length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05200" y="5334000"/>
            <a:ext cx="231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 cm = 0.01 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5334000"/>
            <a:ext cx="2446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 km = 1000 m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53200" y="5334000"/>
            <a:ext cx="2287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 nm = 10</a:t>
            </a:r>
            <a:r>
              <a:rPr lang="en-US" sz="2800" b="1" baseline="30000">
                <a:latin typeface="Times New Roman" pitchFamily="18" charset="0"/>
              </a:rPr>
              <a:t>-9</a:t>
            </a:r>
            <a:r>
              <a:rPr lang="en-US" sz="2800" b="1">
                <a:latin typeface="Times New Roman" pitchFamily="18" charset="0"/>
              </a:rPr>
              <a:t> 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05200" y="5791200"/>
            <a:ext cx="2225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100 cm = 1 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53200" y="5867400"/>
            <a:ext cx="2208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10</a:t>
            </a:r>
            <a:r>
              <a:rPr lang="en-US" sz="2800" b="1" baseline="30000">
                <a:latin typeface="Times New Roman" pitchFamily="18" charset="0"/>
              </a:rPr>
              <a:t>9</a:t>
            </a:r>
            <a:r>
              <a:rPr lang="en-US" sz="2800" b="1">
                <a:latin typeface="Times New Roman" pitchFamily="18" charset="0"/>
              </a:rPr>
              <a:t> nm = 1 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886325"/>
            <a:ext cx="876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Examples of equivalent measurements of length: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big is a cm and a mm?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5301" name="TextBox 6"/>
          <p:cNvSpPr txBox="1">
            <a:spLocks noChangeArrowheads="1"/>
          </p:cNvSpPr>
          <p:nvPr/>
        </p:nvSpPr>
        <p:spPr bwMode="auto">
          <a:xfrm>
            <a:off x="1582738" y="5029200"/>
            <a:ext cx="231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2.54 cm = 1 in</a:t>
            </a:r>
          </a:p>
        </p:txBody>
      </p:sp>
      <p:sp>
        <p:nvSpPr>
          <p:cNvPr id="55302" name="TextBox 7"/>
          <p:cNvSpPr txBox="1">
            <a:spLocks noChangeArrowheads="1"/>
          </p:cNvSpPr>
          <p:nvPr/>
        </p:nvSpPr>
        <p:spPr bwMode="auto">
          <a:xfrm>
            <a:off x="4783138" y="5029200"/>
            <a:ext cx="2455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25.4 mm = 1 in</a:t>
            </a:r>
          </a:p>
        </p:txBody>
      </p:sp>
      <p:pic>
        <p:nvPicPr>
          <p:cNvPr id="55303" name="Picture 8" descr="rul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" y="1752600"/>
            <a:ext cx="798195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Box 9"/>
          <p:cNvSpPr txBox="1">
            <a:spLocks noChangeArrowheads="1"/>
          </p:cNvSpPr>
          <p:nvPr/>
        </p:nvSpPr>
        <p:spPr bwMode="auto">
          <a:xfrm>
            <a:off x="228600" y="5867400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236F37"/>
                </a:solidFill>
                <a:latin typeface="Times New Roman" pitchFamily="18" charset="0"/>
              </a:rPr>
              <a:t>Figure 2.2</a:t>
            </a:r>
            <a:r>
              <a:rPr lang="en-US" sz="2000">
                <a:solidFill>
                  <a:srgbClr val="236F37"/>
                </a:solidFill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Comparison of the metric and American Systems of length measurement</a:t>
            </a:r>
            <a:endParaRPr lang="en-US" sz="2000" b="1">
              <a:latin typeface="Times New Roman" pitchFamily="18" charset="0"/>
            </a:endParaRPr>
          </a:p>
          <a:p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Dimensional Analysis: </a:t>
            </a:r>
            <a:br>
              <a:rPr lang="en-US" dirty="0" smtClean="0"/>
            </a:br>
            <a:r>
              <a:rPr lang="en-US" dirty="0" smtClean="0"/>
              <a:t>Converting One Unit to Another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/>
            <a:r>
              <a:rPr lang="en-US" b="1" smtClean="0"/>
              <a:t>Read. </a:t>
            </a:r>
            <a:r>
              <a:rPr lang="en-US" smtClean="0"/>
              <a:t>Identify the known and unknown.</a:t>
            </a:r>
          </a:p>
          <a:p>
            <a:pPr eaLnBrk="1" hangingPunct="1"/>
            <a:r>
              <a:rPr lang="en-US" b="1" smtClean="0"/>
              <a:t>Plan. </a:t>
            </a:r>
            <a:r>
              <a:rPr lang="en-US" smtClean="0"/>
              <a:t>Identify the principles or equations needed to solve the problem.</a:t>
            </a:r>
          </a:p>
          <a:p>
            <a:pPr eaLnBrk="1" hangingPunct="1"/>
            <a:r>
              <a:rPr lang="en-US" b="1" smtClean="0"/>
              <a:t>Set up. </a:t>
            </a:r>
            <a:r>
              <a:rPr lang="en-US" smtClean="0"/>
              <a:t>Use dimensional analysis to solve the problem, canceling all units except the unit needed in the answer.</a:t>
            </a:r>
          </a:p>
          <a:p>
            <a:pPr eaLnBrk="1" hangingPunct="1"/>
            <a:r>
              <a:rPr lang="en-US" b="1" smtClean="0"/>
              <a:t>Calculate</a:t>
            </a:r>
            <a:r>
              <a:rPr lang="en-US" smtClean="0"/>
              <a:t> the answer and round for significant figures.</a:t>
            </a:r>
          </a:p>
          <a:p>
            <a:pPr eaLnBrk="1" hangingPunct="1"/>
            <a:r>
              <a:rPr lang="en-US" b="1" smtClean="0"/>
              <a:t>Check</a:t>
            </a:r>
            <a:r>
              <a:rPr lang="en-US" smtClean="0"/>
              <a:t> answer – Does it make sense?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Using units to solve problems</a:t>
            </a:r>
          </a:p>
          <a:p>
            <a:pPr eaLnBrk="1" hangingPunct="1"/>
            <a:r>
              <a:rPr lang="en-US" smtClean="0"/>
              <a:t>Apply one or more conversion factors to cancel units of given value and convert to units in the answer.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Example:  Convert 72.0 inches to feet.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376488" y="4648200"/>
          <a:ext cx="4633912" cy="990600"/>
        </p:xfrm>
        <a:graphic>
          <a:graphicData uri="http://schemas.openxmlformats.org/presentationml/2006/ole">
            <p:oleObj spid="_x0000_s1026" name="Equation" r:id="rId3" imgW="1841400" imgH="393480" progId="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0" y="4876800"/>
            <a:ext cx="2133600" cy="914400"/>
            <a:chOff x="3312" y="3312"/>
            <a:chExt cx="1344" cy="576"/>
          </a:xfrm>
        </p:grpSpPr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flipV="1">
              <a:off x="3312" y="3312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V="1">
              <a:off x="4272" y="3504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102" name="Object 5"/>
          <p:cNvGraphicFramePr>
            <a:graphicFrameLocks noChangeAspect="1"/>
          </p:cNvGraphicFramePr>
          <p:nvPr/>
        </p:nvGraphicFramePr>
        <p:xfrm>
          <a:off x="2438400" y="3370263"/>
          <a:ext cx="4275138" cy="439737"/>
        </p:xfrm>
        <a:graphic>
          <a:graphicData uri="http://schemas.openxmlformats.org/presentationml/2006/ole">
            <p:oleObj spid="_x0000_s1027" name="Equation" r:id="rId4" imgW="222228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Conversion Factors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2055" name="Rectangle 3"/>
          <p:cNvSpPr txBox="1">
            <a:spLocks noChangeArrowheads="1"/>
          </p:cNvSpPr>
          <p:nvPr/>
        </p:nvSpPr>
        <p:spPr bwMode="auto">
          <a:xfrm>
            <a:off x="533400" y="1708150"/>
            <a:ext cx="838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What are the conversion factors between kilometers and meters?                 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</a:rPr>
              <a:t>1 km = 1000 m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14400" y="2819400"/>
            <a:ext cx="5486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Divide both sides by 1000 m to get one conversion factor.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586538" y="2819400"/>
          <a:ext cx="1790700" cy="817563"/>
        </p:xfrm>
        <a:graphic>
          <a:graphicData uri="http://schemas.openxmlformats.org/presentationml/2006/ole">
            <p:oleObj spid="_x0000_s2050" name="Equation" r:id="rId3" imgW="863280" imgH="393480" progId="">
              <p:embed/>
            </p:oleObj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90600" y="3962400"/>
            <a:ext cx="5486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Divide both sides by 1 km to get the other conversion factor.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6586538" y="3984625"/>
          <a:ext cx="1795462" cy="815975"/>
        </p:xfrm>
        <a:graphic>
          <a:graphicData uri="http://schemas.openxmlformats.org/presentationml/2006/ole">
            <p:oleObj spid="_x0000_s2051" name="Equation" r:id="rId4" imgW="863280" imgH="393480" progId="">
              <p:embed/>
            </p:oleObj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9600" y="51054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Use the conversion factor that has the unit you want to cancel in the denominator and the unit you are solving for in the numerator.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9" grpId="0" build="p" autoUpdateAnimBg="0"/>
      <p:bldP spid="1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Qualitative</a:t>
            </a:r>
            <a:r>
              <a:rPr lang="en-US" smtClean="0"/>
              <a:t> observations are descriptions of what you observe.</a:t>
            </a:r>
          </a:p>
          <a:p>
            <a:pPr lvl="1"/>
            <a:r>
              <a:rPr lang="en-US" smtClean="0"/>
              <a:t>Example: The substance is a gray solid.</a:t>
            </a:r>
          </a:p>
          <a:p>
            <a:r>
              <a:rPr lang="en-US" b="1" smtClean="0"/>
              <a:t>Quantitative</a:t>
            </a:r>
            <a:r>
              <a:rPr lang="en-US" smtClean="0"/>
              <a:t> observations are </a:t>
            </a:r>
            <a:r>
              <a:rPr lang="en-US" b="1" smtClean="0"/>
              <a:t>measurements</a:t>
            </a:r>
            <a:r>
              <a:rPr lang="en-US" smtClean="0"/>
              <a:t> that include both a number and a unit.</a:t>
            </a:r>
          </a:p>
          <a:p>
            <a:pPr lvl="1"/>
            <a:r>
              <a:rPr lang="en-US" smtClean="0"/>
              <a:t>Example: The mass of the substance is 3.42 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Calculate the number of km in 80700 m.</a:t>
            </a:r>
          </a:p>
          <a:p>
            <a:pPr eaLnBrk="1" hangingPunct="1"/>
            <a:r>
              <a:rPr lang="en-US" smtClean="0"/>
              <a:t>Unit</a:t>
            </a:r>
            <a:r>
              <a:rPr lang="en-US" baseline="-25000" smtClean="0"/>
              <a:t>1</a:t>
            </a:r>
            <a:r>
              <a:rPr lang="en-US" smtClean="0"/>
              <a:t> is 80700 m and unit</a:t>
            </a:r>
            <a:r>
              <a:rPr lang="en-US" baseline="-25000" smtClean="0"/>
              <a:t>2 </a:t>
            </a:r>
            <a:r>
              <a:rPr lang="en-US" smtClean="0"/>
              <a:t>is km </a:t>
            </a:r>
          </a:p>
          <a:p>
            <a:pPr eaLnBrk="1" hangingPunct="1"/>
            <a:r>
              <a:rPr lang="en-US" b="1" smtClean="0"/>
              <a:t>Solution map</a:t>
            </a:r>
            <a:r>
              <a:rPr lang="en-US" smtClean="0"/>
              <a:t> (outline of conversion path): </a:t>
            </a:r>
            <a:r>
              <a:rPr lang="en-US" smtClean="0">
                <a:solidFill>
                  <a:schemeClr val="tx2"/>
                </a:solidFill>
              </a:rPr>
              <a:t>m </a:t>
            </a:r>
            <a:r>
              <a:rPr lang="en-US" smtClean="0">
                <a:solidFill>
                  <a:schemeClr val="tx2"/>
                </a:solidFill>
                <a:sym typeface="Wingdings" pitchFamily="2" charset="2"/>
              </a:rPr>
              <a:t> km</a:t>
            </a:r>
            <a:endParaRPr lang="en-US" b="1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/>
              <a:t>The conversion factor is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690688" y="4773613"/>
          <a:ext cx="1828800" cy="412750"/>
        </p:xfrm>
        <a:graphic>
          <a:graphicData uri="http://schemas.openxmlformats.org/presentationml/2006/ole">
            <p:oleObj spid="_x0000_s3074" name="Equation" r:id="rId3" imgW="787320" imgH="177480" progId="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67000" y="4648200"/>
            <a:ext cx="2057400" cy="838200"/>
            <a:chOff x="3360" y="3360"/>
            <a:chExt cx="1296" cy="528"/>
          </a:xfrm>
        </p:grpSpPr>
        <p:sp>
          <p:nvSpPr>
            <p:cNvPr id="3084" name="Line 9"/>
            <p:cNvSpPr>
              <a:spLocks noChangeShapeType="1"/>
            </p:cNvSpPr>
            <p:nvPr/>
          </p:nvSpPr>
          <p:spPr bwMode="auto">
            <a:xfrm flipV="1">
              <a:off x="3360" y="3360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0"/>
            <p:cNvSpPr>
              <a:spLocks noChangeShapeType="1"/>
            </p:cNvSpPr>
            <p:nvPr/>
          </p:nvSpPr>
          <p:spPr bwMode="auto">
            <a:xfrm flipV="1">
              <a:off x="4272" y="3504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1885950" y="1600200"/>
          <a:ext cx="5124450" cy="527050"/>
        </p:xfrm>
        <a:graphic>
          <a:graphicData uri="http://schemas.openxmlformats.org/presentationml/2006/ole">
            <p:oleObj spid="_x0000_s3075" name="Equation" r:id="rId4" imgW="2222280" imgH="228600" progId="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343400" y="3657600"/>
          <a:ext cx="1263650" cy="817563"/>
        </p:xfrm>
        <a:graphic>
          <a:graphicData uri="http://schemas.openxmlformats.org/presentationml/2006/ole">
            <p:oleObj spid="_x0000_s3076" name="Equation" r:id="rId5" imgW="609480" imgH="393480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3378200" y="4572000"/>
          <a:ext cx="1211263" cy="817563"/>
        </p:xfrm>
        <a:graphic>
          <a:graphicData uri="http://schemas.openxmlformats.org/presentationml/2006/ole">
            <p:oleObj spid="_x0000_s3077" name="Equation" r:id="rId6" imgW="583920" imgH="393480" progId="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4902200" y="4773613"/>
          <a:ext cx="1651000" cy="412750"/>
        </p:xfrm>
        <a:graphic>
          <a:graphicData uri="http://schemas.openxmlformats.org/presentationml/2006/ole">
            <p:oleObj spid="_x0000_s3078" name="Equation" r:id="rId7" imgW="711000" imgH="177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Calculate the number of inches in 25 m.</a:t>
            </a:r>
          </a:p>
          <a:p>
            <a:pPr eaLnBrk="1" hangingPunct="1"/>
            <a:r>
              <a:rPr lang="en-US" smtClean="0"/>
              <a:t>Solution map: </a:t>
            </a:r>
            <a:r>
              <a:rPr lang="en-US" smtClean="0">
                <a:solidFill>
                  <a:srgbClr val="0070C0"/>
                </a:solidFill>
              </a:rPr>
              <a:t>m </a:t>
            </a:r>
            <a:r>
              <a:rPr lang="en-US" smtClean="0">
                <a:solidFill>
                  <a:srgbClr val="0070C0"/>
                </a:solidFill>
                <a:sym typeface="Wingdings" pitchFamily="2" charset="2"/>
              </a:rPr>
              <a:t> cm  in</a:t>
            </a:r>
            <a:endParaRPr lang="en-US" smtClean="0">
              <a:solidFill>
                <a:srgbClr val="0070C0"/>
              </a:solidFill>
            </a:endParaRPr>
          </a:p>
          <a:p>
            <a:pPr eaLnBrk="1" hangingPunct="1"/>
            <a:r>
              <a:rPr lang="en-US" smtClean="0"/>
              <a:t>Two conversion factors are needed: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538288" y="4621213"/>
          <a:ext cx="1327150" cy="412750"/>
        </p:xfrm>
        <a:graphic>
          <a:graphicData uri="http://schemas.openxmlformats.org/presentationml/2006/ole">
            <p:oleObj spid="_x0000_s4098" name="Equation" r:id="rId3" imgW="571320" imgH="177480" progId="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958975" y="4495800"/>
            <a:ext cx="2057400" cy="838200"/>
            <a:chOff x="3360" y="3360"/>
            <a:chExt cx="1296" cy="528"/>
          </a:xfrm>
        </p:grpSpPr>
        <p:sp>
          <p:nvSpPr>
            <p:cNvPr id="4114" name="Line 9"/>
            <p:cNvSpPr>
              <a:spLocks noChangeShapeType="1"/>
            </p:cNvSpPr>
            <p:nvPr/>
          </p:nvSpPr>
          <p:spPr bwMode="auto">
            <a:xfrm flipV="1">
              <a:off x="3360" y="3360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0"/>
            <p:cNvSpPr>
              <a:spLocks noChangeShapeType="1"/>
            </p:cNvSpPr>
            <p:nvPr/>
          </p:nvSpPr>
          <p:spPr bwMode="auto">
            <a:xfrm flipV="1">
              <a:off x="4272" y="3504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125" name="Object 4"/>
          <p:cNvGraphicFramePr>
            <a:graphicFrameLocks noChangeAspect="1"/>
          </p:cNvGraphicFramePr>
          <p:nvPr/>
        </p:nvGraphicFramePr>
        <p:xfrm>
          <a:off x="6057900" y="3200400"/>
          <a:ext cx="1185863" cy="817563"/>
        </p:xfrm>
        <a:graphic>
          <a:graphicData uri="http://schemas.openxmlformats.org/presentationml/2006/ole">
            <p:oleObj spid="_x0000_s4099" name="Equation" r:id="rId4" imgW="571320" imgH="393480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816225" y="4419600"/>
          <a:ext cx="1528763" cy="817563"/>
        </p:xfrm>
        <a:graphic>
          <a:graphicData uri="http://schemas.openxmlformats.org/presentationml/2006/ole">
            <p:oleObj spid="_x0000_s4100" name="Equation" r:id="rId5" imgW="736560" imgH="393480" progId="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5953125" y="4648200"/>
          <a:ext cx="1797050" cy="412750"/>
        </p:xfrm>
        <a:graphic>
          <a:graphicData uri="http://schemas.openxmlformats.org/presentationml/2006/ole">
            <p:oleObj spid="_x0000_s4101" name="Equation" r:id="rId6" imgW="774360" imgH="177480" progId="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7666038" y="3200400"/>
          <a:ext cx="1319212" cy="817563"/>
        </p:xfrm>
        <a:graphic>
          <a:graphicData uri="http://schemas.openxmlformats.org/presentationml/2006/ole">
            <p:oleObj spid="_x0000_s4102" name="Equation" r:id="rId7" imgW="634680" imgH="393480" progId="">
              <p:embed/>
            </p:oleObj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86275" y="4419600"/>
          <a:ext cx="1317625" cy="817563"/>
        </p:xfrm>
        <a:graphic>
          <a:graphicData uri="http://schemas.openxmlformats.org/presentationml/2006/ole">
            <p:oleObj spid="_x0000_s4103" name="Equation" r:id="rId8" imgW="634680" imgH="393480" progId="">
              <p:embed/>
            </p:oleObj>
          </a:graphicData>
        </a:graphic>
      </p:graphicFrame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406775" y="4343400"/>
            <a:ext cx="2438400" cy="990600"/>
            <a:chOff x="3360" y="3360"/>
            <a:chExt cx="1536" cy="624"/>
          </a:xfrm>
        </p:grpSpPr>
        <p:sp>
          <p:nvSpPr>
            <p:cNvPr id="4112" name="Line 9"/>
            <p:cNvSpPr>
              <a:spLocks noChangeShapeType="1"/>
            </p:cNvSpPr>
            <p:nvPr/>
          </p:nvSpPr>
          <p:spPr bwMode="auto">
            <a:xfrm flipV="1">
              <a:off x="3360" y="3360"/>
              <a:ext cx="384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10"/>
            <p:cNvSpPr>
              <a:spLocks noChangeShapeType="1"/>
            </p:cNvSpPr>
            <p:nvPr/>
          </p:nvSpPr>
          <p:spPr bwMode="auto">
            <a:xfrm flipV="1">
              <a:off x="4512" y="3600"/>
              <a:ext cx="384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9600" y="5638800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Round to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</a:rPr>
              <a:t>980 cm </a:t>
            </a:r>
            <a:r>
              <a:rPr lang="en-US" sz="2800">
                <a:latin typeface="Times New Roman" pitchFamily="18" charset="0"/>
              </a:rPr>
              <a:t>since 25 m has 2 significant figures.</a:t>
            </a:r>
          </a:p>
        </p:txBody>
      </p:sp>
      <p:graphicFrame>
        <p:nvGraphicFramePr>
          <p:cNvPr id="4104" name="Object 5"/>
          <p:cNvGraphicFramePr>
            <a:graphicFrameLocks noChangeAspect="1"/>
          </p:cNvGraphicFramePr>
          <p:nvPr/>
        </p:nvGraphicFramePr>
        <p:xfrm>
          <a:off x="1885950" y="1758950"/>
          <a:ext cx="5124450" cy="527050"/>
        </p:xfrm>
        <a:graphic>
          <a:graphicData uri="http://schemas.openxmlformats.org/presentationml/2006/ole">
            <p:oleObj spid="_x0000_s4104" name="Equation" r:id="rId9" imgW="222228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Which of these calculations is set up properly to convert 35 mm to cm?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990600" y="2971800"/>
          <a:ext cx="2927350" cy="596900"/>
        </p:xfrm>
        <a:graphic>
          <a:graphicData uri="http://schemas.openxmlformats.org/presentationml/2006/ole">
            <p:oleObj spid="_x0000_s5122" name="Equation" r:id="rId3" imgW="1930320" imgH="393480" progId="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990600" y="4076700"/>
          <a:ext cx="3216275" cy="596900"/>
        </p:xfrm>
        <a:graphic>
          <a:graphicData uri="http://schemas.openxmlformats.org/presentationml/2006/ole">
            <p:oleObj spid="_x0000_s5123" name="Equation" r:id="rId4" imgW="2120760" imgH="393480" progId="">
              <p:embed/>
            </p:oleObj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990600" y="5181600"/>
          <a:ext cx="2773363" cy="596900"/>
        </p:xfrm>
        <a:graphic>
          <a:graphicData uri="http://schemas.openxmlformats.org/presentationml/2006/ole">
            <p:oleObj spid="_x0000_s5124" name="Equation" r:id="rId5" imgW="1828800" imgH="393480" progId="">
              <p:embed/>
            </p:oleObj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76800" y="2514600"/>
            <a:ext cx="2284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Another way:</a:t>
            </a:r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4356100" y="3048000"/>
          <a:ext cx="3968750" cy="596900"/>
        </p:xfrm>
        <a:graphic>
          <a:graphicData uri="http://schemas.openxmlformats.org/presentationml/2006/ole">
            <p:oleObj spid="_x0000_s5125" name="Equation" r:id="rId6" imgW="261612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The volume of a box is 300. cm</a:t>
            </a:r>
            <a:r>
              <a:rPr lang="en-US" b="1" baseline="30000" smtClean="0"/>
              <a:t>3</a:t>
            </a:r>
            <a:r>
              <a:rPr lang="en-US" b="1" smtClean="0"/>
              <a:t>.  What is that volume in m</a:t>
            </a:r>
            <a:r>
              <a:rPr lang="en-US" b="1" baseline="30000" smtClean="0"/>
              <a:t>3</a:t>
            </a:r>
            <a:r>
              <a:rPr lang="en-US" b="1" smtClean="0"/>
              <a:t>?</a:t>
            </a:r>
          </a:p>
          <a:p>
            <a:pPr eaLnBrk="1" hangingPunct="1"/>
            <a:r>
              <a:rPr lang="en-US" smtClean="0"/>
              <a:t>Unit</a:t>
            </a:r>
            <a:r>
              <a:rPr lang="en-US" baseline="-25000" smtClean="0"/>
              <a:t>1</a:t>
            </a:r>
            <a:r>
              <a:rPr lang="en-US" smtClean="0"/>
              <a:t> is 300. cm</a:t>
            </a:r>
            <a:r>
              <a:rPr lang="en-US" baseline="30000" smtClean="0"/>
              <a:t>3</a:t>
            </a:r>
            <a:r>
              <a:rPr lang="en-US" smtClean="0"/>
              <a:t> and unit</a:t>
            </a:r>
            <a:r>
              <a:rPr lang="en-US" baseline="-25000" smtClean="0"/>
              <a:t>2 </a:t>
            </a:r>
            <a:r>
              <a:rPr lang="en-US" smtClean="0"/>
              <a:t>is m</a:t>
            </a:r>
            <a:r>
              <a:rPr lang="en-US" baseline="30000" smtClean="0"/>
              <a:t>3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Solution map: </a:t>
            </a:r>
            <a:r>
              <a:rPr lang="en-US" smtClean="0">
                <a:solidFill>
                  <a:schemeClr val="accent1"/>
                </a:solidFill>
              </a:rPr>
              <a:t>(</a:t>
            </a:r>
            <a:r>
              <a:rPr lang="en-US" smtClean="0">
                <a:solidFill>
                  <a:srgbClr val="0070C0"/>
                </a:solidFill>
              </a:rPr>
              <a:t>cm </a:t>
            </a:r>
            <a:r>
              <a:rPr lang="en-US" smtClean="0">
                <a:solidFill>
                  <a:srgbClr val="0070C0"/>
                </a:solidFill>
                <a:sym typeface="Wingdings" pitchFamily="2" charset="2"/>
              </a:rPr>
              <a:t> m)</a:t>
            </a:r>
            <a:r>
              <a:rPr lang="en-US" baseline="3000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endParaRPr lang="en-US" smtClean="0"/>
          </a:p>
          <a:p>
            <a:pPr eaLnBrk="1" hangingPunct="1"/>
            <a:r>
              <a:rPr lang="en-US" smtClean="0"/>
              <a:t>The conversion factor is </a:t>
            </a:r>
            <a:r>
              <a:rPr lang="en-US" b="1" smtClean="0"/>
              <a:t>needed 3 times</a:t>
            </a:r>
            <a:r>
              <a:rPr lang="en-US" smtClean="0"/>
              <a:t>: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435225" y="1524000"/>
          <a:ext cx="4275138" cy="439738"/>
        </p:xfrm>
        <a:graphic>
          <a:graphicData uri="http://schemas.openxmlformats.org/presentationml/2006/ole">
            <p:oleObj spid="_x0000_s6146" name="Equation" r:id="rId3" imgW="2222280" imgH="228600" progId="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6759575" y="3810000"/>
          <a:ext cx="1089025" cy="842963"/>
        </p:xfrm>
        <a:graphic>
          <a:graphicData uri="http://schemas.openxmlformats.org/presentationml/2006/ole">
            <p:oleObj spid="_x0000_s6147" name="Equation" r:id="rId4" imgW="507960" imgH="393480" progId="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09600" y="4860925"/>
          <a:ext cx="1543050" cy="433388"/>
        </p:xfrm>
        <a:graphic>
          <a:graphicData uri="http://schemas.openxmlformats.org/presentationml/2006/ole">
            <p:oleObj spid="_x0000_s6148" name="Equation" r:id="rId5" imgW="723600" imgH="203040" progId="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133600" y="4595813"/>
          <a:ext cx="4379913" cy="925512"/>
        </p:xfrm>
        <a:graphic>
          <a:graphicData uri="http://schemas.openxmlformats.org/presentationml/2006/ole">
            <p:oleObj spid="_x0000_s6149" name="Equation" r:id="rId6" imgW="2044440" imgH="431640" progId="">
              <p:embed/>
            </p:oleObj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705600" y="4860925"/>
          <a:ext cx="1814513" cy="433388"/>
        </p:xfrm>
        <a:graphic>
          <a:graphicData uri="http://schemas.openxmlformats.org/presentationml/2006/ole">
            <p:oleObj spid="_x0000_s6150" name="Equation" r:id="rId7" imgW="850680" imgH="203040" progId="">
              <p:embed/>
            </p:oleObj>
          </a:graphicData>
        </a:graphic>
      </p:graphicFrame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1295400" y="4800600"/>
            <a:ext cx="6096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2743200" y="5029200"/>
            <a:ext cx="6096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4114800" y="5105400"/>
            <a:ext cx="6096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5562600" y="5029200"/>
            <a:ext cx="6096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Convert 45.0 km/hr to m/s</a:t>
            </a:r>
          </a:p>
          <a:p>
            <a:pPr eaLnBrk="1" hangingPunct="1"/>
            <a:r>
              <a:rPr lang="en-US" smtClean="0"/>
              <a:t>Solution map:  </a:t>
            </a:r>
            <a:r>
              <a:rPr lang="en-US" smtClean="0">
                <a:solidFill>
                  <a:schemeClr val="accent1"/>
                </a:solidFill>
              </a:rPr>
              <a:t>km</a:t>
            </a:r>
            <a:r>
              <a:rPr lang="en-US" smtClean="0">
                <a:solidFill>
                  <a:schemeClr val="accent1"/>
                </a:solidFill>
                <a:sym typeface="Wingdings" pitchFamily="2" charset="2"/>
              </a:rPr>
              <a:t> m </a:t>
            </a:r>
            <a:r>
              <a:rPr lang="en-US" smtClean="0">
                <a:sym typeface="Wingdings" pitchFamily="2" charset="2"/>
              </a:rPr>
              <a:t>and</a:t>
            </a:r>
            <a:r>
              <a:rPr lang="en-US" smtClean="0">
                <a:solidFill>
                  <a:schemeClr val="accent1"/>
                </a:solidFill>
                <a:sym typeface="Wingdings" pitchFamily="2" charset="2"/>
              </a:rPr>
              <a:t> hr  mins</a:t>
            </a:r>
            <a:endParaRPr lang="en-US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mtClean="0"/>
              <a:t>The conversion factors needed are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2435225" y="1524000"/>
          <a:ext cx="4275138" cy="439738"/>
        </p:xfrm>
        <a:graphic>
          <a:graphicData uri="http://schemas.openxmlformats.org/presentationml/2006/ole">
            <p:oleObj spid="_x0000_s7170" name="Equation" r:id="rId3" imgW="2222280" imgH="228600" progId="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231900" y="3581400"/>
          <a:ext cx="1116013" cy="842963"/>
        </p:xfrm>
        <a:graphic>
          <a:graphicData uri="http://schemas.openxmlformats.org/presentationml/2006/ole">
            <p:oleObj spid="_x0000_s7171" name="Equation" r:id="rId4" imgW="520560" imgH="393480" progId="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728663" y="4872038"/>
          <a:ext cx="1571625" cy="839787"/>
        </p:xfrm>
        <a:graphic>
          <a:graphicData uri="http://schemas.openxmlformats.org/presentationml/2006/ole">
            <p:oleObj spid="_x0000_s7172" name="Equation" r:id="rId5" imgW="736560" imgH="393480" progId="">
              <p:embed/>
            </p:oleObj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413500" y="4872038"/>
          <a:ext cx="1273175" cy="839787"/>
        </p:xfrm>
        <a:graphic>
          <a:graphicData uri="http://schemas.openxmlformats.org/presentationml/2006/ole">
            <p:oleObj spid="_x0000_s7173" name="Equation" r:id="rId6" imgW="596880" imgH="393480" progId="">
              <p:embed/>
            </p:oleObj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3073400" y="3657600"/>
          <a:ext cx="1089025" cy="842963"/>
        </p:xfrm>
        <a:graphic>
          <a:graphicData uri="http://schemas.openxmlformats.org/presentationml/2006/ole">
            <p:oleObj spid="_x0000_s7174" name="Equation" r:id="rId7" imgW="507960" imgH="393480" progId="">
              <p:embed/>
            </p:oleObj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4792663" y="3657600"/>
          <a:ext cx="979487" cy="842963"/>
        </p:xfrm>
        <a:graphic>
          <a:graphicData uri="http://schemas.openxmlformats.org/presentationml/2006/ole">
            <p:oleObj spid="_x0000_s7175" name="Equation" r:id="rId8" imgW="457200" imgH="393480" progId="">
              <p:embed/>
            </p:oleObj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2444750" y="4872038"/>
          <a:ext cx="1114425" cy="842962"/>
        </p:xfrm>
        <a:graphic>
          <a:graphicData uri="http://schemas.openxmlformats.org/presentationml/2006/ole">
            <p:oleObj spid="_x0000_s7176" name="Equation" r:id="rId9" imgW="520560" imgH="393480" progId="">
              <p:embed/>
            </p:oleObj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3705225" y="4872038"/>
          <a:ext cx="1277938" cy="842962"/>
        </p:xfrm>
        <a:graphic>
          <a:graphicData uri="http://schemas.openxmlformats.org/presentationml/2006/ole">
            <p:oleObj spid="_x0000_s7177" name="Equation" r:id="rId10" imgW="596880" imgH="393480" progId="">
              <p:embed/>
            </p:oleObj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5113338" y="4872038"/>
          <a:ext cx="1171575" cy="842962"/>
        </p:xfrm>
        <a:graphic>
          <a:graphicData uri="http://schemas.openxmlformats.org/presentationml/2006/ole">
            <p:oleObj spid="_x0000_s7178" name="Equation" r:id="rId11" imgW="545760" imgH="393480" progId="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47800" y="4800600"/>
            <a:ext cx="2057400" cy="1066800"/>
            <a:chOff x="3360" y="3360"/>
            <a:chExt cx="1296" cy="672"/>
          </a:xfrm>
        </p:grpSpPr>
        <p:sp>
          <p:nvSpPr>
            <p:cNvPr id="7190" name="Line 9"/>
            <p:cNvSpPr>
              <a:spLocks noChangeShapeType="1"/>
            </p:cNvSpPr>
            <p:nvPr/>
          </p:nvSpPr>
          <p:spPr bwMode="auto">
            <a:xfrm flipV="1">
              <a:off x="3360" y="3360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10"/>
            <p:cNvSpPr>
              <a:spLocks noChangeShapeType="1"/>
            </p:cNvSpPr>
            <p:nvPr/>
          </p:nvSpPr>
          <p:spPr bwMode="auto">
            <a:xfrm flipV="1">
              <a:off x="4272" y="3648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343400" y="4800600"/>
            <a:ext cx="1981200" cy="1143000"/>
            <a:chOff x="3408" y="3792"/>
            <a:chExt cx="1248" cy="720"/>
          </a:xfrm>
        </p:grpSpPr>
        <p:sp>
          <p:nvSpPr>
            <p:cNvPr id="22" name="Line 9"/>
            <p:cNvSpPr>
              <a:spLocks noChangeShapeType="1"/>
            </p:cNvSpPr>
            <p:nvPr/>
          </p:nvSpPr>
          <p:spPr bwMode="auto">
            <a:xfrm flipV="1">
              <a:off x="3408" y="4128"/>
              <a:ext cx="384" cy="384"/>
            </a:xfrm>
            <a:prstGeom prst="line">
              <a:avLst/>
            </a:prstGeom>
            <a:noFill/>
            <a:ln w="28575" cmpd="sng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flipV="1">
              <a:off x="4272" y="3792"/>
              <a:ext cx="384" cy="384"/>
            </a:xfrm>
            <a:prstGeom prst="line">
              <a:avLst/>
            </a:prstGeom>
            <a:noFill/>
            <a:ln w="28575" cmpd="sng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1371600" y="4724400"/>
            <a:ext cx="3505200" cy="1143000"/>
            <a:chOff x="1584" y="3504"/>
            <a:chExt cx="2208" cy="720"/>
          </a:xfrm>
        </p:grpSpPr>
        <p:sp>
          <p:nvSpPr>
            <p:cNvPr id="7186" name="Line 9"/>
            <p:cNvSpPr>
              <a:spLocks noChangeShapeType="1"/>
            </p:cNvSpPr>
            <p:nvPr/>
          </p:nvSpPr>
          <p:spPr bwMode="auto">
            <a:xfrm flipV="1">
              <a:off x="3408" y="3504"/>
              <a:ext cx="384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0"/>
            <p:cNvSpPr>
              <a:spLocks noChangeShapeType="1"/>
            </p:cNvSpPr>
            <p:nvPr/>
          </p:nvSpPr>
          <p:spPr bwMode="auto">
            <a:xfrm flipV="1">
              <a:off x="1584" y="3840"/>
              <a:ext cx="384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diameter of an atom was determined and a value of 2.35 × 10</a:t>
            </a:r>
            <a:r>
              <a:rPr lang="en-US" baseline="30000" dirty="0" smtClean="0"/>
              <a:t>–8 </a:t>
            </a:r>
            <a:r>
              <a:rPr lang="en-US" dirty="0" smtClean="0"/>
              <a:t>cm was obtained. How many nanometers is this? </a:t>
            </a:r>
            <a:endParaRPr lang="en-US" baseline="30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2.35×10</a:t>
            </a:r>
            <a:r>
              <a:rPr lang="en-US" baseline="30000" dirty="0" smtClean="0"/>
              <a:t>-1 </a:t>
            </a:r>
            <a:r>
              <a:rPr lang="en-US" dirty="0" smtClean="0"/>
              <a:t>nm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2.35×10</a:t>
            </a:r>
            <a:r>
              <a:rPr lang="en-US" baseline="30000" dirty="0" smtClean="0"/>
              <a:t>-19 </a:t>
            </a:r>
            <a:r>
              <a:rPr lang="en-US" dirty="0" smtClean="0"/>
              <a:t>nm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2.35×10</a:t>
            </a:r>
            <a:r>
              <a:rPr lang="en-US" baseline="30000" dirty="0" smtClean="0"/>
              <a:t>-15 </a:t>
            </a:r>
            <a:r>
              <a:rPr lang="en-US" dirty="0" smtClean="0"/>
              <a:t>nm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2.35×10</a:t>
            </a:r>
            <a:r>
              <a:rPr lang="en-US" baseline="30000" dirty="0" smtClean="0"/>
              <a:t>1 </a:t>
            </a:r>
            <a:r>
              <a:rPr lang="en-US" dirty="0" smtClean="0"/>
              <a:t>nm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 and Weight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Mass is the amount of matter in the object.</a:t>
            </a:r>
          </a:p>
          <a:p>
            <a:pPr lvl="1"/>
            <a:r>
              <a:rPr lang="en-US" smtClean="0"/>
              <a:t>Measured using a balance.</a:t>
            </a:r>
          </a:p>
          <a:p>
            <a:pPr lvl="1"/>
            <a:r>
              <a:rPr lang="en-US" smtClean="0"/>
              <a:t>Independent of the location of the object.</a:t>
            </a:r>
          </a:p>
          <a:p>
            <a:r>
              <a:rPr lang="en-US" smtClean="0"/>
              <a:t>Weight is a measure of the effect of gravity on the object.</a:t>
            </a:r>
          </a:p>
          <a:p>
            <a:pPr lvl="1"/>
            <a:r>
              <a:rPr lang="en-US" smtClean="0"/>
              <a:t>Measured using a scale which measures force against a spring.</a:t>
            </a:r>
          </a:p>
          <a:p>
            <a:pPr lvl="1"/>
            <a:r>
              <a:rPr lang="en-US" smtClean="0"/>
              <a:t>Depends on the location of the object.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Metric Units of Mass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9397" name="Picture 5" descr="m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8" y="1219200"/>
            <a:ext cx="879316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0288" y="5334000"/>
            <a:ext cx="2395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 mg = 0.001 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5334000"/>
            <a:ext cx="220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 kg = 1000 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53200" y="5334000"/>
            <a:ext cx="205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 </a:t>
            </a:r>
            <a:r>
              <a:rPr lang="el-GR" sz="2800" b="1">
                <a:latin typeface="Times New Roman" pitchFamily="18" charset="0"/>
              </a:rPr>
              <a:t>μ</a:t>
            </a:r>
            <a:r>
              <a:rPr lang="en-US" sz="2800" b="1">
                <a:latin typeface="Times New Roman" pitchFamily="18" charset="0"/>
              </a:rPr>
              <a:t>g = 10</a:t>
            </a:r>
            <a:r>
              <a:rPr lang="en-US" sz="2800" b="1" baseline="30000">
                <a:latin typeface="Times New Roman" pitchFamily="18" charset="0"/>
              </a:rPr>
              <a:t>-6</a:t>
            </a:r>
            <a:r>
              <a:rPr lang="en-US" sz="2800" b="1">
                <a:latin typeface="Times New Roman" pitchFamily="18" charset="0"/>
              </a:rPr>
              <a:t> 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5200" y="5867400"/>
            <a:ext cx="2305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1000 mg = 1 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53200" y="5867400"/>
            <a:ext cx="1970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10</a:t>
            </a:r>
            <a:r>
              <a:rPr lang="en-US" sz="2800" b="1" baseline="30000">
                <a:latin typeface="Times New Roman" pitchFamily="18" charset="0"/>
              </a:rPr>
              <a:t>6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l-GR" sz="2800" b="1">
                <a:latin typeface="Times New Roman" pitchFamily="18" charset="0"/>
              </a:rPr>
              <a:t>μ</a:t>
            </a:r>
            <a:r>
              <a:rPr lang="en-US" sz="2800" b="1">
                <a:latin typeface="Times New Roman" pitchFamily="18" charset="0"/>
              </a:rPr>
              <a:t>g = 1 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886325"/>
            <a:ext cx="876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Examples of equivalent measurements of mass: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mass of a sample of chromium was determined to be 87.4 g. How many milligrams is this? </a:t>
            </a:r>
            <a:endParaRPr lang="en-US" baseline="30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8.74×10</a:t>
            </a:r>
            <a:r>
              <a:rPr lang="en-US" baseline="30000" dirty="0" smtClean="0"/>
              <a:t>3 </a:t>
            </a:r>
            <a:r>
              <a:rPr lang="en-US" dirty="0"/>
              <a:t>mg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8.74×10</a:t>
            </a:r>
            <a:r>
              <a:rPr lang="en-US" baseline="30000" dirty="0" smtClean="0"/>
              <a:t>4 </a:t>
            </a:r>
            <a:r>
              <a:rPr lang="en-US" dirty="0" smtClean="0"/>
              <a:t>mg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8.74×10</a:t>
            </a:r>
            <a:r>
              <a:rPr lang="en-US" baseline="30000" dirty="0" smtClean="0"/>
              <a:t>-3 </a:t>
            </a:r>
            <a:r>
              <a:rPr lang="en-US" dirty="0" smtClean="0"/>
              <a:t>mg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8.74×10</a:t>
            </a:r>
            <a:r>
              <a:rPr lang="en-US" baseline="30000" dirty="0" smtClean="0"/>
              <a:t>-2 </a:t>
            </a:r>
            <a:r>
              <a:rPr lang="en-US" dirty="0" smtClean="0"/>
              <a:t>mg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Units of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Commonly used metric to American relationships: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/>
              <a:t>2.205 lb = 1 kg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/>
              <a:t>1 lb = 453.6 g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Convert 6.30×10</a:t>
            </a:r>
            <a:r>
              <a:rPr lang="en-US" baseline="30000" smtClean="0"/>
              <a:t>5</a:t>
            </a:r>
            <a:r>
              <a:rPr lang="en-US" smtClean="0"/>
              <a:t> mg to lb.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Solution map:  </a:t>
            </a:r>
            <a:r>
              <a:rPr lang="en-US" smtClean="0">
                <a:solidFill>
                  <a:schemeClr val="accent1"/>
                </a:solidFill>
              </a:rPr>
              <a:t>mg </a:t>
            </a:r>
            <a:r>
              <a:rPr lang="en-US" smtClean="0">
                <a:solidFill>
                  <a:schemeClr val="accent1"/>
                </a:solidFill>
                <a:sym typeface="Wingdings" pitchFamily="2" charset="2"/>
              </a:rPr>
              <a:t> g  lb</a:t>
            </a:r>
          </a:p>
          <a:p>
            <a:pPr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941388" y="4752975"/>
          <a:ext cx="1976437" cy="487363"/>
        </p:xfrm>
        <a:graphic>
          <a:graphicData uri="http://schemas.openxmlformats.org/presentationml/2006/ole">
            <p:oleObj spid="_x0000_s8194" name="Equation" r:id="rId3" imgW="927000" imgH="228600" progId="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114675" y="4506913"/>
          <a:ext cx="1603375" cy="979487"/>
        </p:xfrm>
        <a:graphic>
          <a:graphicData uri="http://schemas.openxmlformats.org/presentationml/2006/ole">
            <p:oleObj spid="_x0000_s8195" name="Equation" r:id="rId4" imgW="749160" imgH="457200" progId="">
              <p:embed/>
            </p:oleObj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6718300" y="4806950"/>
          <a:ext cx="1273175" cy="379413"/>
        </p:xfrm>
        <a:graphic>
          <a:graphicData uri="http://schemas.openxmlformats.org/presentationml/2006/ole">
            <p:oleObj spid="_x0000_s8196" name="Equation" r:id="rId5" imgW="596880" imgH="177480" progId="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891088" y="4506913"/>
          <a:ext cx="1657350" cy="979487"/>
        </p:xfrm>
        <a:graphic>
          <a:graphicData uri="http://schemas.openxmlformats.org/presentationml/2006/ole">
            <p:oleObj spid="_x0000_s8197" name="Equation" r:id="rId6" imgW="774360" imgH="457200" progId="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133600" y="4724400"/>
            <a:ext cx="2362200" cy="838200"/>
            <a:chOff x="3312" y="3312"/>
            <a:chExt cx="1488" cy="528"/>
          </a:xfrm>
        </p:grpSpPr>
        <p:sp>
          <p:nvSpPr>
            <p:cNvPr id="8206" name="Line 9"/>
            <p:cNvSpPr>
              <a:spLocks noChangeShapeType="1"/>
            </p:cNvSpPr>
            <p:nvPr/>
          </p:nvSpPr>
          <p:spPr bwMode="auto">
            <a:xfrm flipV="1">
              <a:off x="3312" y="3312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0"/>
            <p:cNvSpPr>
              <a:spLocks noChangeShapeType="1"/>
            </p:cNvSpPr>
            <p:nvPr/>
          </p:nvSpPr>
          <p:spPr bwMode="auto">
            <a:xfrm flipV="1">
              <a:off x="4416" y="3456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733800" y="4495800"/>
            <a:ext cx="2743200" cy="1143000"/>
            <a:chOff x="3216" y="3360"/>
            <a:chExt cx="1728" cy="720"/>
          </a:xfrm>
        </p:grpSpPr>
        <p:sp>
          <p:nvSpPr>
            <p:cNvPr id="8204" name="Line 9"/>
            <p:cNvSpPr>
              <a:spLocks noChangeShapeType="1"/>
            </p:cNvSpPr>
            <p:nvPr/>
          </p:nvSpPr>
          <p:spPr bwMode="auto">
            <a:xfrm flipV="1">
              <a:off x="3216" y="3360"/>
              <a:ext cx="384" cy="38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0"/>
            <p:cNvSpPr>
              <a:spLocks noChangeShapeType="1"/>
            </p:cNvSpPr>
            <p:nvPr/>
          </p:nvSpPr>
          <p:spPr bwMode="auto">
            <a:xfrm flipV="1">
              <a:off x="4560" y="3696"/>
              <a:ext cx="384" cy="38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Scientific Notation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Scientific notation</a:t>
            </a:r>
            <a:r>
              <a:rPr lang="en-US" smtClean="0"/>
              <a:t> is writing a number as the product of a number between 1 and 10 multiplied by 10 raised to some power.</a:t>
            </a:r>
            <a:endParaRPr lang="en-US" b="1" smtClean="0"/>
          </a:p>
          <a:p>
            <a:pPr eaLnBrk="1" hangingPunct="1"/>
            <a:r>
              <a:rPr lang="en-US" b="1" smtClean="0"/>
              <a:t>Used to express very large numbers or very small numbers as powers of 10.</a:t>
            </a:r>
          </a:p>
          <a:p>
            <a:pPr eaLnBrk="1" hangingPunct="1"/>
            <a:r>
              <a:rPr lang="en-US" smtClean="0"/>
              <a:t>Write </a:t>
            </a:r>
            <a:r>
              <a:rPr lang="en-US" b="1" smtClean="0"/>
              <a:t>59,400,000</a:t>
            </a:r>
            <a:r>
              <a:rPr lang="en-US" smtClean="0"/>
              <a:t> in scientific notation</a:t>
            </a:r>
          </a:p>
          <a:p>
            <a:pPr lvl="1" eaLnBrk="1" hangingPunct="1"/>
            <a:r>
              <a:rPr lang="en-US" smtClean="0"/>
              <a:t>Move the decimal point so that it is located after the first nonzero digit  (5.94)</a:t>
            </a:r>
          </a:p>
          <a:p>
            <a:pPr lvl="1" eaLnBrk="1" hangingPunct="1"/>
            <a:r>
              <a:rPr lang="en-US" smtClean="0"/>
              <a:t>Indicate the power of 10 needed for the move.  (10</a:t>
            </a:r>
            <a:r>
              <a:rPr lang="en-US" baseline="30000" smtClean="0"/>
              <a:t>7</a:t>
            </a:r>
            <a:r>
              <a:rPr lang="en-US" smtClean="0"/>
              <a:t>)</a:t>
            </a:r>
          </a:p>
          <a:p>
            <a:pPr eaLnBrk="1" hangingPunct="1"/>
            <a:r>
              <a:rPr lang="en-US" b="1" smtClean="0"/>
              <a:t>5.94×10</a:t>
            </a:r>
            <a:r>
              <a:rPr lang="en-US" b="1" baseline="30000" smtClean="0"/>
              <a:t>7</a:t>
            </a:r>
            <a:r>
              <a:rPr lang="en-US" baseline="30000" smtClean="0"/>
              <a:t> </a:t>
            </a:r>
            <a:endParaRPr 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A baby has a mass of 11.3 lbs.  What is the baby’s mass in kg? </a:t>
            </a:r>
            <a:r>
              <a:rPr lang="en-US" dirty="0" smtClean="0"/>
              <a:t>There are 2.205 lb in one kg.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11.3 kg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5.12 kg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24.9 kg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0.195 kg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un-02-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Standards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The kg is the base unit of mass in the SI  system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The kg is defined as the mass of  a Pt-Ir cylinder stored in a vault in Paris.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/>
              <a:t>The m is the base unit of length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1 m is the distance light travels 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1036638" y="5029200"/>
          <a:ext cx="2401887" cy="990600"/>
        </p:xfrm>
        <a:graphic>
          <a:graphicData uri="http://schemas.openxmlformats.org/presentationml/2006/ole">
            <p:oleObj spid="_x0000_s9218" name="Equation" r:id="rId4" imgW="101592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Volume Measurement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2469" name="Picture 5" descr="fig-02-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Box 6"/>
          <p:cNvSpPr txBox="1">
            <a:spLocks noChangeArrowheads="1"/>
          </p:cNvSpPr>
          <p:nvPr/>
        </p:nvSpPr>
        <p:spPr bwMode="auto">
          <a:xfrm>
            <a:off x="6400800" y="2895600"/>
            <a:ext cx="24082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1 L = 1000 mL</a:t>
            </a:r>
          </a:p>
          <a:p>
            <a:r>
              <a:rPr lang="en-US" sz="2800">
                <a:latin typeface="Times New Roman" pitchFamily="18" charset="0"/>
              </a:rPr>
              <a:t>1 L = 1000 cm</a:t>
            </a:r>
            <a:r>
              <a:rPr lang="en-US" sz="2800" baseline="30000">
                <a:latin typeface="Times New Roman" pitchFamily="18" charset="0"/>
              </a:rPr>
              <a:t>3</a:t>
            </a:r>
          </a:p>
          <a:p>
            <a:r>
              <a:rPr lang="en-US" sz="2800">
                <a:latin typeface="Times New Roman" pitchFamily="18" charset="0"/>
              </a:rPr>
              <a:t>1 mL = 1 cm</a:t>
            </a:r>
            <a:r>
              <a:rPr lang="en-US" sz="2800" baseline="30000">
                <a:latin typeface="Times New Roman" pitchFamily="18" charset="0"/>
              </a:rPr>
              <a:t>3</a:t>
            </a:r>
          </a:p>
          <a:p>
            <a:r>
              <a:rPr lang="en-US" sz="2800">
                <a:latin typeface="Times New Roman" pitchFamily="18" charset="0"/>
              </a:rPr>
              <a:t>1 L = 10</a:t>
            </a:r>
            <a:r>
              <a:rPr lang="en-US" sz="2800" baseline="30000">
                <a:latin typeface="Times New Roman" pitchFamily="18" charset="0"/>
              </a:rPr>
              <a:t>6</a:t>
            </a:r>
            <a:r>
              <a:rPr lang="en-US" sz="2800">
                <a:latin typeface="Times New Roman" pitchFamily="18" charset="0"/>
              </a:rPr>
              <a:t> </a:t>
            </a:r>
            <a:r>
              <a:rPr lang="el-GR" sz="2800">
                <a:latin typeface="Times New Roman" pitchFamily="18" charset="0"/>
              </a:rPr>
              <a:t>μ</a:t>
            </a:r>
            <a:r>
              <a:rPr lang="en-US" sz="2800">
                <a:latin typeface="Times New Roman" pitchFamily="18" charset="0"/>
              </a:rPr>
              <a:t>L</a:t>
            </a:r>
          </a:p>
        </p:txBody>
      </p:sp>
      <p:sp>
        <p:nvSpPr>
          <p:cNvPr id="62471" name="TextBox 7"/>
          <p:cNvSpPr txBox="1">
            <a:spLocks noChangeArrowheads="1"/>
          </p:cNvSpPr>
          <p:nvPr/>
        </p:nvSpPr>
        <p:spPr bwMode="auto">
          <a:xfrm>
            <a:off x="228600" y="1676400"/>
            <a:ext cx="8836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 Liter is defined as the volume of 1 dm</a:t>
            </a:r>
            <a:r>
              <a:rPr lang="en-US" sz="2800" b="1" baseline="30000">
                <a:latin typeface="Times New Roman" pitchFamily="18" charset="0"/>
              </a:rPr>
              <a:t>3</a:t>
            </a:r>
            <a:r>
              <a:rPr lang="en-US" sz="2800" b="1">
                <a:latin typeface="Times New Roman" pitchFamily="18" charset="0"/>
              </a:rPr>
              <a:t> of water at 4°C.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5.00×10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</a:t>
            </a:r>
            <a:r>
              <a:rPr lang="en-US" dirty="0" smtClean="0"/>
              <a:t>L sample of saline is equivalent to how many </a:t>
            </a:r>
            <a:r>
              <a:rPr lang="en-US" dirty="0" err="1" smtClean="0"/>
              <a:t>mL</a:t>
            </a:r>
            <a:r>
              <a:rPr lang="en-US" dirty="0" smtClean="0"/>
              <a:t> of saline?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500. 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5.00×10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5.00×10</a:t>
            </a:r>
            <a:r>
              <a:rPr lang="en-US" baseline="30000" dirty="0" smtClean="0"/>
              <a:t>13 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50.0 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5.00×10</a:t>
            </a:r>
            <a:r>
              <a:rPr lang="en-US" baseline="30000" dirty="0" smtClean="0"/>
              <a:t>7</a:t>
            </a:r>
            <a:r>
              <a:rPr lang="en-US" dirty="0" smtClean="0"/>
              <a:t> 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Units of Volume</a:t>
            </a:r>
          </a:p>
        </p:txBody>
      </p:sp>
      <p:sp>
        <p:nvSpPr>
          <p:cNvPr id="102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Useful metric to American relationships: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/>
              <a:t>1 L =1.057 qt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/>
              <a:t>946.1 mL = 1 qt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627188" y="5237163"/>
          <a:ext cx="1082675" cy="433387"/>
        </p:xfrm>
        <a:graphic>
          <a:graphicData uri="http://schemas.openxmlformats.org/presentationml/2006/ole">
            <p:oleObj spid="_x0000_s10242" name="Equation" r:id="rId3" imgW="507960" imgH="203040" progId="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803525" y="4964113"/>
          <a:ext cx="1739900" cy="979487"/>
        </p:xfrm>
        <a:graphic>
          <a:graphicData uri="http://schemas.openxmlformats.org/presentationml/2006/ole">
            <p:oleObj spid="_x0000_s10243" name="Equation" r:id="rId4" imgW="812520" imgH="457200" progId="">
              <p:embed/>
            </p:oleObj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6402388" y="5264150"/>
          <a:ext cx="1435100" cy="379413"/>
        </p:xfrm>
        <a:graphic>
          <a:graphicData uri="http://schemas.openxmlformats.org/presentationml/2006/ole">
            <p:oleObj spid="_x0000_s10244" name="Equation" r:id="rId5" imgW="672840" imgH="177480" progId="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638675" y="4991100"/>
          <a:ext cx="1684338" cy="925513"/>
        </p:xfrm>
        <a:graphic>
          <a:graphicData uri="http://schemas.openxmlformats.org/presentationml/2006/ole">
            <p:oleObj spid="_x0000_s10245" name="Equation" r:id="rId6" imgW="787320" imgH="431640" progId="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133600" y="5105400"/>
            <a:ext cx="1905000" cy="914400"/>
            <a:chOff x="3312" y="3312"/>
            <a:chExt cx="1200" cy="576"/>
          </a:xfrm>
        </p:grpSpPr>
        <p:sp>
          <p:nvSpPr>
            <p:cNvPr id="10256" name="Line 9"/>
            <p:cNvSpPr>
              <a:spLocks noChangeShapeType="1"/>
            </p:cNvSpPr>
            <p:nvPr/>
          </p:nvSpPr>
          <p:spPr bwMode="auto">
            <a:xfrm flipV="1">
              <a:off x="3312" y="3312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0"/>
            <p:cNvSpPr>
              <a:spLocks noChangeShapeType="1"/>
            </p:cNvSpPr>
            <p:nvPr/>
          </p:nvSpPr>
          <p:spPr bwMode="auto">
            <a:xfrm flipV="1">
              <a:off x="4128" y="3504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733800" y="4876800"/>
            <a:ext cx="2438400" cy="1143000"/>
            <a:chOff x="3216" y="3360"/>
            <a:chExt cx="1536" cy="720"/>
          </a:xfrm>
        </p:grpSpPr>
        <p:sp>
          <p:nvSpPr>
            <p:cNvPr id="10254" name="Line 9"/>
            <p:cNvSpPr>
              <a:spLocks noChangeShapeType="1"/>
            </p:cNvSpPr>
            <p:nvPr/>
          </p:nvSpPr>
          <p:spPr bwMode="auto">
            <a:xfrm flipV="1">
              <a:off x="3216" y="3360"/>
              <a:ext cx="384" cy="38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0"/>
            <p:cNvSpPr>
              <a:spLocks noChangeShapeType="1"/>
            </p:cNvSpPr>
            <p:nvPr/>
          </p:nvSpPr>
          <p:spPr bwMode="auto">
            <a:xfrm flipV="1">
              <a:off x="4368" y="3696"/>
              <a:ext cx="384" cy="38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52" name="Picture 17" descr="cok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9613" y="1198563"/>
            <a:ext cx="1931987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09600" y="3276600"/>
            <a:ext cx="6096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A can of coke contains 355 mL of soda.</a:t>
            </a:r>
          </a:p>
          <a:p>
            <a:r>
              <a:rPr lang="en-US" sz="2800">
                <a:latin typeface="Times New Roman" pitchFamily="18" charset="0"/>
              </a:rPr>
              <a:t>A marinade recipe calls for 2.0 qt of coke.  How many cans will you need?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089650" y="381000"/>
          <a:ext cx="2413000" cy="763588"/>
        </p:xfrm>
        <a:graphic>
          <a:graphicData uri="http://schemas.openxmlformats.org/presentationml/2006/ole">
            <p:oleObj spid="_x0000_s13314" name="Equation" r:id="rId4" imgW="1244520" imgH="393480" progId="">
              <p:embed/>
            </p:oleObj>
          </a:graphicData>
        </a:graphic>
      </p:graphicFrame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228600" y="1219200"/>
            <a:ext cx="8763000" cy="2246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5288" indent="-395288"/>
            <a:r>
              <a:rPr lang="en-US" sz="2800">
                <a:latin typeface="Times New Roman" pitchFamily="18" charset="0"/>
              </a:rPr>
              <a:t>Density is a physical characteristic of a substance that can be used in its identification.</a:t>
            </a:r>
          </a:p>
          <a:p>
            <a:pPr marL="395288" indent="-395288">
              <a:buFont typeface="Arial" charset="0"/>
              <a:buChar char="•"/>
            </a:pPr>
            <a:r>
              <a:rPr lang="en-US" sz="2800">
                <a:latin typeface="Times New Roman" pitchFamily="18" charset="0"/>
              </a:rPr>
              <a:t>Density is temperature dependent.  For example, water</a:t>
            </a:r>
          </a:p>
          <a:p>
            <a:pPr marL="395288" indent="-395288"/>
            <a:r>
              <a:rPr lang="en-US" sz="2800">
                <a:latin typeface="Times New Roman" pitchFamily="18" charset="0"/>
              </a:rPr>
              <a:t>	 </a:t>
            </a:r>
            <a:r>
              <a:rPr lang="en-US" sz="2800" i="1">
                <a:latin typeface="Times New Roman" pitchFamily="18" charset="0"/>
              </a:rPr>
              <a:t>d</a:t>
            </a:r>
            <a:r>
              <a:rPr lang="en-US" sz="2800" i="1" baseline="30000">
                <a:latin typeface="Times New Roman" pitchFamily="18" charset="0"/>
              </a:rPr>
              <a:t>4°C</a:t>
            </a:r>
            <a:r>
              <a:rPr lang="en-US" sz="2800">
                <a:latin typeface="Times New Roman" pitchFamily="18" charset="0"/>
              </a:rPr>
              <a:t> = 1.00 g/mL but </a:t>
            </a:r>
            <a:r>
              <a:rPr lang="en-US" sz="2800" i="1">
                <a:latin typeface="Times New Roman" pitchFamily="18" charset="0"/>
              </a:rPr>
              <a:t>d</a:t>
            </a:r>
            <a:r>
              <a:rPr lang="en-US" sz="2800" i="1" baseline="30000">
                <a:latin typeface="Times New Roman" pitchFamily="18" charset="0"/>
              </a:rPr>
              <a:t>25°C</a:t>
            </a:r>
            <a:r>
              <a:rPr lang="en-US" sz="2800">
                <a:latin typeface="Times New Roman" pitchFamily="18" charset="0"/>
              </a:rPr>
              <a:t> = 0.997 g/mL.</a:t>
            </a:r>
          </a:p>
          <a:p>
            <a:pPr marL="395288" indent="-395288"/>
            <a:r>
              <a:rPr lang="en-US" sz="2800">
                <a:latin typeface="Times New Roman" pitchFamily="18" charset="0"/>
              </a:rPr>
              <a:t>Which substance is the most dense? 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467100"/>
            <a:ext cx="342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3425" y="4076700"/>
            <a:ext cx="28733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24000" y="5943600"/>
            <a:ext cx="6629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5638800"/>
            <a:ext cx="42672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Water is at 4°C; the two solids at 20°C.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14344" name="Picture 5" descr="table-02-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49300" y="1905000"/>
          <a:ext cx="1625600" cy="763588"/>
        </p:xfrm>
        <a:graphic>
          <a:graphicData uri="http://schemas.openxmlformats.org/presentationml/2006/ole">
            <p:oleObj spid="_x0000_s14338" name="Equation" r:id="rId4" imgW="838080" imgH="393480" progId="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533400" y="3136900"/>
          <a:ext cx="2330450" cy="1528763"/>
        </p:xfrm>
        <a:graphic>
          <a:graphicData uri="http://schemas.openxmlformats.org/presentationml/2006/ole">
            <p:oleObj spid="_x0000_s14339" name="Equation" r:id="rId5" imgW="1295280" imgH="850680" progId="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33400" y="4876800"/>
          <a:ext cx="1393825" cy="708025"/>
        </p:xfrm>
        <a:graphic>
          <a:graphicData uri="http://schemas.openxmlformats.org/presentationml/2006/ole">
            <p:oleObj spid="_x0000_s14340" name="Equation" r:id="rId6" imgW="77436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Density by H</a:t>
            </a:r>
            <a:r>
              <a:rPr lang="en-US" baseline="-25000" smtClean="0"/>
              <a:t>2</a:t>
            </a:r>
            <a:r>
              <a:rPr lang="en-US" smtClean="0"/>
              <a:t>O Displacement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524000"/>
            <a:ext cx="8718550" cy="1066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>
                <a:latin typeface="+mn-lt"/>
              </a:rPr>
              <a:t>If an object is more dense than water, it will sink, displacing a volume of water equal to the volume of the object.</a:t>
            </a:r>
            <a:endParaRPr lang="en-US" sz="2800" dirty="0"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4384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 34.0 g metal cylinder is dropped into a graduated cylinder.  If the water level increases from 22.3 mL to 25.3 mL, what is the density of the cylinder? 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924800" y="4191000"/>
            <a:ext cx="609600" cy="838200"/>
          </a:xfrm>
          <a:prstGeom prst="can">
            <a:avLst>
              <a:gd name="adj" fmla="val 34375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039813" y="5257800"/>
          <a:ext cx="4405312" cy="838200"/>
        </p:xfrm>
        <a:graphic>
          <a:graphicData uri="http://schemas.openxmlformats.org/presentationml/2006/ole">
            <p:oleObj spid="_x0000_s15362" name="Equation" r:id="rId3" imgW="2070000" imgH="393480" progId="">
              <p:embed/>
            </p:oleObj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079500" y="4197350"/>
          <a:ext cx="5607050" cy="431800"/>
        </p:xfrm>
        <a:graphic>
          <a:graphicData uri="http://schemas.openxmlformats.org/presentationml/2006/ole">
            <p:oleObj spid="_x0000_s15363" name="Equation" r:id="rId4" imgW="2641320" imgH="203040" progId="">
              <p:embed/>
            </p:oleObj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3652838"/>
            <a:ext cx="5470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First determine the volume of the solid: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" y="4713288"/>
            <a:ext cx="543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Next determine the density of the solid: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Use Table 2.5 to determine the identity of a substance with a density of 11 g/cm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silver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lead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mercury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gold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Density Calculations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17417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81105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</a:rPr>
              <a:t>Determine the mass of 35.0 mL of ethyl alcohol.  The density of ethyl alcohol is 0.789 g/mL.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9600" y="2971800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</a:rPr>
              <a:t>Approach 1:  Using the density formula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679700" y="4267200"/>
          <a:ext cx="1576388" cy="763588"/>
        </p:xfrm>
        <a:graphic>
          <a:graphicData uri="http://schemas.openxmlformats.org/presentationml/2006/ole">
            <p:oleObj spid="_x0000_s17410" name="Equation" r:id="rId3" imgW="812520" imgH="393480" progId="">
              <p:embed/>
            </p:oleObj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4232275" y="4419600"/>
          <a:ext cx="1228725" cy="358775"/>
        </p:xfrm>
        <a:graphic>
          <a:graphicData uri="http://schemas.openxmlformats.org/presentationml/2006/ole">
            <p:oleObj spid="_x0000_s17411" name="Equation" r:id="rId4" imgW="609480" imgH="177480" progId="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1295400" y="4419600"/>
          <a:ext cx="1279525" cy="358775"/>
        </p:xfrm>
        <a:graphic>
          <a:graphicData uri="http://schemas.openxmlformats.org/presentationml/2006/ole">
            <p:oleObj spid="_x0000_s17412" name="Equation" r:id="rId5" imgW="634680" imgH="177480" progId="">
              <p:embed/>
            </p:oleObj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" y="3657600"/>
            <a:ext cx="5519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latin typeface="Times New Roman" pitchFamily="18" charset="0"/>
              </a:rPr>
              <a:t>Solve the density equation for mass: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124200" y="4419600"/>
            <a:ext cx="2362200" cy="685800"/>
            <a:chOff x="3124200" y="4419600"/>
            <a:chExt cx="2362200" cy="685800"/>
          </a:xfrm>
        </p:grpSpPr>
        <p:sp>
          <p:nvSpPr>
            <p:cNvPr id="17422" name="Line 9"/>
            <p:cNvSpPr>
              <a:spLocks noChangeShapeType="1"/>
            </p:cNvSpPr>
            <p:nvPr/>
          </p:nvSpPr>
          <p:spPr bwMode="auto">
            <a:xfrm flipV="1">
              <a:off x="3124200" y="4724400"/>
              <a:ext cx="1066800" cy="3810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9"/>
            <p:cNvSpPr>
              <a:spLocks noChangeShapeType="1"/>
            </p:cNvSpPr>
            <p:nvPr/>
          </p:nvSpPr>
          <p:spPr bwMode="auto">
            <a:xfrm flipV="1">
              <a:off x="4419600" y="4419600"/>
              <a:ext cx="1066800" cy="3810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5800" y="5038725"/>
            <a:ext cx="5026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latin typeface="Times New Roman" pitchFamily="18" charset="0"/>
              </a:rPr>
              <a:t>Substitute the data and calculate:</a:t>
            </a: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1257300" y="5562600"/>
          <a:ext cx="6353175" cy="763588"/>
        </p:xfrm>
        <a:graphic>
          <a:graphicData uri="http://schemas.openxmlformats.org/presentationml/2006/ole">
            <p:oleObj spid="_x0000_s17413" name="Equation" r:id="rId6" imgW="327636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Scientific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Exponent is equal to the number of places the decimal point is moved.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Sign on exponent indicates the direction the decimal was moved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Moved </a:t>
            </a:r>
            <a:r>
              <a:rPr lang="en-US" b="1" dirty="0" smtClean="0">
                <a:solidFill>
                  <a:srgbClr val="C00000"/>
                </a:solidFill>
              </a:rPr>
              <a:t>right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negative</a:t>
            </a:r>
            <a:r>
              <a:rPr lang="en-US" dirty="0" smtClean="0">
                <a:sym typeface="Wingdings" pitchFamily="2" charset="2"/>
              </a:rPr>
              <a:t> exponent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ym typeface="Wingdings" pitchFamily="2" charset="2"/>
              </a:rPr>
              <a:t>Moved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left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positive</a:t>
            </a:r>
            <a:r>
              <a:rPr lang="en-US" dirty="0" smtClean="0">
                <a:sym typeface="Wingdings" pitchFamily="2" charset="2"/>
              </a:rPr>
              <a:t> exponent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Write </a:t>
            </a:r>
            <a:r>
              <a:rPr lang="en-US" b="1" dirty="0" smtClean="0"/>
              <a:t>0.000350</a:t>
            </a:r>
            <a:r>
              <a:rPr lang="en-US" dirty="0" smtClean="0"/>
              <a:t> in scientific notation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Move the decimal point so that it is located after the first nonzero digit  (3.50)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Indicate the power of 10 needed for the move. (10</a:t>
            </a:r>
            <a:r>
              <a:rPr lang="en-US" baseline="30000" dirty="0" smtClean="0"/>
              <a:t>-4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3.50×10</a:t>
            </a:r>
            <a:r>
              <a:rPr lang="en-US" b="1" baseline="30000" dirty="0" smtClean="0"/>
              <a:t>-4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Density Calculations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18439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81105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</a:rPr>
              <a:t>Determine the mass of 35.0 mL of ethyl alcohol.  The density of ethyl alcohol is 0.789 g/mL.</a:t>
            </a:r>
          </a:p>
        </p:txBody>
      </p:sp>
      <p:graphicFrame>
        <p:nvGraphicFramePr>
          <p:cNvPr id="7" name="Object 0"/>
          <p:cNvGraphicFramePr>
            <a:graphicFrameLocks noChangeAspect="1"/>
          </p:cNvGraphicFramePr>
          <p:nvPr/>
        </p:nvGraphicFramePr>
        <p:xfrm>
          <a:off x="3041650" y="4876800"/>
          <a:ext cx="2941638" cy="990600"/>
        </p:xfrm>
        <a:graphic>
          <a:graphicData uri="http://schemas.openxmlformats.org/presentationml/2006/ole">
            <p:oleObj spid="_x0000_s18434" name="Equation" r:id="rId3" imgW="1168200" imgH="393480" progId="">
              <p:embed/>
            </p:oleObj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00200" y="5113338"/>
            <a:ext cx="191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35.0 mL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609600" y="2971800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</a:rPr>
              <a:t>Approach 2:  Using dimensional analysis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0" y="5105400"/>
            <a:ext cx="2057400" cy="762000"/>
            <a:chOff x="1632" y="3168"/>
            <a:chExt cx="1296" cy="480"/>
          </a:xfrm>
        </p:grpSpPr>
        <p:sp>
          <p:nvSpPr>
            <p:cNvPr id="18444" name="Line 15"/>
            <p:cNvSpPr>
              <a:spLocks noChangeShapeType="1"/>
            </p:cNvSpPr>
            <p:nvPr/>
          </p:nvSpPr>
          <p:spPr bwMode="auto">
            <a:xfrm flipH="1">
              <a:off x="1632" y="3168"/>
              <a:ext cx="384" cy="38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5" name="Line 16"/>
            <p:cNvSpPr>
              <a:spLocks noChangeShapeType="1"/>
            </p:cNvSpPr>
            <p:nvPr/>
          </p:nvSpPr>
          <p:spPr bwMode="auto">
            <a:xfrm flipH="1">
              <a:off x="2592" y="3312"/>
              <a:ext cx="336" cy="33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1828800" y="4284663"/>
          <a:ext cx="4275138" cy="439737"/>
        </p:xfrm>
        <a:graphic>
          <a:graphicData uri="http://schemas.openxmlformats.org/presentationml/2006/ole">
            <p:oleObj spid="_x0000_s18435" name="Equation" r:id="rId4" imgW="2222280" imgH="228600" progId="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1765300" y="3657600"/>
            <a:ext cx="36449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Solution map:  </a:t>
            </a:r>
            <a:r>
              <a:rPr lang="en-US" sz="2800" dirty="0" err="1">
                <a:solidFill>
                  <a:schemeClr val="accent1"/>
                </a:solidFill>
                <a:latin typeface="+mn-lt"/>
              </a:rPr>
              <a:t>mL</a:t>
            </a:r>
            <a:r>
              <a:rPr lang="en-US" sz="28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 g 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Osmium is the most dense element (22.5 g/cm</a:t>
            </a:r>
            <a:r>
              <a:rPr lang="en-US" baseline="30000" dirty="0" smtClean="0"/>
              <a:t>3</a:t>
            </a:r>
            <a:r>
              <a:rPr lang="en-US" dirty="0" smtClean="0"/>
              <a:t>). What is the volume of 225 g of the metal?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10.0 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10 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5060 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0.100 cm 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109.35 g sample of brass is added to a 100 </a:t>
            </a:r>
            <a:r>
              <a:rPr lang="en-US" dirty="0" err="1" smtClean="0"/>
              <a:t>mL</a:t>
            </a:r>
            <a:r>
              <a:rPr lang="en-US" dirty="0" smtClean="0"/>
              <a:t> graduated cylinder with 55.5 </a:t>
            </a:r>
            <a:r>
              <a:rPr lang="en-US" dirty="0" err="1" smtClean="0"/>
              <a:t>mL</a:t>
            </a:r>
            <a:r>
              <a:rPr lang="en-US" dirty="0" smtClean="0"/>
              <a:t> of water. If the resulting water level is 68.0 </a:t>
            </a:r>
            <a:r>
              <a:rPr lang="en-US" dirty="0" err="1" smtClean="0"/>
              <a:t>mL</a:t>
            </a:r>
            <a:r>
              <a:rPr lang="en-US" dirty="0" smtClean="0"/>
              <a:t>, what is the density of the brass? </a:t>
            </a: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1.97 g/cm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1.61 g/cm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12.5 g/cm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8.75 g/cm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Thermal Energy and Temperature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Thermal energy</a:t>
            </a:r>
            <a:r>
              <a:rPr lang="en-US" smtClean="0"/>
              <a:t> is a form of energy associated with the motion of small particles of matter.</a:t>
            </a:r>
          </a:p>
          <a:p>
            <a:r>
              <a:rPr lang="en-US" b="1" smtClean="0"/>
              <a:t>Temperature</a:t>
            </a:r>
            <a:r>
              <a:rPr lang="en-US" smtClean="0"/>
              <a:t> is a measure of the intensity of the thermal energy (or how hot a system is).</a:t>
            </a:r>
          </a:p>
          <a:p>
            <a:r>
              <a:rPr lang="en-US" b="1" smtClean="0"/>
              <a:t>Heat</a:t>
            </a:r>
            <a:r>
              <a:rPr lang="en-US" smtClean="0"/>
              <a:t> is the flow of energy from a region of higher temperature to a region of lower temperature.</a:t>
            </a:r>
          </a:p>
          <a:p>
            <a:pPr>
              <a:buFont typeface="Arial" charset="0"/>
              <a:buNone/>
            </a:pPr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 Measurement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20688" y="3078163"/>
          <a:ext cx="2828925" cy="533400"/>
        </p:xfrm>
        <a:graphic>
          <a:graphicData uri="http://schemas.openxmlformats.org/presentationml/2006/ole">
            <p:oleObj spid="_x0000_s11266" name="Equation" r:id="rId4" imgW="1346040" imgH="253800" progId="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06400" y="2286000"/>
          <a:ext cx="2159000" cy="363538"/>
        </p:xfrm>
        <a:graphic>
          <a:graphicData uri="http://schemas.openxmlformats.org/presentationml/2006/ole">
            <p:oleObj spid="_x0000_s11267" name="Equation" r:id="rId5" imgW="1054080" imgH="177480" progId="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22275" y="4038600"/>
          <a:ext cx="1820863" cy="855663"/>
        </p:xfrm>
        <a:graphic>
          <a:graphicData uri="http://schemas.openxmlformats.org/presentationml/2006/ole">
            <p:oleObj spid="_x0000_s11268" name="Equation" r:id="rId6" imgW="838080" imgH="393480" progId="">
              <p:embed/>
            </p:oleObj>
          </a:graphicData>
        </a:graphic>
      </p:graphicFrame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2950" y="1524000"/>
            <a:ext cx="58610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 Measurement</a:t>
            </a:r>
          </a:p>
        </p:txBody>
      </p:sp>
      <p:sp>
        <p:nvSpPr>
          <p:cNvPr id="122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Thermometers are often filled with liquid mercury, which melts at 234 K.  What is the melting point of Hg in °F?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843088" y="3675063"/>
          <a:ext cx="2705100" cy="363537"/>
        </p:xfrm>
        <a:graphic>
          <a:graphicData uri="http://schemas.openxmlformats.org/presentationml/2006/ole">
            <p:oleObj spid="_x0000_s12290" name="Equation" r:id="rId3" imgW="1320480" imgH="177480" progId="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843088" y="4208463"/>
          <a:ext cx="3482975" cy="363537"/>
        </p:xfrm>
        <a:graphic>
          <a:graphicData uri="http://schemas.openxmlformats.org/presentationml/2006/ole">
            <p:oleObj spid="_x0000_s12291" name="Equation" r:id="rId4" imgW="1701720" imgH="177480" progId="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870075" y="5334000"/>
          <a:ext cx="4324350" cy="533400"/>
        </p:xfrm>
        <a:graphic>
          <a:graphicData uri="http://schemas.openxmlformats.org/presentationml/2006/ole">
            <p:oleObj spid="_x0000_s12292" name="Equation" r:id="rId5" imgW="2057400" imgH="253800" progId="">
              <p:embed/>
            </p:oleObj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3048000"/>
            <a:ext cx="6926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</a:rPr>
              <a:t>First solve for the Centigrade temperature: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4724400"/>
            <a:ext cx="6881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</a:rPr>
              <a:t>Next solve for the Fahrenheit temperature: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Normal body temperature is 98.6°F.  What is that temperature in °C?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66.6°C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119.9°C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37.0°C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72.6°C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80.8°C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On a day in the summer of 1992, the temperature fell from 98 °F to 75 °F in just three hours. The temperature drop expressed in </a:t>
            </a:r>
            <a:r>
              <a:rPr lang="en-US" dirty="0" err="1" smtClean="0"/>
              <a:t>celsius</a:t>
            </a:r>
            <a:r>
              <a:rPr lang="en-US" dirty="0" smtClean="0"/>
              <a:t> degrees (C°) was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13°C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9°C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45°C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41°C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75°C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 Gravity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Specific gravity (sp gr) of a substance is the ratio of the density of that substance to the density of a reference substance (usually water at 4°C).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r>
              <a:rPr lang="en-US" smtClean="0"/>
              <a:t>It has no units and tells us how many times as heavy a liquid or a solid is as compared to the reference material.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828800" y="3048000"/>
          <a:ext cx="5014913" cy="914400"/>
        </p:xfrm>
        <a:graphic>
          <a:graphicData uri="http://schemas.openxmlformats.org/presentationml/2006/ole">
            <p:oleObj spid="_x0000_s16386" name="Equation" r:id="rId3" imgW="229860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Write 806,300,000 in scientific notation.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8.063×10</a:t>
            </a:r>
            <a:r>
              <a:rPr lang="en-US" baseline="30000" dirty="0" smtClean="0"/>
              <a:t>-8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8.063×10</a:t>
            </a:r>
            <a:r>
              <a:rPr lang="en-US" baseline="30000" dirty="0" smtClean="0"/>
              <a:t>8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8063×10</a:t>
            </a:r>
            <a:r>
              <a:rPr lang="en-US" baseline="30000" dirty="0" smtClean="0"/>
              <a:t>-5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8.063×10</a:t>
            </a:r>
            <a:r>
              <a:rPr lang="en-US" baseline="30000" dirty="0" smtClean="0"/>
              <a:t>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Measurement and Uncertainty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The last digit in any measurement is an estimate.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uncert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6172200" y="2743200"/>
            <a:ext cx="1624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a.  21.2°C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72200" y="4038600"/>
            <a:ext cx="164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b.  22.0°C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72200" y="4962525"/>
            <a:ext cx="1790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c.  22.11°C</a:t>
            </a:r>
          </a:p>
        </p:txBody>
      </p:sp>
      <p:pic>
        <p:nvPicPr>
          <p:cNvPr id="37897" name="Picture 9" descr="thermomete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68525"/>
            <a:ext cx="51054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00800" y="3352800"/>
            <a:ext cx="1019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certain</a:t>
            </a:r>
          </a:p>
        </p:txBody>
      </p:sp>
      <p:sp>
        <p:nvSpPr>
          <p:cNvPr id="37899" name="TextBox 12"/>
          <p:cNvSpPr txBox="1">
            <a:spLocks noChangeArrowheads="1"/>
          </p:cNvSpPr>
          <p:nvPr/>
        </p:nvSpPr>
        <p:spPr bwMode="auto">
          <a:xfrm>
            <a:off x="6629400" y="2209800"/>
            <a:ext cx="1208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estimate</a:t>
            </a:r>
          </a:p>
        </p:txBody>
      </p:sp>
      <p:sp>
        <p:nvSpPr>
          <p:cNvPr id="15" name="Left Brace 14"/>
          <p:cNvSpPr/>
          <p:nvPr/>
        </p:nvSpPr>
        <p:spPr>
          <a:xfrm rot="16200000">
            <a:off x="6715125" y="3143250"/>
            <a:ext cx="266700" cy="381000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Left Brace 16"/>
          <p:cNvSpPr/>
          <p:nvPr/>
        </p:nvSpPr>
        <p:spPr>
          <a:xfrm rot="16200000" flipH="1" flipV="1">
            <a:off x="7086600" y="2590800"/>
            <a:ext cx="228600" cy="22860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05000" y="2209800"/>
            <a:ext cx="35814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33800" y="2057400"/>
            <a:ext cx="1905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962400" y="3505200"/>
            <a:ext cx="9398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0070C0"/>
                </a:solidFill>
                <a:latin typeface="Times New Roman" pitchFamily="18" charset="0"/>
              </a:rPr>
              <a:t>+</a:t>
            </a:r>
            <a:r>
              <a:rPr lang="en-US" sz="2000" b="1">
                <a:solidFill>
                  <a:srgbClr val="0070C0"/>
                </a:solidFill>
                <a:latin typeface="Times New Roman" pitchFamily="18" charset="0"/>
              </a:rPr>
              <a:t>.01°C</a:t>
            </a:r>
          </a:p>
        </p:txBody>
      </p:sp>
      <p:sp>
        <p:nvSpPr>
          <p:cNvPr id="37905" name="TextBox 22"/>
          <p:cNvSpPr txBox="1">
            <a:spLocks noChangeArrowheads="1"/>
          </p:cNvSpPr>
          <p:nvPr/>
        </p:nvSpPr>
        <p:spPr bwMode="auto">
          <a:xfrm>
            <a:off x="1627188" y="3429000"/>
            <a:ext cx="8112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0070C0"/>
                </a:solidFill>
                <a:latin typeface="Times New Roman" pitchFamily="18" charset="0"/>
              </a:rPr>
              <a:t>+</a:t>
            </a:r>
            <a:r>
              <a:rPr lang="en-US" sz="2000" b="1">
                <a:solidFill>
                  <a:srgbClr val="0070C0"/>
                </a:solidFill>
                <a:latin typeface="Times New Roman" pitchFamily="18" charset="0"/>
              </a:rPr>
              <a:t>.1°C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Significant Figures include both the certain part of the measurement as well as the estimate.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Rules for Counting Significant Figures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All </a:t>
            </a:r>
            <a:r>
              <a:rPr lang="en-US" b="1" dirty="0" smtClean="0">
                <a:solidFill>
                  <a:schemeClr val="tx2"/>
                </a:solidFill>
              </a:rPr>
              <a:t>nonzero digits </a:t>
            </a:r>
            <a:r>
              <a:rPr lang="en-US" dirty="0" smtClean="0"/>
              <a:t>are significant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21.2 has 3 significant figures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chemeClr val="tx2"/>
                </a:solidFill>
              </a:rPr>
              <a:t>exact number </a:t>
            </a:r>
            <a:r>
              <a:rPr lang="en-US" dirty="0"/>
              <a:t> </a:t>
            </a:r>
            <a:r>
              <a:rPr lang="en-US" dirty="0" smtClean="0"/>
              <a:t>has an infinite number of significant figures. 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Counted numbers:  35 pennies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Defined numbers:  12 inches in one foot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Rules for Counting Significant Figures (continued)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dirty="0" smtClean="0"/>
              <a:t>A </a:t>
            </a:r>
            <a:r>
              <a:rPr lang="en-US" b="1" dirty="0">
                <a:solidFill>
                  <a:schemeClr val="tx2"/>
                </a:solidFill>
              </a:rPr>
              <a:t>z</a:t>
            </a:r>
            <a:r>
              <a:rPr lang="en-US" b="1" dirty="0" smtClean="0">
                <a:solidFill>
                  <a:schemeClr val="tx2"/>
                </a:solidFill>
              </a:rPr>
              <a:t>ero </a:t>
            </a:r>
            <a:r>
              <a:rPr lang="en-US" dirty="0" smtClean="0"/>
              <a:t>is significant when it is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</a:t>
            </a:r>
            <a:r>
              <a:rPr lang="en-US" dirty="0" smtClean="0"/>
              <a:t>etween nonzero digits 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403 has 3 significant figures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 the end of a number that includes a decimal point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0.050 has 2 significant figures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22.0 has 3 significant figures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20. has 2 significant figures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2907</Words>
  <Application>Microsoft Office PowerPoint</Application>
  <PresentationFormat>On-screen Show (4:3)</PresentationFormat>
  <Paragraphs>449</Paragraphs>
  <Slides>58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Equation</vt:lpstr>
      <vt:lpstr>Chapter 2</vt:lpstr>
      <vt:lpstr>Chapter Outline</vt:lpstr>
      <vt:lpstr>Observations</vt:lpstr>
      <vt:lpstr>Scientific Notation</vt:lpstr>
      <vt:lpstr>Scientific Notation</vt:lpstr>
      <vt:lpstr>Your Turn!</vt:lpstr>
      <vt:lpstr>Measurement and Uncertainty</vt:lpstr>
      <vt:lpstr>Significant Figures</vt:lpstr>
      <vt:lpstr>Significant Figures</vt:lpstr>
      <vt:lpstr>Your Turn!</vt:lpstr>
      <vt:lpstr>Significant Figures</vt:lpstr>
      <vt:lpstr>Your Turn!</vt:lpstr>
      <vt:lpstr>Significant Figures</vt:lpstr>
      <vt:lpstr>Rounding Numbers</vt:lpstr>
      <vt:lpstr>Your Turn!</vt:lpstr>
      <vt:lpstr>Slide 16</vt:lpstr>
      <vt:lpstr>Another Example</vt:lpstr>
      <vt:lpstr>Significant Figures in Calculations</vt:lpstr>
      <vt:lpstr>Significant Figures in Calculations</vt:lpstr>
      <vt:lpstr>Significant Figures in Calculations</vt:lpstr>
      <vt:lpstr>Significant Figures in Calculations</vt:lpstr>
      <vt:lpstr>Your Turn!</vt:lpstr>
      <vt:lpstr>Metric System</vt:lpstr>
      <vt:lpstr>Metric System</vt:lpstr>
      <vt:lpstr>Units of Length</vt:lpstr>
      <vt:lpstr>How big is a cm and a mm?</vt:lpstr>
      <vt:lpstr>Dimensional Analysis:  Converting One Unit to Another</vt:lpstr>
      <vt:lpstr>Dimensional Analysis</vt:lpstr>
      <vt:lpstr>Conversion Factors</vt:lpstr>
      <vt:lpstr>Dimensional Analysis</vt:lpstr>
      <vt:lpstr>Dimensional Analysis</vt:lpstr>
      <vt:lpstr>Your Turn!</vt:lpstr>
      <vt:lpstr>Dimensional Analysis</vt:lpstr>
      <vt:lpstr>Dimensional Analysis</vt:lpstr>
      <vt:lpstr>Your Turn!</vt:lpstr>
      <vt:lpstr>Mass and Weight</vt:lpstr>
      <vt:lpstr>Metric Units of Mass</vt:lpstr>
      <vt:lpstr>Your Turn!</vt:lpstr>
      <vt:lpstr>Units of Mass</vt:lpstr>
      <vt:lpstr>Your Turn!</vt:lpstr>
      <vt:lpstr>Setting Standards</vt:lpstr>
      <vt:lpstr>Volume Measurement</vt:lpstr>
      <vt:lpstr>Your Turn!</vt:lpstr>
      <vt:lpstr>Units of Volume</vt:lpstr>
      <vt:lpstr>Density</vt:lpstr>
      <vt:lpstr>Density</vt:lpstr>
      <vt:lpstr>Density by H2O Displacement</vt:lpstr>
      <vt:lpstr>Your Turn!</vt:lpstr>
      <vt:lpstr>Density Calculations</vt:lpstr>
      <vt:lpstr>Density Calculations</vt:lpstr>
      <vt:lpstr>Your Turn!</vt:lpstr>
      <vt:lpstr>Your Turn!</vt:lpstr>
      <vt:lpstr>Thermal Energy and Temperature</vt:lpstr>
      <vt:lpstr>Temperature Measurement</vt:lpstr>
      <vt:lpstr>Temperature Measurement</vt:lpstr>
      <vt:lpstr>Your Turn!</vt:lpstr>
      <vt:lpstr>Your Turn!</vt:lpstr>
      <vt:lpstr>Specific Gravity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subject>Standards for Measurement</dc:subject>
  <dc:creator>Karen Sanchez</dc:creator>
  <cp:lastModifiedBy>Superfly</cp:lastModifiedBy>
  <cp:revision>76</cp:revision>
  <dcterms:created xsi:type="dcterms:W3CDTF">2009-04-24T10:50:53Z</dcterms:created>
  <dcterms:modified xsi:type="dcterms:W3CDTF">2012-08-20T05:37:56Z</dcterms:modified>
</cp:coreProperties>
</file>