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7"/>
  </p:notesMasterIdLst>
  <p:sldIdLst>
    <p:sldId id="256" r:id="rId2"/>
    <p:sldId id="315" r:id="rId3"/>
    <p:sldId id="316" r:id="rId4"/>
    <p:sldId id="321" r:id="rId5"/>
    <p:sldId id="351" r:id="rId6"/>
    <p:sldId id="322" r:id="rId7"/>
    <p:sldId id="342" r:id="rId8"/>
    <p:sldId id="350" r:id="rId9"/>
    <p:sldId id="341" r:id="rId10"/>
    <p:sldId id="343" r:id="rId11"/>
    <p:sldId id="344" r:id="rId12"/>
    <p:sldId id="323" r:id="rId13"/>
    <p:sldId id="333" r:id="rId14"/>
    <p:sldId id="334" r:id="rId15"/>
    <p:sldId id="340" r:id="rId16"/>
    <p:sldId id="345" r:id="rId17"/>
    <p:sldId id="347" r:id="rId18"/>
    <p:sldId id="324" r:id="rId19"/>
    <p:sldId id="325" r:id="rId20"/>
    <p:sldId id="349" r:id="rId21"/>
    <p:sldId id="327" r:id="rId22"/>
    <p:sldId id="326" r:id="rId23"/>
    <p:sldId id="328" r:id="rId24"/>
    <p:sldId id="339" r:id="rId25"/>
    <p:sldId id="348" r:id="rId26"/>
    <p:sldId id="337" r:id="rId27"/>
    <p:sldId id="335" r:id="rId28"/>
    <p:sldId id="336" r:id="rId29"/>
    <p:sldId id="338" r:id="rId30"/>
    <p:sldId id="318" r:id="rId31"/>
    <p:sldId id="319" r:id="rId32"/>
    <p:sldId id="330" r:id="rId33"/>
    <p:sldId id="320" r:id="rId34"/>
    <p:sldId id="331" r:id="rId35"/>
    <p:sldId id="332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236F37"/>
    <a:srgbClr val="28724F"/>
    <a:srgbClr val="1D754D"/>
    <a:srgbClr val="12DE6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5500" autoAdjust="0"/>
  </p:normalViewPr>
  <p:slideViewPr>
    <p:cSldViewPr>
      <p:cViewPr varScale="1">
        <p:scale>
          <a:sx n="41" d="100"/>
          <a:sy n="41" d="100"/>
        </p:scale>
        <p:origin x="-114" y="-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91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3D20763-83A4-48B1-9864-0BD29F42A11A}" type="datetimeFigureOut">
              <a:rPr lang="en-US"/>
              <a:pPr>
                <a:defRPr/>
              </a:pPr>
              <a:t>8/19/2012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7DE149A-877E-4019-8E4B-40C0E1EF74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D3C280-6EB6-4C6B-80DF-D9EE329E465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="1" smtClean="0"/>
              <a:t>Figure  3.1</a:t>
            </a:r>
            <a:r>
              <a:rPr lang="en-US" smtClean="0"/>
              <a:t>  The surface of a penny is made up of tiny identical copper atoms packed tightly together.</a:t>
            </a:r>
            <a:endParaRPr lang="en-US" b="1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B71201-EDD6-4CB2-96A4-28F2BB7E337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="1" smtClean="0"/>
              <a:t>Figure 1.5</a:t>
            </a:r>
            <a:r>
              <a:rPr lang="en-US" smtClean="0"/>
              <a:t> The three states of matter:  (a) solid – water molecules are held together rigidly and are very close to each other; (b) Liquid – water molecules are close together but are free to move around and slide over each other; (d) Gas- water molecules are far apart and move freely and randomly.</a:t>
            </a:r>
            <a:endParaRPr lang="en-US" b="1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93A53D-7C14-434C-8EF9-B6C6B63F24B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="1" smtClean="0"/>
              <a:t>Figure 1.6</a:t>
            </a:r>
            <a:r>
              <a:rPr lang="en-US" smtClean="0"/>
              <a:t> A large crystal of table salt.  A salt crystal is composed of a three-dimensional array of particles.</a:t>
            </a:r>
            <a:endParaRPr lang="en-US" b="1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CD4380-B1F3-4000-A002-D62FA207A13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15CCC7-78B9-49F0-B0EB-064E9D97FC99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879925-A0E7-410C-BFD9-2CDCAB466910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="1" smtClean="0"/>
              <a:t>Figure 1.7</a:t>
            </a:r>
            <a:r>
              <a:rPr lang="en-US" smtClean="0"/>
              <a:t> Classification of matter.  A pure substance is always homogeneous in composition, whereas a mixture always contains two or more substances and may be either homogeneous or heterogeneous.</a:t>
            </a:r>
            <a:endParaRPr lang="en-US" b="1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4EFB8D-A1FE-4B04-85CB-CAF48AB0C85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="1" smtClean="0"/>
              <a:t>Figure 1.2</a:t>
            </a:r>
            <a:r>
              <a:rPr lang="en-US" smtClean="0"/>
              <a:t> The scientific method</a:t>
            </a:r>
            <a:endParaRPr lang="en-US" b="1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2591A0-A8B7-46A2-83D1-78CE76A7BBE1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524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3944E4-E1F0-49F1-B371-D753F5E82043}" type="datetime1">
              <a:rPr lang="en-US" smtClean="0"/>
              <a:pPr>
                <a:defRPr/>
              </a:pPr>
              <a:t>8/19/2012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A5B1C7E0-91F0-4B2B-B012-72BE9D1A67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0984ED-A2B6-4A29-9642-45BCA6FE0F25}" type="datetime1">
              <a:rPr lang="en-US" smtClean="0"/>
              <a:pPr>
                <a:defRPr/>
              </a:pPr>
              <a:t>8/19/2012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5FBBD-DA5C-420A-B521-5046601C21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FF38F4C-1DA9-43C7-804F-22F25C25C376}" type="datetime1">
              <a:rPr lang="en-US" smtClean="0"/>
              <a:pPr>
                <a:defRPr/>
              </a:pPr>
              <a:t>8/19/2012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3FE3C-C513-4D17-A2B8-23B096B4E3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524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0754704-BD3D-4500-9840-CF7A03E9A755}" type="datetime1">
              <a:rPr lang="en-US" smtClean="0"/>
              <a:pPr>
                <a:defRPr/>
              </a:pPr>
              <a:t>8/19/2012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97CCE332-7EBB-41BD-A3C7-E31474806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F22777F-C3CF-44BF-B81A-4CE43E87A8EE}" type="datetime1">
              <a:rPr lang="en-US" smtClean="0"/>
              <a:pPr>
                <a:defRPr/>
              </a:pPr>
              <a:t>8/19/2012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ECE48-540B-4249-953A-B25EDF1DD4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D937BD-EC15-46EE-83B2-A00A83FD0B6C}" type="datetime1">
              <a:rPr lang="en-US" smtClean="0"/>
              <a:pPr>
                <a:defRPr/>
              </a:pPr>
              <a:t>8/19/2012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BE23A-D7BE-400D-B2CF-4239E85AF5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FAE67F1-62AD-4E19-87FB-60173CABA31D}" type="datetime1">
              <a:rPr lang="en-US" smtClean="0"/>
              <a:pPr>
                <a:defRPr/>
              </a:pPr>
              <a:t>8/19/2012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51050-7C98-4BCD-A53E-C8C0107A54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6753C5-F287-4B15-BA80-FFFBBD7B8AE4}" type="datetime1">
              <a:rPr lang="en-US" smtClean="0"/>
              <a:pPr>
                <a:defRPr/>
              </a:pPr>
              <a:t>8/19/2012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B8135-B0DF-4A53-921B-19B7BD7E55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D33D826-509E-4EDA-9774-F95C59C41892}" type="datetime1">
              <a:rPr lang="en-US" smtClean="0"/>
              <a:pPr>
                <a:defRPr/>
              </a:pPr>
              <a:t>8/19/2012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7C74F-1BB8-4DB7-873D-F5EF45CBA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8FE8F6A-D122-49BE-ACCE-537B7912B3BA}" type="datetime1">
              <a:rPr lang="en-US" smtClean="0"/>
              <a:pPr>
                <a:defRPr/>
              </a:pPr>
              <a:t>8/19/2012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839A9-61B1-42D5-8D8C-6EF8044CC1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C3CD22-0F6B-4399-B481-DD77FA03DE52}" type="datetime1">
              <a:rPr lang="en-US" smtClean="0"/>
              <a:pPr>
                <a:defRPr/>
              </a:pPr>
              <a:t>8/19/2012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8F422-A65F-494B-BE1F-B08084EC07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524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179CB84-E4DE-4B58-B211-AD1C7C97150F}" type="datetime1">
              <a:rPr lang="en-US" smtClean="0"/>
              <a:pPr>
                <a:defRPr/>
              </a:pPr>
              <a:t>8/19/2012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1-</a:t>
            </a:r>
            <a:fld id="{9A5E297E-8686-4D68-86A3-379696EDCB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7" r:id="rId7"/>
    <p:sldLayoutId id="2147484008" r:id="rId8"/>
    <p:sldLayoutId id="2147484009" r:id="rId9"/>
    <p:sldLayoutId id="2147484010" r:id="rId10"/>
    <p:sldLayoutId id="214748401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3" Type="http://schemas.openxmlformats.org/officeDocument/2006/relationships/slide" Target="slide4.xml"/><Relationship Id="rId7" Type="http://schemas.openxmlformats.org/officeDocument/2006/relationships/slide" Target="slide30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19.xml"/><Relationship Id="rId4" Type="http://schemas.openxmlformats.org/officeDocument/2006/relationships/slide" Target="slide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0"/>
            <a:ext cx="9144000" cy="12414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 smtClean="0">
                <a:solidFill>
                  <a:schemeClr val="tx2">
                    <a:lumMod val="75000"/>
                  </a:schemeClr>
                </a:solidFill>
                <a:latin typeface="Britannic Bold" pitchFamily="34" charset="0"/>
              </a:rPr>
              <a:t>Chapter 1</a:t>
            </a:r>
            <a:endParaRPr lang="en-US" sz="6000" dirty="0">
              <a:solidFill>
                <a:schemeClr val="tx2">
                  <a:lumMod val="75000"/>
                </a:schemeClr>
              </a:solidFill>
              <a:latin typeface="Britannic Bol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638800"/>
            <a:ext cx="6400800" cy="1219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smtClean="0">
                <a:solidFill>
                  <a:schemeClr val="tx2">
                    <a:lumMod val="75000"/>
                  </a:schemeClr>
                </a:solidFill>
              </a:rPr>
              <a:t>Introduction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to General, Organic, and Biochemistry 10e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John Wiley &amp; Sons, Inc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Morris Hein, Scott Pattison, and Susan Arena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1600200"/>
            <a:ext cx="80010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An Introduction to Chemistry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2438400"/>
            <a:ext cx="1828800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2"/>
                </a:solidFill>
                <a:latin typeface="+mn-lt"/>
              </a:rPr>
              <a:t>The spectacular colors of the aurora borealis are the result of chemistry in our atmosphere.</a:t>
            </a:r>
          </a:p>
        </p:txBody>
      </p:sp>
      <p:pic>
        <p:nvPicPr>
          <p:cNvPr id="1331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2286000"/>
            <a:ext cx="3800475" cy="339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Liquids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43600" cy="4525963"/>
          </a:xfrm>
        </p:spPr>
        <p:txBody>
          <a:bodyPr/>
          <a:lstStyle/>
          <a:p>
            <a:r>
              <a:rPr lang="en-US" smtClean="0"/>
              <a:t>Indefinite shape</a:t>
            </a:r>
          </a:p>
          <a:p>
            <a:r>
              <a:rPr lang="en-US" smtClean="0"/>
              <a:t>Definite volume</a:t>
            </a:r>
          </a:p>
          <a:p>
            <a:r>
              <a:rPr lang="en-US" smtClean="0"/>
              <a:t>Only slightly compressible</a:t>
            </a:r>
          </a:p>
          <a:p>
            <a:r>
              <a:rPr lang="en-US" smtClean="0"/>
              <a:t>Particles are mobile, able to move around each other</a:t>
            </a:r>
          </a:p>
          <a:p>
            <a:r>
              <a:rPr lang="en-US" smtClean="0"/>
              <a:t>Particles are held together by strong forces of attraction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15BE179F-8D0B-4CCE-83CE-A2942850DBB2}" type="slidenum">
              <a:rPr lang="en-US"/>
              <a:pPr>
                <a:defRPr/>
              </a:pPr>
              <a:t>10</a:t>
            </a:fld>
            <a:endParaRPr lang="en-US"/>
          </a:p>
        </p:txBody>
      </p:sp>
      <p:pic>
        <p:nvPicPr>
          <p:cNvPr id="2867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752600"/>
            <a:ext cx="1619250" cy="427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Gases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43600" cy="4525963"/>
          </a:xfrm>
        </p:spPr>
        <p:txBody>
          <a:bodyPr/>
          <a:lstStyle/>
          <a:p>
            <a:r>
              <a:rPr lang="en-US" smtClean="0"/>
              <a:t>Indefinite shape</a:t>
            </a:r>
          </a:p>
          <a:p>
            <a:r>
              <a:rPr lang="en-US" smtClean="0"/>
              <a:t>Indefinite volume</a:t>
            </a:r>
          </a:p>
          <a:p>
            <a:r>
              <a:rPr lang="en-US" smtClean="0"/>
              <a:t>Compressible</a:t>
            </a:r>
          </a:p>
          <a:p>
            <a:r>
              <a:rPr lang="en-US" smtClean="0"/>
              <a:t>Particles are far apart and are small compared to the volume they occupy</a:t>
            </a:r>
          </a:p>
          <a:p>
            <a:r>
              <a:rPr lang="en-US" smtClean="0"/>
              <a:t>The attractive forces are so weak that the particles are independent of each other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3AB79DA-F1C5-4772-8DFD-28E1A1C315BF}" type="slidenum">
              <a:rPr lang="en-US"/>
              <a:pPr>
                <a:defRPr/>
              </a:pPr>
              <a:t>11</a:t>
            </a:fld>
            <a:endParaRPr lang="en-US"/>
          </a:p>
        </p:txBody>
      </p:sp>
      <p:pic>
        <p:nvPicPr>
          <p:cNvPr id="29702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1600200"/>
            <a:ext cx="2401888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States of Matter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743E4098-98E8-4CCF-875C-2150F7CF5EE7}" type="slidenum">
              <a:rPr lang="en-US"/>
              <a:pPr>
                <a:defRPr/>
              </a:pPr>
              <a:t>12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09600" y="609600"/>
          <a:ext cx="8077200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2400"/>
                <a:gridCol w="2692400"/>
                <a:gridCol w="2692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Solid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Liquid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Gas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Definite shape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Indefinite</a:t>
                      </a:r>
                      <a:r>
                        <a:rPr lang="en-US" sz="2400" baseline="0" dirty="0" smtClean="0"/>
                        <a:t> shape </a:t>
                      </a:r>
                    </a:p>
                    <a:p>
                      <a:r>
                        <a:rPr lang="en-US" sz="2400" baseline="0" dirty="0" smtClean="0"/>
                        <a:t>(</a:t>
                      </a:r>
                      <a:r>
                        <a:rPr lang="en-US" sz="2400" dirty="0" smtClean="0"/>
                        <a:t>Takes shape of container)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Indefinite</a:t>
                      </a:r>
                      <a:r>
                        <a:rPr lang="en-US" sz="2400" baseline="0" dirty="0" smtClean="0"/>
                        <a:t>  shape</a:t>
                      </a:r>
                    </a:p>
                    <a:p>
                      <a:r>
                        <a:rPr lang="en-US" sz="2400" baseline="0" dirty="0" smtClean="0"/>
                        <a:t>(</a:t>
                      </a:r>
                      <a:r>
                        <a:rPr lang="en-US" sz="2400" dirty="0" smtClean="0"/>
                        <a:t>Takes shape of container)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Definite</a:t>
                      </a:r>
                      <a:r>
                        <a:rPr lang="en-US" sz="2400" baseline="0" dirty="0" smtClean="0"/>
                        <a:t> volume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Definite volume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Indefinite  (Expands</a:t>
                      </a:r>
                      <a:r>
                        <a:rPr lang="en-US" sz="2400" baseline="0" dirty="0" smtClean="0"/>
                        <a:t> to fill the container)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Incompressible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Slightly compressible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Compressible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Strong attractive forces, so particles are locked in place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Weaker attractive forces so particles can move around freely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Energy</a:t>
                      </a:r>
                      <a:r>
                        <a:rPr lang="en-US" sz="2400" baseline="0" dirty="0" smtClean="0"/>
                        <a:t> of particles are greater than their attractive forces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Rigidly clinging; tightly packed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Mobile; adhering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Independent of each other and far apart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609600" y="5486400"/>
            <a:ext cx="80772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9600" y="3886200"/>
            <a:ext cx="8077200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09600" y="3048000"/>
            <a:ext cx="8077200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9600" y="2209800"/>
            <a:ext cx="8077200" cy="3352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/>
              <a:t>Which form of water has a definite volume, but no definite shape?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Ice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Liquid water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Steam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07C33AC3-767A-479C-9491-AE99C9449CDD}" type="slidenum">
              <a:rPr lang="en-US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/>
              <a:t>Which form of water has molecules that are held together tightly by very strong intermolecular forces?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Ice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Liquid water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Steam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50273F47-864B-4B84-A47E-03F6375FF5E1}" type="slidenum">
              <a:rPr lang="en-US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/>
              <a:t>Which form of water is compressible?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Ice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Liquid water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Steam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DD73A369-5C86-4E73-887D-3FF516DAEBE2}" type="slidenum">
              <a:rPr lang="en-US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grpSp>
        <p:nvGrpSpPr>
          <p:cNvPr id="34819" name="Group 49"/>
          <p:cNvGrpSpPr>
            <a:grpSpLocks/>
          </p:cNvGrpSpPr>
          <p:nvPr/>
        </p:nvGrpSpPr>
        <p:grpSpPr bwMode="auto">
          <a:xfrm>
            <a:off x="4648200" y="2590800"/>
            <a:ext cx="2133600" cy="3198813"/>
            <a:chOff x="6400800" y="3047715"/>
            <a:chExt cx="2133600" cy="3199409"/>
          </a:xfrm>
        </p:grpSpPr>
        <p:sp>
          <p:nvSpPr>
            <p:cNvPr id="34825" name="Oval 21"/>
            <p:cNvSpPr>
              <a:spLocks noChangeArrowheads="1"/>
            </p:cNvSpPr>
            <p:nvPr/>
          </p:nvSpPr>
          <p:spPr bwMode="auto">
            <a:xfrm>
              <a:off x="7772401" y="3351713"/>
              <a:ext cx="300567" cy="467688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122146" tIns="61073" rIns="122146" bIns="61073" anchor="ctr"/>
            <a:lstStyle/>
            <a:p>
              <a:endParaRPr lang="en-US"/>
            </a:p>
          </p:txBody>
        </p:sp>
        <p:sp>
          <p:nvSpPr>
            <p:cNvPr id="34826" name="Oval 22"/>
            <p:cNvSpPr>
              <a:spLocks noChangeArrowheads="1"/>
            </p:cNvSpPr>
            <p:nvPr/>
          </p:nvSpPr>
          <p:spPr bwMode="auto">
            <a:xfrm>
              <a:off x="7086600" y="3275182"/>
              <a:ext cx="298451" cy="465561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122146" tIns="61073" rIns="122146" bIns="61073" anchor="ctr"/>
            <a:lstStyle/>
            <a:p>
              <a:endParaRPr lang="en-US"/>
            </a:p>
          </p:txBody>
        </p:sp>
        <p:sp>
          <p:nvSpPr>
            <p:cNvPr id="34827" name="AutoShape 23"/>
            <p:cNvSpPr>
              <a:spLocks noChangeArrowheads="1"/>
            </p:cNvSpPr>
            <p:nvPr/>
          </p:nvSpPr>
          <p:spPr bwMode="auto">
            <a:xfrm>
              <a:off x="6400800" y="3047715"/>
              <a:ext cx="2133600" cy="3199409"/>
            </a:xfrm>
            <a:prstGeom prst="can">
              <a:avLst>
                <a:gd name="adj" fmla="val 24708"/>
              </a:avLst>
            </a:prstGeom>
            <a:noFill/>
            <a:ln w="57150">
              <a:solidFill>
                <a:srgbClr val="003366"/>
              </a:solidFill>
              <a:round/>
              <a:headEnd type="none" w="sm" len="sm"/>
              <a:tailEnd type="none" w="sm" len="sm"/>
            </a:ln>
          </p:spPr>
          <p:txBody>
            <a:bodyPr wrap="none" lIns="122146" tIns="61073" rIns="122146" bIns="61073" anchor="ctr"/>
            <a:lstStyle/>
            <a:p>
              <a:endParaRPr lang="en-US"/>
            </a:p>
          </p:txBody>
        </p:sp>
        <p:sp>
          <p:nvSpPr>
            <p:cNvPr id="34828" name="Oval 24"/>
            <p:cNvSpPr>
              <a:spLocks noChangeArrowheads="1"/>
            </p:cNvSpPr>
            <p:nvPr/>
          </p:nvSpPr>
          <p:spPr bwMode="auto">
            <a:xfrm>
              <a:off x="7211485" y="5024759"/>
              <a:ext cx="298449" cy="465562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122146" tIns="61073" rIns="122146" bIns="61073" anchor="ctr"/>
            <a:lstStyle/>
            <a:p>
              <a:endParaRPr lang="en-US"/>
            </a:p>
          </p:txBody>
        </p:sp>
        <p:sp>
          <p:nvSpPr>
            <p:cNvPr id="34829" name="Oval 25"/>
            <p:cNvSpPr>
              <a:spLocks noChangeArrowheads="1"/>
            </p:cNvSpPr>
            <p:nvPr/>
          </p:nvSpPr>
          <p:spPr bwMode="auto">
            <a:xfrm>
              <a:off x="7852833" y="4327479"/>
              <a:ext cx="298451" cy="465562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122146" tIns="61073" rIns="122146" bIns="61073" anchor="ctr"/>
            <a:lstStyle/>
            <a:p>
              <a:endParaRPr lang="en-US"/>
            </a:p>
          </p:txBody>
        </p:sp>
        <p:sp>
          <p:nvSpPr>
            <p:cNvPr id="34830" name="Oval 26"/>
            <p:cNvSpPr>
              <a:spLocks noChangeArrowheads="1"/>
            </p:cNvSpPr>
            <p:nvPr/>
          </p:nvSpPr>
          <p:spPr bwMode="auto">
            <a:xfrm>
              <a:off x="6529918" y="3804520"/>
              <a:ext cx="298449" cy="465562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122146" tIns="61073" rIns="122146" bIns="61073" anchor="ctr"/>
            <a:lstStyle/>
            <a:p>
              <a:endParaRPr lang="en-US"/>
            </a:p>
          </p:txBody>
        </p:sp>
        <p:sp>
          <p:nvSpPr>
            <p:cNvPr id="34831" name="Oval 27"/>
            <p:cNvSpPr>
              <a:spLocks noChangeArrowheads="1"/>
            </p:cNvSpPr>
            <p:nvPr/>
          </p:nvSpPr>
          <p:spPr bwMode="auto">
            <a:xfrm>
              <a:off x="6614585" y="4676119"/>
              <a:ext cx="298449" cy="465562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122146" tIns="61073" rIns="122146" bIns="61073" anchor="ctr"/>
            <a:lstStyle/>
            <a:p>
              <a:endParaRPr lang="en-US"/>
            </a:p>
          </p:txBody>
        </p:sp>
        <p:sp>
          <p:nvSpPr>
            <p:cNvPr id="34832" name="Oval 28"/>
            <p:cNvSpPr>
              <a:spLocks noChangeArrowheads="1"/>
            </p:cNvSpPr>
            <p:nvPr/>
          </p:nvSpPr>
          <p:spPr bwMode="auto">
            <a:xfrm>
              <a:off x="7425267" y="4384877"/>
              <a:ext cx="298451" cy="465561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122146" tIns="61073" rIns="122146" bIns="61073" anchor="ctr"/>
            <a:lstStyle/>
            <a:p>
              <a:endParaRPr lang="en-US"/>
            </a:p>
          </p:txBody>
        </p:sp>
        <p:sp>
          <p:nvSpPr>
            <p:cNvPr id="34833" name="Oval 29"/>
            <p:cNvSpPr>
              <a:spLocks noChangeArrowheads="1"/>
            </p:cNvSpPr>
            <p:nvPr/>
          </p:nvSpPr>
          <p:spPr bwMode="auto">
            <a:xfrm>
              <a:off x="7169152" y="5724164"/>
              <a:ext cx="298449" cy="465561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122146" tIns="61073" rIns="122146" bIns="61073" anchor="ctr"/>
            <a:lstStyle/>
            <a:p>
              <a:endParaRPr lang="en-US"/>
            </a:p>
          </p:txBody>
        </p:sp>
        <p:sp>
          <p:nvSpPr>
            <p:cNvPr id="34834" name="Oval 30"/>
            <p:cNvSpPr>
              <a:spLocks noChangeArrowheads="1"/>
            </p:cNvSpPr>
            <p:nvPr/>
          </p:nvSpPr>
          <p:spPr bwMode="auto">
            <a:xfrm>
              <a:off x="6741585" y="5258603"/>
              <a:ext cx="298449" cy="465562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122146" tIns="61073" rIns="122146" bIns="61073" anchor="ctr"/>
            <a:lstStyle/>
            <a:p>
              <a:endParaRPr lang="en-US"/>
            </a:p>
          </p:txBody>
        </p:sp>
        <p:sp>
          <p:nvSpPr>
            <p:cNvPr id="34835" name="Oval 31"/>
            <p:cNvSpPr>
              <a:spLocks noChangeArrowheads="1"/>
            </p:cNvSpPr>
            <p:nvPr/>
          </p:nvSpPr>
          <p:spPr bwMode="auto">
            <a:xfrm>
              <a:off x="7596718" y="5724164"/>
              <a:ext cx="298449" cy="465561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122146" tIns="61073" rIns="122146" bIns="61073" anchor="ctr"/>
            <a:lstStyle/>
            <a:p>
              <a:endParaRPr lang="en-US"/>
            </a:p>
          </p:txBody>
        </p:sp>
        <p:sp>
          <p:nvSpPr>
            <p:cNvPr id="34836" name="Oval 32"/>
            <p:cNvSpPr>
              <a:spLocks noChangeArrowheads="1"/>
            </p:cNvSpPr>
            <p:nvPr/>
          </p:nvSpPr>
          <p:spPr bwMode="auto">
            <a:xfrm>
              <a:off x="8151285" y="5141681"/>
              <a:ext cx="298449" cy="465561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122146" tIns="61073" rIns="122146" bIns="61073" anchor="ctr"/>
            <a:lstStyle/>
            <a:p>
              <a:endParaRPr lang="en-US"/>
            </a:p>
          </p:txBody>
        </p:sp>
        <p:sp>
          <p:nvSpPr>
            <p:cNvPr id="34837" name="Oval 33"/>
            <p:cNvSpPr>
              <a:spLocks noChangeArrowheads="1"/>
            </p:cNvSpPr>
            <p:nvPr/>
          </p:nvSpPr>
          <p:spPr bwMode="auto">
            <a:xfrm>
              <a:off x="6955367" y="3976713"/>
              <a:ext cx="300567" cy="467688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122146" tIns="61073" rIns="122146" bIns="61073" anchor="ctr"/>
            <a:lstStyle/>
            <a:p>
              <a:endParaRPr lang="en-US"/>
            </a:p>
          </p:txBody>
        </p:sp>
        <p:sp>
          <p:nvSpPr>
            <p:cNvPr id="34838" name="Oval 34"/>
            <p:cNvSpPr>
              <a:spLocks noChangeArrowheads="1"/>
            </p:cNvSpPr>
            <p:nvPr/>
          </p:nvSpPr>
          <p:spPr bwMode="auto">
            <a:xfrm>
              <a:off x="7723718" y="5024759"/>
              <a:ext cx="298449" cy="465562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122146" tIns="61073" rIns="122146" bIns="61073" anchor="ctr"/>
            <a:lstStyle/>
            <a:p>
              <a:endParaRPr lang="en-US"/>
            </a:p>
          </p:txBody>
        </p:sp>
        <p:sp>
          <p:nvSpPr>
            <p:cNvPr id="34839" name="Oval 35"/>
            <p:cNvSpPr>
              <a:spLocks noChangeArrowheads="1"/>
            </p:cNvSpPr>
            <p:nvPr/>
          </p:nvSpPr>
          <p:spPr bwMode="auto">
            <a:xfrm>
              <a:off x="6443133" y="5490320"/>
              <a:ext cx="298451" cy="467688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122146" tIns="61073" rIns="122146" bIns="61073" anchor="ctr"/>
            <a:lstStyle/>
            <a:p>
              <a:endParaRPr lang="en-US"/>
            </a:p>
          </p:txBody>
        </p:sp>
        <p:sp>
          <p:nvSpPr>
            <p:cNvPr id="34840" name="Oval 36"/>
            <p:cNvSpPr>
              <a:spLocks noChangeArrowheads="1"/>
            </p:cNvSpPr>
            <p:nvPr/>
          </p:nvSpPr>
          <p:spPr bwMode="auto">
            <a:xfrm>
              <a:off x="8106833" y="3804520"/>
              <a:ext cx="298451" cy="465562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122146" tIns="61073" rIns="122146" bIns="61073" anchor="ctr"/>
            <a:lstStyle/>
            <a:p>
              <a:endParaRPr lang="en-US"/>
            </a:p>
          </p:txBody>
        </p:sp>
      </p:grpSp>
      <p:sp>
        <p:nvSpPr>
          <p:cNvPr id="47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dirty="0">
                <a:latin typeface="+mn-lt"/>
              </a:rPr>
              <a:t>What physical state is found in the container?</a:t>
            </a:r>
          </a:p>
          <a:p>
            <a:pPr marL="514350" indent="-514350" eaLnBrk="0" hangingPunct="0">
              <a:spcBef>
                <a:spcPct val="20000"/>
              </a:spcBef>
              <a:buFont typeface="+mj-lt"/>
              <a:buAutoNum type="alphaLcPeriod"/>
              <a:defRPr/>
            </a:pPr>
            <a:r>
              <a:rPr lang="en-US" sz="2800" dirty="0">
                <a:latin typeface="+mn-lt"/>
              </a:rPr>
              <a:t>S</a:t>
            </a:r>
            <a:r>
              <a:rPr lang="en-US" sz="2800" dirty="0" err="1">
                <a:latin typeface="+mn-lt"/>
              </a:rPr>
              <a:t>olid</a:t>
            </a:r>
            <a:endParaRPr lang="en-US" sz="2800" dirty="0">
              <a:latin typeface="+mn-lt"/>
            </a:endParaRPr>
          </a:p>
          <a:p>
            <a:pPr marL="514350" indent="-514350" eaLnBrk="0" hangingPunct="0">
              <a:spcBef>
                <a:spcPct val="20000"/>
              </a:spcBef>
              <a:buFont typeface="+mj-lt"/>
              <a:buAutoNum type="alphaLcPeriod"/>
              <a:defRPr/>
            </a:pPr>
            <a:r>
              <a:rPr lang="en-US" sz="2800" dirty="0">
                <a:latin typeface="+mn-lt"/>
              </a:rPr>
              <a:t>Liquid</a:t>
            </a:r>
          </a:p>
          <a:p>
            <a:pPr marL="514350" indent="-514350" eaLnBrk="0" hangingPunct="0">
              <a:spcBef>
                <a:spcPct val="20000"/>
              </a:spcBef>
              <a:buFont typeface="+mj-lt"/>
              <a:buAutoNum type="alphaLcPeriod"/>
              <a:defRPr/>
            </a:pPr>
            <a:r>
              <a:rPr lang="en-US" sz="2800" dirty="0">
                <a:latin typeface="+mn-lt"/>
              </a:rPr>
              <a:t>Gas</a:t>
            </a: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t>Copyright 2009 John Wiley &amp; Sons, Inc</a:t>
            </a: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t>1-</a:t>
            </a:r>
            <a:fld id="{D5CB0C47-994B-4345-8A6C-1DDE2AEC9398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E89668-6F14-4542-8E11-1B513845BF2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47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dirty="0">
                <a:latin typeface="+mn-lt"/>
              </a:rPr>
              <a:t>What physical state is found in the container?</a:t>
            </a:r>
          </a:p>
          <a:p>
            <a:pPr marL="514350" indent="-514350" eaLnBrk="0" hangingPunct="0">
              <a:spcBef>
                <a:spcPct val="20000"/>
              </a:spcBef>
              <a:buFont typeface="+mj-lt"/>
              <a:buAutoNum type="alphaLcPeriod"/>
              <a:defRPr/>
            </a:pPr>
            <a:r>
              <a:rPr lang="en-US" sz="2800" dirty="0">
                <a:latin typeface="+mn-lt"/>
              </a:rPr>
              <a:t>S</a:t>
            </a:r>
            <a:r>
              <a:rPr lang="en-US" sz="2800" dirty="0" err="1">
                <a:latin typeface="+mn-lt"/>
              </a:rPr>
              <a:t>olid</a:t>
            </a:r>
            <a:endParaRPr lang="en-US" sz="2800" dirty="0">
              <a:latin typeface="+mn-lt"/>
            </a:endParaRPr>
          </a:p>
          <a:p>
            <a:pPr marL="514350" indent="-514350" eaLnBrk="0" hangingPunct="0">
              <a:spcBef>
                <a:spcPct val="20000"/>
              </a:spcBef>
              <a:buFont typeface="+mj-lt"/>
              <a:buAutoNum type="alphaLcPeriod"/>
              <a:defRPr/>
            </a:pPr>
            <a:r>
              <a:rPr lang="en-US" sz="2800" dirty="0">
                <a:latin typeface="+mn-lt"/>
              </a:rPr>
              <a:t>Liquid</a:t>
            </a:r>
          </a:p>
          <a:p>
            <a:pPr marL="514350" indent="-514350" eaLnBrk="0" hangingPunct="0">
              <a:spcBef>
                <a:spcPct val="20000"/>
              </a:spcBef>
              <a:buFont typeface="+mj-lt"/>
              <a:buAutoNum type="alphaLcPeriod"/>
              <a:defRPr/>
            </a:pPr>
            <a:r>
              <a:rPr lang="en-US" sz="2800" dirty="0">
                <a:latin typeface="+mn-lt"/>
              </a:rPr>
              <a:t>Gas</a:t>
            </a:r>
          </a:p>
        </p:txBody>
      </p:sp>
      <p:grpSp>
        <p:nvGrpSpPr>
          <p:cNvPr id="35844" name="Group 43"/>
          <p:cNvGrpSpPr>
            <a:grpSpLocks/>
          </p:cNvGrpSpPr>
          <p:nvPr/>
        </p:nvGrpSpPr>
        <p:grpSpPr bwMode="auto">
          <a:xfrm>
            <a:off x="4648200" y="2590800"/>
            <a:ext cx="2133600" cy="3201988"/>
            <a:chOff x="6629400" y="3046866"/>
            <a:chExt cx="2133600" cy="3201534"/>
          </a:xfrm>
        </p:grpSpPr>
        <p:sp>
          <p:nvSpPr>
            <p:cNvPr id="35849" name="Oval 39"/>
            <p:cNvSpPr>
              <a:spLocks noChangeArrowheads="1"/>
            </p:cNvSpPr>
            <p:nvPr/>
          </p:nvSpPr>
          <p:spPr bwMode="auto">
            <a:xfrm>
              <a:off x="8001000" y="5408688"/>
              <a:ext cx="298451" cy="465561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122146" tIns="61073" rIns="122146" bIns="61073" anchor="ctr"/>
            <a:lstStyle/>
            <a:p>
              <a:pPr algn="ctr"/>
              <a:endParaRPr lang="en-US"/>
            </a:p>
          </p:txBody>
        </p:sp>
        <p:sp>
          <p:nvSpPr>
            <p:cNvPr id="35850" name="Oval 13"/>
            <p:cNvSpPr>
              <a:spLocks noChangeArrowheads="1"/>
            </p:cNvSpPr>
            <p:nvPr/>
          </p:nvSpPr>
          <p:spPr bwMode="auto">
            <a:xfrm rot="-4113148">
              <a:off x="7923094" y="5104639"/>
              <a:ext cx="299745" cy="465667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122146" tIns="61073" rIns="122146" bIns="61073" anchor="ctr"/>
            <a:lstStyle/>
            <a:p>
              <a:pPr algn="ctr"/>
              <a:endParaRPr lang="en-US"/>
            </a:p>
          </p:txBody>
        </p:sp>
        <p:sp>
          <p:nvSpPr>
            <p:cNvPr id="35851" name="Oval 18"/>
            <p:cNvSpPr>
              <a:spLocks noChangeArrowheads="1"/>
            </p:cNvSpPr>
            <p:nvPr/>
          </p:nvSpPr>
          <p:spPr bwMode="auto">
            <a:xfrm rot="1149205">
              <a:off x="7086601" y="5104691"/>
              <a:ext cx="300567" cy="465562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122146" tIns="61073" rIns="122146" bIns="61073" anchor="ctr"/>
            <a:lstStyle/>
            <a:p>
              <a:pPr algn="ctr"/>
              <a:endParaRPr lang="en-US"/>
            </a:p>
          </p:txBody>
        </p:sp>
        <p:sp>
          <p:nvSpPr>
            <p:cNvPr id="35852" name="Oval 8"/>
            <p:cNvSpPr>
              <a:spLocks noChangeArrowheads="1"/>
            </p:cNvSpPr>
            <p:nvPr/>
          </p:nvSpPr>
          <p:spPr bwMode="auto">
            <a:xfrm rot="2310196">
              <a:off x="8458200" y="5104691"/>
              <a:ext cx="298451" cy="465562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122146" tIns="61073" rIns="122146" bIns="61073" anchor="ctr"/>
            <a:lstStyle/>
            <a:p>
              <a:pPr algn="ctr"/>
              <a:endParaRPr lang="en-US"/>
            </a:p>
          </p:txBody>
        </p:sp>
        <p:sp>
          <p:nvSpPr>
            <p:cNvPr id="35853" name="Oval 14"/>
            <p:cNvSpPr>
              <a:spLocks noChangeArrowheads="1"/>
            </p:cNvSpPr>
            <p:nvPr/>
          </p:nvSpPr>
          <p:spPr bwMode="auto">
            <a:xfrm rot="-2141414">
              <a:off x="6705601" y="5257752"/>
              <a:ext cx="300567" cy="465562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122146" tIns="61073" rIns="122146" bIns="61073" anchor="ctr"/>
            <a:lstStyle/>
            <a:p>
              <a:pPr algn="ctr"/>
              <a:endParaRPr lang="en-US"/>
            </a:p>
          </p:txBody>
        </p:sp>
        <p:sp>
          <p:nvSpPr>
            <p:cNvPr id="35854" name="Oval 6"/>
            <p:cNvSpPr>
              <a:spLocks noChangeArrowheads="1"/>
            </p:cNvSpPr>
            <p:nvPr/>
          </p:nvSpPr>
          <p:spPr bwMode="auto">
            <a:xfrm>
              <a:off x="7391400" y="5257752"/>
              <a:ext cx="298451" cy="463436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122146" tIns="61073" rIns="122146" bIns="61073" anchor="ctr"/>
            <a:lstStyle/>
            <a:p>
              <a:pPr algn="ctr"/>
              <a:endParaRPr lang="en-US"/>
            </a:p>
          </p:txBody>
        </p:sp>
        <p:sp>
          <p:nvSpPr>
            <p:cNvPr id="35855" name="Oval 5"/>
            <p:cNvSpPr>
              <a:spLocks noChangeArrowheads="1"/>
            </p:cNvSpPr>
            <p:nvPr/>
          </p:nvSpPr>
          <p:spPr bwMode="auto">
            <a:xfrm rot="493077">
              <a:off x="8229600" y="5257752"/>
              <a:ext cx="298451" cy="465562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122146" tIns="61073" rIns="122146" bIns="61073" anchor="ctr"/>
            <a:lstStyle/>
            <a:p>
              <a:pPr algn="ctr"/>
              <a:endParaRPr lang="en-US"/>
            </a:p>
          </p:txBody>
        </p:sp>
        <p:sp>
          <p:nvSpPr>
            <p:cNvPr id="35856" name="Oval 37"/>
            <p:cNvSpPr>
              <a:spLocks noChangeArrowheads="1"/>
            </p:cNvSpPr>
            <p:nvPr/>
          </p:nvSpPr>
          <p:spPr bwMode="auto">
            <a:xfrm>
              <a:off x="7696200" y="5181222"/>
              <a:ext cx="298451" cy="465562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122146" tIns="61073" rIns="122146" bIns="61073" anchor="ctr"/>
            <a:lstStyle/>
            <a:p>
              <a:pPr algn="ctr"/>
              <a:endParaRPr lang="en-US"/>
            </a:p>
          </p:txBody>
        </p:sp>
        <p:sp>
          <p:nvSpPr>
            <p:cNvPr id="35857" name="Oval 15"/>
            <p:cNvSpPr>
              <a:spLocks noChangeArrowheads="1"/>
            </p:cNvSpPr>
            <p:nvPr/>
          </p:nvSpPr>
          <p:spPr bwMode="auto">
            <a:xfrm rot="394592">
              <a:off x="7620000" y="5485218"/>
              <a:ext cx="298451" cy="465561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122146" tIns="61073" rIns="122146" bIns="61073" anchor="ctr"/>
            <a:lstStyle/>
            <a:p>
              <a:pPr algn="ctr"/>
              <a:endParaRPr lang="en-US"/>
            </a:p>
          </p:txBody>
        </p:sp>
        <p:sp>
          <p:nvSpPr>
            <p:cNvPr id="35858" name="Oval 4"/>
            <p:cNvSpPr>
              <a:spLocks noChangeArrowheads="1"/>
            </p:cNvSpPr>
            <p:nvPr/>
          </p:nvSpPr>
          <p:spPr bwMode="auto">
            <a:xfrm rot="744173">
              <a:off x="7162800" y="5485218"/>
              <a:ext cx="298451" cy="465561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122146" tIns="61073" rIns="122146" bIns="61073" anchor="ctr"/>
            <a:lstStyle/>
            <a:p>
              <a:pPr algn="ctr"/>
              <a:endParaRPr lang="en-US"/>
            </a:p>
          </p:txBody>
        </p:sp>
        <p:sp>
          <p:nvSpPr>
            <p:cNvPr id="35859" name="AutoShape 3"/>
            <p:cNvSpPr>
              <a:spLocks noChangeArrowheads="1"/>
            </p:cNvSpPr>
            <p:nvPr/>
          </p:nvSpPr>
          <p:spPr bwMode="auto">
            <a:xfrm>
              <a:off x="6629400" y="3046866"/>
              <a:ext cx="2133600" cy="3201534"/>
            </a:xfrm>
            <a:prstGeom prst="can">
              <a:avLst>
                <a:gd name="adj" fmla="val 24731"/>
              </a:avLst>
            </a:prstGeom>
            <a:noFill/>
            <a:ln w="57150">
              <a:solidFill>
                <a:srgbClr val="003366"/>
              </a:solidFill>
              <a:round/>
              <a:headEnd type="none" w="sm" len="sm"/>
              <a:tailEnd type="none" w="sm" len="sm"/>
            </a:ln>
          </p:spPr>
          <p:txBody>
            <a:bodyPr wrap="none" lIns="122146" tIns="61073" rIns="122146" bIns="61073" anchor="ctr"/>
            <a:lstStyle/>
            <a:p>
              <a:pPr algn="ctr"/>
              <a:endParaRPr lang="en-US"/>
            </a:p>
          </p:txBody>
        </p:sp>
        <p:sp>
          <p:nvSpPr>
            <p:cNvPr id="35860" name="Oval 7"/>
            <p:cNvSpPr>
              <a:spLocks noChangeArrowheads="1"/>
            </p:cNvSpPr>
            <p:nvPr/>
          </p:nvSpPr>
          <p:spPr bwMode="auto">
            <a:xfrm rot="-4098530">
              <a:off x="6859470" y="5407577"/>
              <a:ext cx="299746" cy="467783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122146" tIns="61073" rIns="122146" bIns="61073" anchor="ctr"/>
            <a:lstStyle/>
            <a:p>
              <a:pPr algn="ctr"/>
              <a:endParaRPr lang="en-US"/>
            </a:p>
          </p:txBody>
        </p:sp>
        <p:sp>
          <p:nvSpPr>
            <p:cNvPr id="35861" name="Oval 9"/>
            <p:cNvSpPr>
              <a:spLocks noChangeArrowheads="1"/>
            </p:cNvSpPr>
            <p:nvPr/>
          </p:nvSpPr>
          <p:spPr bwMode="auto">
            <a:xfrm>
              <a:off x="7315200" y="5714811"/>
              <a:ext cx="298451" cy="463436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122146" tIns="61073" rIns="122146" bIns="61073" anchor="ctr"/>
            <a:lstStyle/>
            <a:p>
              <a:pPr algn="ctr"/>
              <a:endParaRPr lang="en-US"/>
            </a:p>
          </p:txBody>
        </p:sp>
        <p:sp>
          <p:nvSpPr>
            <p:cNvPr id="35862" name="Oval 10"/>
            <p:cNvSpPr>
              <a:spLocks noChangeArrowheads="1"/>
            </p:cNvSpPr>
            <p:nvPr/>
          </p:nvSpPr>
          <p:spPr bwMode="auto">
            <a:xfrm>
              <a:off x="6705600" y="5638280"/>
              <a:ext cx="298451" cy="465561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122146" tIns="61073" rIns="122146" bIns="61073" anchor="ctr"/>
            <a:lstStyle/>
            <a:p>
              <a:pPr algn="ctr"/>
              <a:endParaRPr lang="en-US"/>
            </a:p>
          </p:txBody>
        </p:sp>
        <p:sp>
          <p:nvSpPr>
            <p:cNvPr id="35863" name="Oval 11"/>
            <p:cNvSpPr>
              <a:spLocks noChangeArrowheads="1"/>
            </p:cNvSpPr>
            <p:nvPr/>
          </p:nvSpPr>
          <p:spPr bwMode="auto">
            <a:xfrm rot="-4195902">
              <a:off x="7542094" y="5714758"/>
              <a:ext cx="299746" cy="465667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122146" tIns="61073" rIns="122146" bIns="61073" anchor="ctr"/>
            <a:lstStyle/>
            <a:p>
              <a:pPr algn="ctr"/>
              <a:endParaRPr lang="en-US"/>
            </a:p>
          </p:txBody>
        </p:sp>
        <p:sp>
          <p:nvSpPr>
            <p:cNvPr id="35864" name="Oval 12"/>
            <p:cNvSpPr>
              <a:spLocks noChangeArrowheads="1"/>
            </p:cNvSpPr>
            <p:nvPr/>
          </p:nvSpPr>
          <p:spPr bwMode="auto">
            <a:xfrm>
              <a:off x="7848600" y="5714811"/>
              <a:ext cx="298451" cy="463436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122146" tIns="61073" rIns="122146" bIns="61073" anchor="ctr"/>
            <a:lstStyle/>
            <a:p>
              <a:pPr algn="ctr"/>
              <a:endParaRPr lang="en-US"/>
            </a:p>
          </p:txBody>
        </p:sp>
        <p:sp>
          <p:nvSpPr>
            <p:cNvPr id="35865" name="Oval 16"/>
            <p:cNvSpPr>
              <a:spLocks noChangeArrowheads="1"/>
            </p:cNvSpPr>
            <p:nvPr/>
          </p:nvSpPr>
          <p:spPr bwMode="auto">
            <a:xfrm rot="2362986">
              <a:off x="7010400" y="5714811"/>
              <a:ext cx="298451" cy="465561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122146" tIns="61073" rIns="122146" bIns="61073" anchor="ctr"/>
            <a:lstStyle/>
            <a:p>
              <a:pPr algn="ctr"/>
              <a:endParaRPr lang="en-US"/>
            </a:p>
          </p:txBody>
        </p:sp>
        <p:sp>
          <p:nvSpPr>
            <p:cNvPr id="35866" name="Oval 17"/>
            <p:cNvSpPr>
              <a:spLocks noChangeArrowheads="1"/>
            </p:cNvSpPr>
            <p:nvPr/>
          </p:nvSpPr>
          <p:spPr bwMode="auto">
            <a:xfrm rot="2478684">
              <a:off x="8153400" y="5714811"/>
              <a:ext cx="304800" cy="463436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122146" tIns="61073" rIns="122146" bIns="61073" anchor="ctr"/>
            <a:lstStyle/>
            <a:p>
              <a:pPr algn="ctr"/>
              <a:endParaRPr lang="en-US"/>
            </a:p>
          </p:txBody>
        </p:sp>
        <p:sp>
          <p:nvSpPr>
            <p:cNvPr id="35867" name="Oval 38"/>
            <p:cNvSpPr>
              <a:spLocks noChangeArrowheads="1"/>
            </p:cNvSpPr>
            <p:nvPr/>
          </p:nvSpPr>
          <p:spPr bwMode="auto">
            <a:xfrm rot="-771896">
              <a:off x="8458200" y="5332157"/>
              <a:ext cx="298451" cy="465561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122146" tIns="61073" rIns="122146" bIns="61073" anchor="ctr"/>
            <a:lstStyle/>
            <a:p>
              <a:pPr algn="ctr"/>
              <a:endParaRPr lang="en-US"/>
            </a:p>
          </p:txBody>
        </p:sp>
        <p:sp>
          <p:nvSpPr>
            <p:cNvPr id="35868" name="Oval 40"/>
            <p:cNvSpPr>
              <a:spLocks noChangeArrowheads="1"/>
            </p:cNvSpPr>
            <p:nvPr/>
          </p:nvSpPr>
          <p:spPr bwMode="auto">
            <a:xfrm rot="-646772">
              <a:off x="8458200" y="5638280"/>
              <a:ext cx="298451" cy="465561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122146" tIns="61073" rIns="122146" bIns="61073" anchor="ctr"/>
            <a:lstStyle/>
            <a:p>
              <a:pPr algn="ctr"/>
              <a:endParaRPr lang="en-US"/>
            </a:p>
          </p:txBody>
        </p:sp>
      </p:grp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t>Copyright 2009 John Wiley &amp; Sons, Inc</a:t>
            </a: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t>1-</a:t>
            </a:r>
            <a:fld id="{7C56206C-7672-4AD7-91AA-0E857502B3C4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B78DF5-EA55-4C31-8C81-65390C83679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Classifying Matter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6A04D003-4F47-4B47-BF45-FE8FAB6FF929}" type="slidenum">
              <a:rPr lang="en-US"/>
              <a:pPr>
                <a:defRPr/>
              </a:pPr>
              <a:t>18</a:t>
            </a:fld>
            <a:endParaRPr lang="en-US"/>
          </a:p>
        </p:txBody>
      </p:sp>
      <p:pic>
        <p:nvPicPr>
          <p:cNvPr id="4301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0" y="1555750"/>
            <a:ext cx="9078913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Classifying Matter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 </a:t>
            </a:r>
            <a:r>
              <a:rPr lang="en-US" b="1" smtClean="0"/>
              <a:t>substance</a:t>
            </a:r>
            <a:r>
              <a:rPr lang="en-US" smtClean="0"/>
              <a:t> has a definite, fixed composition</a:t>
            </a:r>
          </a:p>
          <a:p>
            <a:pPr lvl="1"/>
            <a:r>
              <a:rPr lang="en-US" smtClean="0"/>
              <a:t>Element (Na, Cl</a:t>
            </a:r>
            <a:r>
              <a:rPr lang="en-US" baseline="-25000" smtClean="0"/>
              <a:t>2</a:t>
            </a:r>
            <a:r>
              <a:rPr lang="en-US" smtClean="0"/>
              <a:t>, Al)</a:t>
            </a:r>
          </a:p>
          <a:p>
            <a:pPr lvl="1"/>
            <a:r>
              <a:rPr lang="en-US" smtClean="0"/>
              <a:t>Compound (NaCl, H</a:t>
            </a:r>
            <a:r>
              <a:rPr lang="en-US" baseline="-25000" smtClean="0"/>
              <a:t>2</a:t>
            </a:r>
            <a:r>
              <a:rPr lang="en-US" smtClean="0"/>
              <a:t>O, CO</a:t>
            </a:r>
            <a:r>
              <a:rPr lang="en-US" baseline="-25000" smtClean="0"/>
              <a:t>2</a:t>
            </a:r>
            <a:r>
              <a:rPr lang="en-US" smtClean="0"/>
              <a:t>)</a:t>
            </a:r>
          </a:p>
          <a:p>
            <a:pPr lvl="1"/>
            <a:r>
              <a:rPr lang="en-US" smtClean="0"/>
              <a:t>also called </a:t>
            </a:r>
            <a:r>
              <a:rPr lang="en-US" b="1" smtClean="0"/>
              <a:t>pure substance</a:t>
            </a:r>
          </a:p>
          <a:p>
            <a:pPr lvl="1">
              <a:buFont typeface="Arial" charset="0"/>
              <a:buNone/>
            </a:pPr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4391DDAB-0F2D-42AD-AC6C-4093EF67CAFE}" type="slidenum">
              <a:rPr lang="en-US"/>
              <a:pPr>
                <a:defRPr/>
              </a:pPr>
              <a:t>19</a:t>
            </a:fld>
            <a:endParaRPr lang="en-US"/>
          </a:p>
        </p:txBody>
      </p:sp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657600"/>
            <a:ext cx="33845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4000" y="3657600"/>
            <a:ext cx="1346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3657600"/>
            <a:ext cx="30353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Outline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F2E43CBE-A2B2-4B5B-8C8F-210D0D8CD4EC}" type="slidenum">
              <a:rPr lang="en-US"/>
              <a:pPr>
                <a:defRPr/>
              </a:pPr>
              <a:t>2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09600" y="1752600"/>
          <a:ext cx="7948168" cy="449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1468"/>
                <a:gridCol w="4076700"/>
              </a:tblGrid>
              <a:tr h="44958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b="0" dirty="0" smtClean="0">
                          <a:solidFill>
                            <a:srgbClr val="C00000"/>
                          </a:solidFill>
                        </a:rPr>
                        <a:t>1.1 </a:t>
                      </a:r>
                      <a:r>
                        <a:rPr lang="en-US" sz="2400" b="0" dirty="0" smtClean="0">
                          <a:solidFill>
                            <a:srgbClr val="0000FF"/>
                          </a:solidFill>
                        </a:rPr>
                        <a:t>Why Study Chemistry</a:t>
                      </a:r>
                      <a:r>
                        <a:rPr lang="en-US" sz="2400" b="0" dirty="0" smtClean="0">
                          <a:solidFill>
                            <a:srgbClr val="0000FF"/>
                          </a:solidFill>
                        </a:rPr>
                        <a:t>?</a:t>
                      </a:r>
                      <a:endParaRPr lang="en-US" sz="2400" b="0" dirty="0" smtClean="0">
                        <a:solidFill>
                          <a:srgbClr val="0000FF"/>
                        </a:solidFill>
                      </a:endParaRPr>
                    </a:p>
                    <a:p>
                      <a:pPr>
                        <a:buNone/>
                      </a:pPr>
                      <a:endParaRPr lang="en-US" sz="800" b="0" dirty="0" smtClean="0"/>
                    </a:p>
                    <a:p>
                      <a:pPr marL="463550" marR="0" indent="-4635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rgbClr val="C00000"/>
                          </a:solidFill>
                        </a:rPr>
                        <a:t>1.2</a:t>
                      </a:r>
                      <a:r>
                        <a:rPr lang="en-US" sz="2400" b="0" dirty="0" smtClean="0"/>
                        <a:t> </a:t>
                      </a:r>
                      <a:r>
                        <a:rPr lang="en-US" sz="2400" b="0" dirty="0" smtClean="0">
                          <a:solidFill>
                            <a:srgbClr val="0000FF"/>
                          </a:solidFill>
                          <a:hlinkClick r:id="rId2" action="ppaction://hlinksldjump"/>
                        </a:rPr>
                        <a:t>The Nature</a:t>
                      </a:r>
                      <a:r>
                        <a:rPr lang="en-US" sz="2400" b="0" baseline="0" dirty="0" smtClean="0">
                          <a:solidFill>
                            <a:srgbClr val="0000FF"/>
                          </a:solidFill>
                          <a:hlinkClick r:id="rId2" action="ppaction://hlinksldjump"/>
                        </a:rPr>
                        <a:t> of </a:t>
                      </a:r>
                      <a:r>
                        <a:rPr lang="en-US" sz="2400" b="0" baseline="0" dirty="0" smtClean="0">
                          <a:solidFill>
                            <a:srgbClr val="0000FF"/>
                          </a:solidFill>
                          <a:hlinkClick r:id="rId2" action="ppaction://hlinksldjump"/>
                        </a:rPr>
                        <a:t>Chemistry</a:t>
                      </a:r>
                      <a:endParaRPr lang="en-US" sz="2400" b="0" baseline="0" dirty="0" smtClean="0">
                        <a:solidFill>
                          <a:srgbClr val="0000FF"/>
                        </a:solidFill>
                      </a:endParaRPr>
                    </a:p>
                    <a:p>
                      <a:pPr marL="463550" marR="0" indent="-4635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rgbClr val="C00000"/>
                          </a:solidFill>
                        </a:rPr>
                        <a:t>1.6</a:t>
                      </a:r>
                      <a:r>
                        <a:rPr lang="en-US" sz="2400" b="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2400" b="0" baseline="0" dirty="0" smtClean="0">
                          <a:solidFill>
                            <a:srgbClr val="0000FF"/>
                          </a:solidFill>
                          <a:hlinkClick r:id="rId3" action="ppaction://hlinksldjump"/>
                        </a:rPr>
                        <a:t>The Particulate Nature of </a:t>
                      </a:r>
                      <a:br>
                        <a:rPr lang="en-US" sz="2400" b="0" baseline="0" dirty="0" smtClean="0">
                          <a:solidFill>
                            <a:srgbClr val="0000FF"/>
                          </a:solidFill>
                          <a:hlinkClick r:id="rId3" action="ppaction://hlinksldjump"/>
                        </a:rPr>
                      </a:br>
                      <a:r>
                        <a:rPr lang="en-US" sz="2400" b="0" baseline="0" dirty="0" smtClean="0">
                          <a:solidFill>
                            <a:srgbClr val="0000FF"/>
                          </a:solidFill>
                          <a:hlinkClick r:id="rId3" action="ppaction://hlinksldjump"/>
                        </a:rPr>
                        <a:t>Matter</a:t>
                      </a:r>
                      <a:endParaRPr lang="en-US" sz="2400" b="0" baseline="0" dirty="0" smtClean="0">
                        <a:solidFill>
                          <a:srgbClr val="0000FF"/>
                        </a:solidFill>
                      </a:endParaRPr>
                    </a:p>
                    <a:p>
                      <a:pPr marL="463550" marR="0" indent="-4635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rgbClr val="C00000"/>
                          </a:solidFill>
                        </a:rPr>
                        <a:t>1.7</a:t>
                      </a:r>
                      <a:r>
                        <a:rPr lang="en-US" sz="2400" b="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2400" b="0" baseline="0" dirty="0" smtClean="0">
                          <a:solidFill>
                            <a:srgbClr val="0000FF"/>
                          </a:solidFill>
                          <a:hlinkClick r:id="rId4" action="ppaction://hlinksldjump"/>
                        </a:rPr>
                        <a:t>Physical States of Matter</a:t>
                      </a:r>
                      <a:endParaRPr lang="en-US" sz="2400" b="0" baseline="0" dirty="0" smtClean="0">
                        <a:solidFill>
                          <a:srgbClr val="0000FF"/>
                        </a:solidFill>
                      </a:endParaRPr>
                    </a:p>
                    <a:p>
                      <a:pPr marL="463550" marR="0" indent="-4635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rgbClr val="C00000"/>
                          </a:solidFill>
                        </a:rPr>
                        <a:t>1.8</a:t>
                      </a:r>
                      <a:r>
                        <a:rPr lang="en-US" sz="2400" b="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2400" b="0" baseline="0" dirty="0" smtClean="0">
                          <a:solidFill>
                            <a:srgbClr val="0000FF"/>
                          </a:solidFill>
                          <a:hlinkClick r:id="rId5" action="ppaction://hlinksldjump"/>
                        </a:rPr>
                        <a:t>Classifying Matter</a:t>
                      </a:r>
                      <a:endParaRPr lang="en-US" sz="2400" b="0" baseline="0" dirty="0" smtClean="0">
                        <a:solidFill>
                          <a:srgbClr val="0000FF"/>
                        </a:solidFill>
                      </a:endParaRPr>
                    </a:p>
                    <a:p>
                      <a:pPr marL="463550" indent="-463550">
                        <a:buNone/>
                      </a:pPr>
                      <a:endParaRPr lang="en-US" sz="800" b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/>
                    </a:p>
                    <a:p>
                      <a:pPr>
                        <a:buNone/>
                      </a:pPr>
                      <a:endParaRPr lang="en-US" sz="2400" b="0" dirty="0" smtClean="0"/>
                    </a:p>
                    <a:p>
                      <a:endParaRPr lang="en-US" sz="24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b="0" dirty="0" smtClean="0">
                          <a:solidFill>
                            <a:srgbClr val="C00000"/>
                          </a:solidFill>
                        </a:rPr>
                        <a:t>1.3</a:t>
                      </a:r>
                      <a:r>
                        <a:rPr lang="en-US" sz="2400" b="0" dirty="0" smtClean="0"/>
                        <a:t> </a:t>
                      </a:r>
                      <a:r>
                        <a:rPr lang="en-US" sz="2400" b="0" dirty="0" smtClean="0">
                          <a:solidFill>
                            <a:srgbClr val="0000FF"/>
                          </a:solidFill>
                          <a:hlinkClick r:id="rId6" action="ppaction://hlinksldjump"/>
                        </a:rPr>
                        <a:t>Thinking Like a Chemist</a:t>
                      </a:r>
                      <a:endParaRPr lang="en-US" sz="2400" b="0" dirty="0" smtClean="0">
                        <a:solidFill>
                          <a:srgbClr val="0000FF"/>
                        </a:solidFill>
                      </a:endParaRPr>
                    </a:p>
                    <a:p>
                      <a:pPr>
                        <a:buNone/>
                      </a:pPr>
                      <a:endParaRPr lang="en-US" sz="800" b="0" dirty="0" smtClean="0"/>
                    </a:p>
                    <a:p>
                      <a:pPr marL="463550" indent="-463550">
                        <a:buNone/>
                      </a:pPr>
                      <a:r>
                        <a:rPr lang="en-US" sz="2400" b="0" dirty="0" smtClean="0">
                          <a:solidFill>
                            <a:srgbClr val="C00000"/>
                          </a:solidFill>
                        </a:rPr>
                        <a:t>1.4 </a:t>
                      </a:r>
                      <a:r>
                        <a:rPr lang="en-US" sz="2400" b="0" dirty="0" smtClean="0">
                          <a:solidFill>
                            <a:srgbClr val="0000FF"/>
                          </a:solidFill>
                          <a:hlinkClick r:id="rId7" action="ppaction://hlinksldjump"/>
                        </a:rPr>
                        <a:t>A</a:t>
                      </a:r>
                      <a:r>
                        <a:rPr lang="en-US" sz="2400" b="0" baseline="0" dirty="0" smtClean="0">
                          <a:solidFill>
                            <a:srgbClr val="0000FF"/>
                          </a:solidFill>
                          <a:hlinkClick r:id="rId7" action="ppaction://hlinksldjump"/>
                        </a:rPr>
                        <a:t> Scientific Approach to</a:t>
                      </a:r>
                      <a:br>
                        <a:rPr lang="en-US" sz="2400" b="0" baseline="0" dirty="0" smtClean="0">
                          <a:solidFill>
                            <a:srgbClr val="0000FF"/>
                          </a:solidFill>
                          <a:hlinkClick r:id="rId7" action="ppaction://hlinksldjump"/>
                        </a:rPr>
                      </a:br>
                      <a:r>
                        <a:rPr lang="en-US" sz="2400" b="0" baseline="0" dirty="0" smtClean="0">
                          <a:solidFill>
                            <a:srgbClr val="0000FF"/>
                          </a:solidFill>
                          <a:hlinkClick r:id="rId7" action="ppaction://hlinksldjump"/>
                        </a:rPr>
                        <a:t>Problem Solving</a:t>
                      </a:r>
                      <a:endParaRPr lang="en-US" sz="2400" b="0" dirty="0" smtClean="0"/>
                    </a:p>
                    <a:p>
                      <a:pPr marL="463550" indent="-463550">
                        <a:lnSpc>
                          <a:spcPct val="150000"/>
                        </a:lnSpc>
                        <a:buNone/>
                      </a:pPr>
                      <a:r>
                        <a:rPr lang="en-US" sz="2400" b="0" dirty="0" smtClean="0">
                          <a:solidFill>
                            <a:srgbClr val="C00000"/>
                          </a:solidFill>
                        </a:rPr>
                        <a:t>1.5</a:t>
                      </a:r>
                      <a:r>
                        <a:rPr lang="en-US" sz="2400" b="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2400" b="0" baseline="0" dirty="0" smtClean="0">
                          <a:solidFill>
                            <a:srgbClr val="0000FF"/>
                          </a:solidFill>
                          <a:hlinkClick r:id="rId8" action="ppaction://hlinksldjump"/>
                        </a:rPr>
                        <a:t>The Scientific Method</a:t>
                      </a:r>
                      <a:endParaRPr lang="en-US" sz="2400" b="0" baseline="0" dirty="0" smtClean="0">
                        <a:solidFill>
                          <a:srgbClr val="0000FF"/>
                        </a:solidFill>
                      </a:endParaRPr>
                    </a:p>
                    <a:p>
                      <a:pPr marL="463550" indent="-463550">
                        <a:buNone/>
                      </a:pPr>
                      <a:endParaRPr lang="en-US" sz="800" b="0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463550" indent="-463550">
                        <a:buNone/>
                      </a:pPr>
                      <a:endParaRPr lang="en-US" sz="800" b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None/>
                      </a:pPr>
                      <a:endParaRPr lang="en-US" sz="800" b="0" dirty="0" smtClean="0"/>
                    </a:p>
                    <a:p>
                      <a:pPr marL="463550" indent="-463550">
                        <a:buNone/>
                      </a:pPr>
                      <a:endParaRPr lang="en-US" sz="2400" b="0" dirty="0" smtClean="0"/>
                    </a:p>
                    <a:p>
                      <a:pPr marL="463550" indent="-463550">
                        <a:buNone/>
                      </a:pPr>
                      <a:endParaRPr lang="en-US" sz="800" b="0" dirty="0" smtClean="0"/>
                    </a:p>
                    <a:p>
                      <a:endParaRPr lang="en-US" sz="24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Classifying Matter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 </a:t>
            </a:r>
            <a:r>
              <a:rPr lang="en-US" b="1" smtClean="0"/>
              <a:t>mixture</a:t>
            </a:r>
            <a:r>
              <a:rPr lang="en-US" smtClean="0"/>
              <a:t> has a composition that can be varied</a:t>
            </a:r>
          </a:p>
          <a:p>
            <a:pPr lvl="1"/>
            <a:r>
              <a:rPr lang="en-US" smtClean="0"/>
              <a:t>Solutions are mixtures</a:t>
            </a:r>
          </a:p>
          <a:p>
            <a:pPr lvl="1"/>
            <a:r>
              <a:rPr lang="en-US" smtClean="0"/>
              <a:t>Strong coffee versus weak coffee</a:t>
            </a:r>
          </a:p>
          <a:p>
            <a:pPr lvl="1"/>
            <a:r>
              <a:rPr lang="en-US" smtClean="0"/>
              <a:t>5% salt solutions versus 10% salt solutions</a:t>
            </a:r>
          </a:p>
          <a:p>
            <a:endParaRPr lang="en-US" smtClean="0"/>
          </a:p>
          <a:p>
            <a:pPr lvl="1"/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B8AA45FC-2266-47FA-B32D-08870A304BA1}" type="slidenum">
              <a:rPr lang="en-US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Mixtures can be separated by physical means.</a:t>
            </a:r>
          </a:p>
        </p:txBody>
      </p:sp>
      <p:pic>
        <p:nvPicPr>
          <p:cNvPr id="46083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209800"/>
            <a:ext cx="5667375" cy="258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Distinguishing Mixtures from </a:t>
            </a:r>
            <a:br>
              <a:rPr lang="en-US" dirty="0" smtClean="0"/>
            </a:br>
            <a:r>
              <a:rPr lang="en-US" dirty="0" smtClean="0"/>
              <a:t>Pure Substances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0377BBAB-4972-4FCB-A9FF-7FF1AB190530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3400" y="4876800"/>
            <a:ext cx="83058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</a:rPr>
              <a:t>(a) When iron and sulfur exist as pure substances, only the iron is attracted to a magnet.</a:t>
            </a:r>
          </a:p>
          <a:p>
            <a:pPr>
              <a:defRPr/>
            </a:pPr>
            <a:r>
              <a:rPr lang="en-US" sz="2400" dirty="0">
                <a:latin typeface="+mn-lt"/>
              </a:rPr>
              <a:t>(b) A mixture of Fe and S can be separated by using the difference in magnetic attraction.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Classifying Matter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b="1" dirty="0" smtClean="0"/>
              <a:t>Homogeneous</a:t>
            </a:r>
            <a:r>
              <a:rPr lang="en-US" dirty="0" smtClean="0"/>
              <a:t> matter is uniform in appearance and has the same properties throughout.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/>
              <a:t>Examples:</a:t>
            </a:r>
          </a:p>
          <a:p>
            <a:pPr marL="285750" lvl="1">
              <a:buFont typeface="Arial" charset="0"/>
              <a:buNone/>
              <a:defRPr/>
            </a:pPr>
            <a:r>
              <a:rPr lang="en-US" dirty="0" smtClean="0">
                <a:solidFill>
                  <a:schemeClr val="tx2"/>
                </a:solidFill>
              </a:rPr>
              <a:t>Pure substance: </a:t>
            </a:r>
            <a:r>
              <a:rPr lang="en-US" dirty="0" smtClean="0"/>
              <a:t>Water</a:t>
            </a:r>
          </a:p>
          <a:p>
            <a:pPr marL="285750" lvl="1">
              <a:buFont typeface="Arial" charset="0"/>
              <a:buNone/>
              <a:defRPr/>
            </a:pPr>
            <a:r>
              <a:rPr lang="en-US" dirty="0" smtClean="0">
                <a:solidFill>
                  <a:schemeClr val="tx2"/>
                </a:solidFill>
              </a:rPr>
              <a:t>Mixture: </a:t>
            </a:r>
            <a:r>
              <a:rPr lang="en-US" dirty="0" smtClean="0"/>
              <a:t>Sugar and water</a:t>
            </a:r>
          </a:p>
          <a:p>
            <a:pPr marL="285750" lvl="1" indent="-3175">
              <a:buFont typeface="Arial" charset="0"/>
              <a:buNone/>
              <a:defRPr/>
            </a:pPr>
            <a:r>
              <a:rPr lang="en-US" i="1" dirty="0" smtClean="0"/>
              <a:t>Solutions are always </a:t>
            </a:r>
          </a:p>
          <a:p>
            <a:pPr lvl="1">
              <a:buFont typeface="Arial" charset="0"/>
              <a:buNone/>
              <a:defRPr/>
            </a:pPr>
            <a:r>
              <a:rPr lang="en-US" i="1" dirty="0" smtClean="0"/>
              <a:t>    homogeneous mixtures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11561F0D-31B2-44F1-B508-142E47FBDD1E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39942" name="TextBox 7"/>
          <p:cNvSpPr txBox="1">
            <a:spLocks noChangeArrowheads="1"/>
          </p:cNvSpPr>
          <p:nvPr/>
        </p:nvSpPr>
        <p:spPr bwMode="auto">
          <a:xfrm>
            <a:off x="933450" y="5638800"/>
            <a:ext cx="79819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(a) water is the liquid in the beaker, and the white solid in the spoon is sugar.</a:t>
            </a:r>
          </a:p>
          <a:p>
            <a:r>
              <a:rPr lang="en-US"/>
              <a:t>(b) Sugar can be dissolved in the water to produce a solution.</a:t>
            </a:r>
          </a:p>
        </p:txBody>
      </p:sp>
      <p:pic>
        <p:nvPicPr>
          <p:cNvPr id="39943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438400"/>
            <a:ext cx="4191000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Classifying Matter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6294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b="1" smtClean="0"/>
              <a:t>Heterogeneous</a:t>
            </a:r>
            <a:r>
              <a:rPr lang="en-US" smtClean="0"/>
              <a:t> matter consists of two or more physically distinct phases.</a:t>
            </a:r>
          </a:p>
          <a:p>
            <a:pPr>
              <a:buFont typeface="Arial" charset="0"/>
              <a:buNone/>
            </a:pPr>
            <a:r>
              <a:rPr lang="en-US" smtClean="0"/>
              <a:t>	A </a:t>
            </a:r>
            <a:r>
              <a:rPr lang="en-US" b="1" smtClean="0"/>
              <a:t>phase</a:t>
            </a:r>
            <a:r>
              <a:rPr lang="en-US" smtClean="0"/>
              <a:t> is a homogeneous part of a system separated from other parts by physical boundaries.</a:t>
            </a:r>
          </a:p>
          <a:p>
            <a:pPr>
              <a:buFont typeface="Arial" charset="0"/>
              <a:buNone/>
            </a:pPr>
            <a:endParaRPr lang="en-US" smtClean="0"/>
          </a:p>
          <a:p>
            <a:pPr>
              <a:buFont typeface="Arial" charset="0"/>
              <a:buNone/>
            </a:pPr>
            <a:r>
              <a:rPr lang="en-US" smtClean="0"/>
              <a:t>Examples: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4ABB0875-ED46-4912-A1F2-016758095087}" type="slidenum">
              <a:rPr lang="en-US"/>
              <a:pPr>
                <a:defRPr/>
              </a:pPr>
              <a:t>23</a:t>
            </a:fld>
            <a:endParaRPr lang="en-US"/>
          </a:p>
        </p:txBody>
      </p:sp>
      <p:pic>
        <p:nvPicPr>
          <p:cNvPr id="41990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828800"/>
            <a:ext cx="2143125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629400" y="4343400"/>
            <a:ext cx="22098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Liquid and gaseous bromine</a:t>
            </a:r>
          </a:p>
        </p:txBody>
      </p:sp>
      <p:sp>
        <p:nvSpPr>
          <p:cNvPr id="9" name="Rectangle 8"/>
          <p:cNvSpPr/>
          <p:nvPr/>
        </p:nvSpPr>
        <p:spPr>
          <a:xfrm>
            <a:off x="533400" y="4953000"/>
            <a:ext cx="830580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28800" indent="-1828800">
              <a:buFont typeface="Arial" charset="0"/>
              <a:buNone/>
              <a:defRPr/>
            </a:pPr>
            <a:r>
              <a:rPr lang="en-US" sz="2800" dirty="0">
                <a:solidFill>
                  <a:schemeClr val="tx2"/>
                </a:solidFill>
                <a:latin typeface="+mn-lt"/>
              </a:rPr>
              <a:t>Pure Substance:  </a:t>
            </a:r>
            <a:r>
              <a:rPr lang="en-US" sz="2800" dirty="0">
                <a:latin typeface="+mn-lt"/>
              </a:rPr>
              <a:t>liquid and gaseous bromine; iced water</a:t>
            </a:r>
          </a:p>
          <a:p>
            <a:pPr marL="1828800" indent="-1828800">
              <a:buFont typeface="Arial" charset="0"/>
              <a:buNone/>
              <a:defRPr/>
            </a:pPr>
            <a:r>
              <a:rPr lang="en-US" sz="2800" dirty="0">
                <a:solidFill>
                  <a:schemeClr val="tx2"/>
                </a:solidFill>
                <a:latin typeface="+mn-lt"/>
              </a:rPr>
              <a:t>Mixture: </a:t>
            </a:r>
            <a:r>
              <a:rPr lang="en-US" sz="2800" dirty="0">
                <a:latin typeface="+mn-lt"/>
              </a:rPr>
              <a:t>Iced tea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/>
              <a:t>Freshly opened Coke is an example of a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An element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A compound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A homogeneous mixture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A heterogeneous mixture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0864D56D-2561-46BD-AB38-1A2A34254CCD}" type="slidenum">
              <a:rPr lang="en-US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/>
              <a:t>Air is an example of a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An element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A compound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A homogeneous mixture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heterogeneous mixture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BC136A0E-EA41-4A3E-83EB-F2DF63FFEE1D}" type="slidenum">
              <a:rPr lang="en-US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/>
              <a:t>A clear, colorless liquid is heat in a beaker until all of the liquid is gone.  The walls of the beaker are coated with a white crystalline solid.  The liquid was: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An element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A compound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A homogeneous mixture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A heterogeneous mixture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B75F7783-7ECC-4D64-A567-E9A041BCF87B}" type="slidenum">
              <a:rPr lang="en-US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/>
              <a:t>Which of these is an example of a solution?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Oil and vinegar salad dressing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Iced tea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Lemonade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Iced water</a:t>
            </a:r>
          </a:p>
          <a:p>
            <a:pPr marL="514350" indent="-514350">
              <a:buFont typeface="+mj-lt"/>
              <a:buAutoNum type="alphaLcPeriod"/>
              <a:defRPr/>
            </a:pPr>
            <a:endParaRPr lang="en-US" dirty="0" smtClean="0"/>
          </a:p>
          <a:p>
            <a:pPr marL="514350" indent="-514350">
              <a:buFont typeface="+mj-lt"/>
              <a:buAutoNum type="alphaLcPeriod"/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25003D8D-B8C5-458D-8704-032CD020DD19}" type="slidenum">
              <a:rPr lang="en-US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/>
              <a:t>Which of these is not a pure substance?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Fe 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Fe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endParaRPr lang="en-US" dirty="0" smtClean="0"/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Fe and O</a:t>
            </a:r>
            <a:r>
              <a:rPr lang="en-US" baseline="-25000" dirty="0" smtClean="0"/>
              <a:t>2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All of these are pure substances</a:t>
            </a:r>
          </a:p>
          <a:p>
            <a:pPr marL="514350" indent="-514350">
              <a:buFont typeface="Arial" charset="0"/>
              <a:buNone/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C643A9FE-4BFC-42F1-B9F4-28367BABFE06}" type="slidenum">
              <a:rPr lang="en-US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Thinking Like a Chemist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DF4B61E1-1B17-4DA3-8890-A8BB93813BA2}" type="slidenum">
              <a:rPr lang="en-US"/>
              <a:pPr>
                <a:defRPr/>
              </a:pPr>
              <a:t>29</a:t>
            </a:fld>
            <a:endParaRPr lang="en-US"/>
          </a:p>
        </p:txBody>
      </p:sp>
      <p:pic>
        <p:nvPicPr>
          <p:cNvPr id="16389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7763" y="1524000"/>
            <a:ext cx="708183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extBox 10"/>
          <p:cNvSpPr txBox="1">
            <a:spLocks noChangeArrowheads="1"/>
          </p:cNvSpPr>
          <p:nvPr/>
        </p:nvSpPr>
        <p:spPr bwMode="auto">
          <a:xfrm>
            <a:off x="1127125" y="5410200"/>
            <a:ext cx="40084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28724F"/>
                </a:solidFill>
                <a:latin typeface="Times New Roman" pitchFamily="18" charset="0"/>
              </a:rPr>
              <a:t>Figure 1.1 </a:t>
            </a:r>
            <a:r>
              <a:rPr lang="en-US"/>
              <a:t>Inside a drop of lake water </a:t>
            </a:r>
          </a:p>
          <a:p>
            <a:r>
              <a:rPr lang="en-US"/>
              <a:t>we find water molecules, dissolved </a:t>
            </a:r>
          </a:p>
          <a:p>
            <a:r>
              <a:rPr lang="en-US"/>
              <a:t>substances and algae cells.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Nature of Chemistry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dirty="0" smtClean="0"/>
              <a:t>Chemistry is the science dealing with the composition of matter and the changes in composition that matter undergoes</a:t>
            </a:r>
            <a:r>
              <a:rPr lang="en-US" dirty="0" smtClean="0"/>
              <a:t>.</a:t>
            </a:r>
          </a:p>
          <a:p>
            <a:pPr>
              <a:buFont typeface="Arial" charset="0"/>
              <a:buNone/>
            </a:pPr>
            <a:r>
              <a:rPr lang="en-US" dirty="0" smtClean="0"/>
              <a:t>Matter is composed of particles, some with charge and some without charge.</a:t>
            </a:r>
            <a:endParaRPr lang="en-US" dirty="0" smtClean="0"/>
          </a:p>
          <a:p>
            <a:pPr>
              <a:buFont typeface="Arial" charset="0"/>
              <a:buNone/>
            </a:pPr>
            <a:r>
              <a:rPr lang="en-US" dirty="0" smtClean="0"/>
              <a:t>Chemistry is also concerned with energy and energy changes of matter</a:t>
            </a:r>
            <a:r>
              <a:rPr lang="en-US" dirty="0" smtClean="0"/>
              <a:t>.</a:t>
            </a:r>
          </a:p>
          <a:p>
            <a:pPr>
              <a:buFont typeface="Arial" charset="0"/>
              <a:buNone/>
            </a:pPr>
            <a:r>
              <a:rPr lang="en-US" dirty="0" smtClean="0"/>
              <a:t>Most chemical behavior can be explained by the interactions of charged particles.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BE51919A-AAD3-4496-BB53-10294DB29BB0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A Scientific Approach to Problem Solving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Define the problem.</a:t>
            </a:r>
          </a:p>
          <a:p>
            <a:r>
              <a:rPr lang="en-US" smtClean="0"/>
              <a:t>Propose possible solutions. </a:t>
            </a:r>
          </a:p>
          <a:p>
            <a:pPr lvl="1"/>
            <a:r>
              <a:rPr lang="en-US" smtClean="0"/>
              <a:t>Science refers to this as making an hypothesis.</a:t>
            </a:r>
          </a:p>
          <a:p>
            <a:r>
              <a:rPr lang="en-US" smtClean="0"/>
              <a:t>Decide which way to proceed or solve the problem.</a:t>
            </a:r>
          </a:p>
          <a:p>
            <a:pPr lvl="1"/>
            <a:r>
              <a:rPr lang="en-US" smtClean="0"/>
              <a:t>Scientists perform an experiment.</a:t>
            </a:r>
          </a:p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50A4FF9-5C50-45BF-A110-905546F86D22}" type="slidenum">
              <a:rPr lang="en-US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Scientific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 charset="0"/>
              <a:buAutoNum type="arabicPeriod"/>
            </a:pPr>
            <a:r>
              <a:rPr lang="en-US" b="1" smtClean="0"/>
              <a:t>Collect the facts or data </a:t>
            </a:r>
            <a:r>
              <a:rPr lang="en-US" smtClean="0"/>
              <a:t>relevant to the problem.</a:t>
            </a:r>
          </a:p>
          <a:p>
            <a:pPr marL="914400" lvl="1" indent="-514350"/>
            <a:r>
              <a:rPr lang="en-US" smtClean="0"/>
              <a:t>Done with carefully designed observations and experimentation.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US" b="1" smtClean="0"/>
              <a:t>Formulate a hypothesis </a:t>
            </a:r>
            <a:r>
              <a:rPr lang="en-US" smtClean="0"/>
              <a:t>that accounts for the data and that can be tested further.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US" b="1" smtClean="0"/>
              <a:t>Plan and do additional experiments to test the hypothesis.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US" b="1" smtClean="0"/>
              <a:t>Modify the hypothesis </a:t>
            </a:r>
            <a:r>
              <a:rPr lang="en-US" smtClean="0"/>
              <a:t>as necessary.</a:t>
            </a:r>
          </a:p>
          <a:p>
            <a:pPr marL="514350" indent="-514350">
              <a:buFont typeface="Arial" charset="0"/>
              <a:buAutoNum type="arabicPeriod"/>
            </a:pPr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8589C866-C88B-4958-AC55-0462FD7442A5}" type="slidenum">
              <a:rPr lang="en-US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buFont typeface="Arial" charset="0"/>
              <a:buNone/>
              <a:defRPr/>
            </a:pPr>
            <a:r>
              <a:rPr lang="en-US" dirty="0" smtClean="0"/>
              <a:t>A clear colorless liquid is combined with a second clear colorless liquid and the mixture is observed.  Which of these is not an observation?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The test tube became hot. 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The reaction is exothermic.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The mixture is cloudy.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The mixture is white.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1-</a:t>
            </a:r>
            <a:fld id="{83A7BDEE-EA14-49F7-B78F-E0FCF9CB765D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Scientific Method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9D90BC70-0651-45B4-B076-D9EE48B8E79D}" type="slidenum">
              <a:rPr lang="en-US"/>
              <a:pPr>
                <a:defRPr/>
              </a:pPr>
              <a:t>33</a:t>
            </a:fld>
            <a:endParaRPr lang="en-US"/>
          </a:p>
        </p:txBody>
      </p:sp>
      <p:pic>
        <p:nvPicPr>
          <p:cNvPr id="20485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828800"/>
            <a:ext cx="5156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810000" y="3886200"/>
            <a:ext cx="5029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2400" b="1" dirty="0">
                <a:latin typeface="+mn-lt"/>
              </a:rPr>
              <a:t>Hypothesis: </a:t>
            </a:r>
            <a:r>
              <a:rPr lang="en-US" sz="2400" dirty="0">
                <a:latin typeface="+mn-lt"/>
              </a:rPr>
              <a:t>A tentative explanation of the facts that can be tested further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en-US" sz="80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2400" b="1" dirty="0">
                <a:latin typeface="+mn-lt"/>
              </a:rPr>
              <a:t>Theory: </a:t>
            </a:r>
            <a:r>
              <a:rPr lang="en-US" sz="2400" dirty="0">
                <a:latin typeface="+mn-lt"/>
              </a:rPr>
              <a:t>Well-tested hypothesis.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en-US" sz="2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343400" y="2590800"/>
            <a:ext cx="4572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2400" b="1" dirty="0">
                <a:latin typeface="+mn-lt"/>
              </a:rPr>
              <a:t>Law: </a:t>
            </a:r>
            <a:r>
              <a:rPr lang="en-US" sz="2400" dirty="0">
                <a:latin typeface="+mn-lt"/>
              </a:rPr>
              <a:t>Statements of natural phenomena to which there are no known exceptions.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en-US" sz="240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buFont typeface="Arial" charset="0"/>
              <a:buNone/>
              <a:defRPr/>
            </a:pPr>
            <a:r>
              <a:rPr lang="en-US" dirty="0" smtClean="0"/>
              <a:t>Which of these is a law?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Atoms consist of protons, neutrons, and electrons. 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All matter is composed of atoms.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Atoms can form chemical bonds by sharing electrons.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The volume of a gas increases with increasing temperature.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1-</a:t>
            </a:r>
            <a:fld id="{3EA3D38B-E989-4D11-8B13-418D1CD3DEC8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/>
              <a:t>The statement, “An atom consists of a dense nucleus surrounded by a cloud of electrons”, is an example of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a theory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a law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an hypothesis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an observation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43E4A052-A214-4F7F-91ED-34C938203D7B}" type="slidenum">
              <a:rPr lang="en-US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Particulate Nature of Matter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/>
              <a:t>Matter</a:t>
            </a:r>
            <a:r>
              <a:rPr lang="en-US" smtClean="0"/>
              <a:t> is anything that has mass and occupies space.</a:t>
            </a:r>
          </a:p>
          <a:p>
            <a:r>
              <a:rPr lang="en-US" smtClean="0"/>
              <a:t>Matter is composed of discrete, tiny, fundamental particles called </a:t>
            </a:r>
            <a:r>
              <a:rPr lang="en-US" b="1" smtClean="0"/>
              <a:t>atoms</a:t>
            </a:r>
            <a:r>
              <a:rPr lang="en-US" smtClean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803C2DC7-B7EE-4249-A6EA-015D194D2109}" type="slidenum">
              <a:rPr lang="en-US"/>
              <a:pPr>
                <a:defRPr/>
              </a:pPr>
              <a:t>4</a:t>
            </a:fld>
            <a:endParaRPr lang="en-US"/>
          </a:p>
        </p:txBody>
      </p:sp>
      <p:pic>
        <p:nvPicPr>
          <p:cNvPr id="2355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3048000"/>
            <a:ext cx="5248275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57200" y="5562600"/>
            <a:ext cx="86868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</a:rPr>
              <a:t>The surface of a penny is made up of tiny identical copper atoms packed tightly together.</a:t>
            </a:r>
            <a:endParaRPr lang="en-US" sz="24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Copper Nucleus and Electrons</a:t>
            </a:r>
            <a:endParaRPr lang="en-US" dirty="0"/>
          </a:p>
        </p:txBody>
      </p:sp>
      <p:pic>
        <p:nvPicPr>
          <p:cNvPr id="6" name="Content Placeholder 5" descr="copper_big_e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1-</a:t>
            </a:r>
            <a:fld id="{97CCE332-7EBB-41BD-A3C7-E31474806F7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Physical States of Matter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310BB0D3-690C-43F1-B285-F0542D974DE0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2458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How are they the same?  How are they different?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286000"/>
            <a:ext cx="5974879" cy="411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Solids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43600" cy="4525963"/>
          </a:xfrm>
        </p:spPr>
        <p:txBody>
          <a:bodyPr/>
          <a:lstStyle/>
          <a:p>
            <a:r>
              <a:rPr lang="en-US" smtClean="0"/>
              <a:t>Definite shape</a:t>
            </a:r>
          </a:p>
          <a:p>
            <a:r>
              <a:rPr lang="en-US" smtClean="0"/>
              <a:t>Definite volume</a:t>
            </a:r>
          </a:p>
          <a:p>
            <a:r>
              <a:rPr lang="en-US" smtClean="0"/>
              <a:t>Essentially incompressible</a:t>
            </a:r>
          </a:p>
          <a:p>
            <a:r>
              <a:rPr lang="en-US" smtClean="0"/>
              <a:t>Particles are tightly packed together</a:t>
            </a:r>
          </a:p>
          <a:p>
            <a:r>
              <a:rPr lang="en-US" smtClean="0"/>
              <a:t>Particles are held together by very strong forces of attraction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8D835824-C0A7-4AE2-98EB-3303E2BF63C4}" type="slidenum">
              <a:rPr lang="en-US"/>
              <a:pPr>
                <a:defRPr/>
              </a:pPr>
              <a:t>7</a:t>
            </a:fld>
            <a:endParaRPr lang="en-US"/>
          </a:p>
        </p:txBody>
      </p:sp>
      <p:pic>
        <p:nvPicPr>
          <p:cNvPr id="26630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1600200"/>
            <a:ext cx="241935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Solids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10000" cy="4525963"/>
          </a:xfrm>
        </p:spPr>
        <p:txBody>
          <a:bodyPr/>
          <a:lstStyle/>
          <a:p>
            <a:r>
              <a:rPr lang="en-US" b="1" smtClean="0"/>
              <a:t>Crystalline </a:t>
            </a:r>
            <a:r>
              <a:rPr lang="en-US" smtClean="0"/>
              <a:t>solids exist in regular, repeating, three-dimensional geometric patterns.</a:t>
            </a:r>
          </a:p>
          <a:p>
            <a:r>
              <a:rPr lang="en-US" b="1" smtClean="0"/>
              <a:t>Amorphous </a:t>
            </a:r>
            <a:r>
              <a:rPr lang="en-US" smtClean="0"/>
              <a:t>solids do not have any regular, internal geometric pattern.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1-</a:t>
            </a:r>
            <a:fld id="{9EC7754F-8890-4032-8FA3-FF42F7E4851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2765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676400"/>
            <a:ext cx="2924175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Solids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724400"/>
          </a:xfrm>
        </p:spPr>
        <p:txBody>
          <a:bodyPr/>
          <a:lstStyle/>
          <a:p>
            <a:r>
              <a:rPr lang="en-US" smtClean="0"/>
              <a:t>Crystalline solids have regular, repeating three dimensional patterns.</a:t>
            </a:r>
          </a:p>
          <a:p>
            <a:r>
              <a:rPr lang="en-US" smtClean="0"/>
              <a:t>This is a large crystal of table salt.  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pPr>
              <a:buFont typeface="Arial" charset="0"/>
              <a:buNone/>
            </a:pPr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BD1263BD-6A3C-4708-9763-D331A06C59C3}" type="slidenum">
              <a:rPr lang="en-US"/>
              <a:pPr>
                <a:defRPr/>
              </a:pPr>
              <a:t>9</a:t>
            </a:fld>
            <a:endParaRPr lang="en-US"/>
          </a:p>
        </p:txBody>
      </p:sp>
      <p:pic>
        <p:nvPicPr>
          <p:cNvPr id="2560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3048000"/>
            <a:ext cx="4648200" cy="315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1592</Words>
  <Application>Microsoft Office PowerPoint</Application>
  <PresentationFormat>On-screen Show (4:3)</PresentationFormat>
  <Paragraphs>296</Paragraphs>
  <Slides>35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Chapter 1</vt:lpstr>
      <vt:lpstr>Chapter Outline</vt:lpstr>
      <vt:lpstr>The Nature of Chemistry</vt:lpstr>
      <vt:lpstr>The Particulate Nature of Matter</vt:lpstr>
      <vt:lpstr>Copper Nucleus and Electrons</vt:lpstr>
      <vt:lpstr>Physical States of Matter</vt:lpstr>
      <vt:lpstr>Solids</vt:lpstr>
      <vt:lpstr>Solids</vt:lpstr>
      <vt:lpstr>Solids</vt:lpstr>
      <vt:lpstr>Liquids</vt:lpstr>
      <vt:lpstr>Gases</vt:lpstr>
      <vt:lpstr>States of Matter</vt:lpstr>
      <vt:lpstr>Your Turn!</vt:lpstr>
      <vt:lpstr>Your Turn!</vt:lpstr>
      <vt:lpstr>Your Turn!</vt:lpstr>
      <vt:lpstr>Your Turn!</vt:lpstr>
      <vt:lpstr>Your Turn!</vt:lpstr>
      <vt:lpstr>Classifying Matter</vt:lpstr>
      <vt:lpstr>Classifying Matter</vt:lpstr>
      <vt:lpstr>Classifying Matter</vt:lpstr>
      <vt:lpstr>Distinguishing Mixtures from  Pure Substances</vt:lpstr>
      <vt:lpstr>Classifying Matter</vt:lpstr>
      <vt:lpstr>Classifying Matter</vt:lpstr>
      <vt:lpstr>Your Turn!</vt:lpstr>
      <vt:lpstr>Your Turn!</vt:lpstr>
      <vt:lpstr>Your Turn!</vt:lpstr>
      <vt:lpstr>Your Turn!</vt:lpstr>
      <vt:lpstr>Your Turn!</vt:lpstr>
      <vt:lpstr>Thinking Like a Chemist</vt:lpstr>
      <vt:lpstr>A Scientific Approach to Problem Solving</vt:lpstr>
      <vt:lpstr>The Scientific Method</vt:lpstr>
      <vt:lpstr>Your Turn!</vt:lpstr>
      <vt:lpstr>The Scientific Method</vt:lpstr>
      <vt:lpstr>Your Turn!</vt:lpstr>
      <vt:lpstr>Your Turn!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subject>Introduction to Chemistry</dc:subject>
  <dc:creator>Karen Sanchez</dc:creator>
  <cp:lastModifiedBy>Superfly</cp:lastModifiedBy>
  <cp:revision>104</cp:revision>
  <dcterms:created xsi:type="dcterms:W3CDTF">2009-04-24T10:50:53Z</dcterms:created>
  <dcterms:modified xsi:type="dcterms:W3CDTF">2012-08-20T01:45:27Z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485640030</vt:i4>
  </property>
  <property fmtid="{D5CDD505-2E9C-101B-9397-08002B2CF9AE}" pid="3" name="_NewReviewCycle">
    <vt:lpwstr/>
  </property>
  <property fmtid="{D5CDD505-2E9C-101B-9397-08002B2CF9AE}" pid="4" name="_EmailSubject">
    <vt:lpwstr>Hein, Foundations of Chemistry 13e ICS update</vt:lpwstr>
  </property>
  <property fmtid="{D5CDD505-2E9C-101B-9397-08002B2CF9AE}" pid="5" name="_AuthorEmail">
    <vt:lpwstr>arentrop@wiley.com</vt:lpwstr>
  </property>
  <property fmtid="{D5CDD505-2E9C-101B-9397-08002B2CF9AE}" pid="6" name="_AuthorEmailDisplayName">
    <vt:lpwstr>Rentrop, Alyson - Hoboken</vt:lpwstr>
  </property>
</Properties>
</file>