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82" r:id="rId5"/>
    <p:sldId id="259" r:id="rId6"/>
    <p:sldId id="261" r:id="rId7"/>
    <p:sldId id="260" r:id="rId8"/>
    <p:sldId id="277" r:id="rId9"/>
    <p:sldId id="283" r:id="rId10"/>
    <p:sldId id="278" r:id="rId11"/>
    <p:sldId id="279" r:id="rId12"/>
    <p:sldId id="280" r:id="rId13"/>
    <p:sldId id="281" r:id="rId14"/>
    <p:sldId id="262" r:id="rId15"/>
    <p:sldId id="266" r:id="rId16"/>
    <p:sldId id="284" r:id="rId17"/>
    <p:sldId id="265" r:id="rId18"/>
    <p:sldId id="264" r:id="rId19"/>
    <p:sldId id="267" r:id="rId20"/>
    <p:sldId id="268" r:id="rId21"/>
    <p:sldId id="269" r:id="rId22"/>
    <p:sldId id="270" r:id="rId23"/>
    <p:sldId id="285" r:id="rId24"/>
    <p:sldId id="271" r:id="rId25"/>
    <p:sldId id="272" r:id="rId26"/>
    <p:sldId id="273" r:id="rId27"/>
    <p:sldId id="274" r:id="rId28"/>
    <p:sldId id="275" r:id="rId29"/>
    <p:sldId id="276" r:id="rId30"/>
    <p:sldId id="26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54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0B0632-C351-40D4-ACF5-7CC45993CA65}" type="datetimeFigureOut">
              <a:rPr lang="en-US" smtClean="0"/>
              <a:pPr/>
              <a:t>9/12/2012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1F3402-8A96-42A5-9883-83C12F8BD74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b="1" dirty="0" smtClean="0"/>
              <a:t>Figure 4.3 </a:t>
            </a:r>
            <a:r>
              <a:rPr lang="en-US" dirty="0" smtClean="0"/>
              <a:t>Chemical Change:  Forming of copper(II) oxide from copper and oxygen.  </a:t>
            </a:r>
          </a:p>
          <a:p>
            <a:pPr marL="228600" indent="-228600">
              <a:buFont typeface="+mj-lt"/>
              <a:buAutoNum type="alphaLcParenR"/>
              <a:defRPr/>
            </a:pPr>
            <a:r>
              <a:rPr lang="en-US" dirty="0" smtClean="0">
                <a:solidFill>
                  <a:srgbClr val="FF0000"/>
                </a:solidFill>
              </a:rPr>
              <a:t>Before heating, the wire is 100% copper (1.00 g)</a:t>
            </a:r>
          </a:p>
          <a:p>
            <a:pPr marL="228600" indent="-228600">
              <a:buFont typeface="+mj-lt"/>
              <a:buAutoNum type="alphaLcParenR"/>
              <a:defRPr/>
            </a:pPr>
            <a:r>
              <a:rPr lang="en-US" dirty="0" smtClean="0">
                <a:solidFill>
                  <a:srgbClr val="FF0000"/>
                </a:solidFill>
              </a:rPr>
              <a:t>Copper and oxygen from the air combine chemically when the air is heated.</a:t>
            </a:r>
          </a:p>
          <a:p>
            <a:pPr marL="228600" indent="-228600">
              <a:buFont typeface="+mj-lt"/>
              <a:buAutoNum type="alphaLcParenR"/>
              <a:defRPr/>
            </a:pPr>
            <a:r>
              <a:rPr lang="en-US" dirty="0" smtClean="0">
                <a:solidFill>
                  <a:srgbClr val="FF0000"/>
                </a:solidFill>
              </a:rPr>
              <a:t>After heating, the wire is black copper(II) oxide (1.251 g)</a:t>
            </a:r>
          </a:p>
          <a:p>
            <a:pPr>
              <a:defRPr/>
            </a:pPr>
            <a:endParaRPr lang="en-US" b="1" dirty="0"/>
          </a:p>
        </p:txBody>
      </p:sp>
      <p:sp>
        <p:nvSpPr>
          <p:cNvPr id="4" name="Slide Number Placeholder 3"/>
          <p:cNvSpPr>
            <a:spLocks noGrp="1"/>
          </p:cNvSpPr>
          <p:nvPr>
            <p:ph type="sldNum" sz="quarter" idx="5"/>
          </p:nvPr>
        </p:nvSpPr>
        <p:spPr/>
        <p:txBody>
          <a:bodyPr/>
          <a:lstStyle/>
          <a:p>
            <a:pPr>
              <a:defRPr/>
            </a:pPr>
            <a:fld id="{757CAF5D-BD14-4BE1-85BF-FA8522CAF2CE}" type="slidenum">
              <a:rPr lang="en-US" smtClean="0"/>
              <a:pPr>
                <a:defRPr/>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4.4</a:t>
            </a:r>
            <a:r>
              <a:rPr lang="en-US" smtClean="0"/>
              <a:t>  Electrolysis of water produces hydrogen gas (on the right side) and oxygen gas (on the left).  Note the ratio of the gases is 2.1.</a:t>
            </a:r>
            <a:endParaRPr lang="en-US" b="1" smtClean="0"/>
          </a:p>
        </p:txBody>
      </p:sp>
      <p:sp>
        <p:nvSpPr>
          <p:cNvPr id="4" name="Slide Number Placeholder 3"/>
          <p:cNvSpPr>
            <a:spLocks noGrp="1"/>
          </p:cNvSpPr>
          <p:nvPr>
            <p:ph type="sldNum" sz="quarter" idx="5"/>
          </p:nvPr>
        </p:nvSpPr>
        <p:spPr/>
        <p:txBody>
          <a:bodyPr/>
          <a:lstStyle/>
          <a:p>
            <a:pPr>
              <a:defRPr/>
            </a:pPr>
            <a:fld id="{2BE7DFC9-D660-4A0B-BF97-63DF213DB57C}" type="slidenum">
              <a:rPr lang="en-US" smtClean="0"/>
              <a:pPr>
                <a:defRPr/>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5.3</a:t>
            </a:r>
            <a:r>
              <a:rPr lang="en-US" smtClean="0"/>
              <a:t>  Cathode ray tube.  A stream of electrons passes between electrodes.  The fast moving particles excite the gas inside the tube creating a greenish glow between the electrodes.</a:t>
            </a:r>
            <a:endParaRPr lang="en-US" b="1" smtClean="0"/>
          </a:p>
        </p:txBody>
      </p:sp>
      <p:sp>
        <p:nvSpPr>
          <p:cNvPr id="4" name="Slide Number Placeholder 3"/>
          <p:cNvSpPr>
            <a:spLocks noGrp="1"/>
          </p:cNvSpPr>
          <p:nvPr>
            <p:ph type="sldNum" sz="quarter" idx="5"/>
          </p:nvPr>
        </p:nvSpPr>
        <p:spPr/>
        <p:txBody>
          <a:bodyPr/>
          <a:lstStyle/>
          <a:p>
            <a:pPr>
              <a:defRPr/>
            </a:pPr>
            <a:fld id="{5ADBF3A1-27AC-4883-8C3A-C74A4EFA95AD}" type="slidenum">
              <a:rPr lang="en-US" smtClean="0"/>
              <a:pPr>
                <a:defRPr/>
              </a:pPr>
              <a:t>19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5.5</a:t>
            </a:r>
            <a:r>
              <a:rPr lang="en-US" smtClean="0"/>
              <a:t> (a) When one or more electrons are lost from an atom, a cation is formed.  (b) When one or more electrons are added to a neutral atom, an anion is formed.</a:t>
            </a:r>
            <a:endParaRPr lang="en-US" b="1" smtClean="0"/>
          </a:p>
        </p:txBody>
      </p:sp>
      <p:sp>
        <p:nvSpPr>
          <p:cNvPr id="4" name="Slide Number Placeholder 3"/>
          <p:cNvSpPr>
            <a:spLocks noGrp="1"/>
          </p:cNvSpPr>
          <p:nvPr>
            <p:ph type="sldNum" sz="quarter" idx="5"/>
          </p:nvPr>
        </p:nvSpPr>
        <p:spPr/>
        <p:txBody>
          <a:bodyPr/>
          <a:lstStyle/>
          <a:p>
            <a:pPr>
              <a:defRPr/>
            </a:pPr>
            <a:fld id="{47797ECA-5A8F-4FE6-A201-69C45A605D1E}" type="slidenum">
              <a:rPr lang="en-US" smtClean="0"/>
              <a:pPr>
                <a:defRPr/>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5.4</a:t>
            </a:r>
            <a:r>
              <a:rPr lang="en-US" smtClean="0"/>
              <a:t> Thompson’s Model of the Atom  In this early model of the atom, negative particles (electrons) were thought to be embedded in a positively charged sphere.  It is sometimes called the plum pudding model.</a:t>
            </a:r>
            <a:endParaRPr lang="en-US" b="1" smtClean="0"/>
          </a:p>
        </p:txBody>
      </p:sp>
      <p:sp>
        <p:nvSpPr>
          <p:cNvPr id="4" name="Slide Number Placeholder 3"/>
          <p:cNvSpPr>
            <a:spLocks noGrp="1"/>
          </p:cNvSpPr>
          <p:nvPr>
            <p:ph type="sldNum" sz="quarter" idx="5"/>
          </p:nvPr>
        </p:nvSpPr>
        <p:spPr/>
        <p:txBody>
          <a:bodyPr/>
          <a:lstStyle/>
          <a:p>
            <a:pPr>
              <a:defRPr/>
            </a:pPr>
            <a:fld id="{EDCCB97B-72E2-4765-887F-AC7FF95B3E99}" type="slidenum">
              <a:rPr lang="en-US" smtClean="0"/>
              <a:pPr>
                <a:defRPr/>
              </a:pPr>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5.7</a:t>
            </a:r>
            <a:r>
              <a:rPr lang="en-US" smtClean="0"/>
              <a:t>  In the nuclear model of the atom, protons (p) and neutrons (n) are located in the nucleus.  The electrons are found in the remainder of the atom (which is mostly empty space because electrons are very tiny).</a:t>
            </a:r>
            <a:endParaRPr lang="en-US" b="1" smtClean="0"/>
          </a:p>
        </p:txBody>
      </p:sp>
      <p:sp>
        <p:nvSpPr>
          <p:cNvPr id="4" name="Slide Number Placeholder 3"/>
          <p:cNvSpPr>
            <a:spLocks noGrp="1"/>
          </p:cNvSpPr>
          <p:nvPr>
            <p:ph type="sldNum" sz="quarter" idx="5"/>
          </p:nvPr>
        </p:nvSpPr>
        <p:spPr/>
        <p:txBody>
          <a:bodyPr/>
          <a:lstStyle/>
          <a:p>
            <a:pPr>
              <a:defRPr/>
            </a:pPr>
            <a:fld id="{2D977962-1BBC-4B04-8EB4-4429BA91EC9D}" type="slidenum">
              <a:rPr lang="en-US" smtClean="0"/>
              <a:pPr>
                <a:defRPr/>
              </a:pPr>
              <a:t>25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5.8</a:t>
            </a:r>
            <a:r>
              <a:rPr lang="en-US" smtClean="0"/>
              <a:t>  The isotopes of hydrogen.  The number of protons (purple) and neutrons (blue) are shown within the nucleus.  The electron (e</a:t>
            </a:r>
            <a:r>
              <a:rPr lang="en-US" baseline="30000" smtClean="0"/>
              <a:t>-</a:t>
            </a:r>
            <a:r>
              <a:rPr lang="en-US" smtClean="0"/>
              <a:t>) exists outside the nucleus.</a:t>
            </a:r>
            <a:endParaRPr lang="en-US" b="1" smtClean="0"/>
          </a:p>
        </p:txBody>
      </p:sp>
      <p:sp>
        <p:nvSpPr>
          <p:cNvPr id="4" name="Slide Number Placeholder 3"/>
          <p:cNvSpPr>
            <a:spLocks noGrp="1"/>
          </p:cNvSpPr>
          <p:nvPr>
            <p:ph type="sldNum" sz="quarter" idx="5"/>
          </p:nvPr>
        </p:nvSpPr>
        <p:spPr/>
        <p:txBody>
          <a:bodyPr/>
          <a:lstStyle/>
          <a:p>
            <a:pPr>
              <a:defRPr/>
            </a:pPr>
            <a:fld id="{E88D47A7-B4A3-45CF-A1C8-84E97E6D5C05}" type="slidenum">
              <a:rPr lang="en-US" smtClean="0"/>
              <a:pPr>
                <a:defRPr/>
              </a:pPr>
              <a:t>27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A2F2AA-7B86-4BCC-8FBC-BC6A7924AB10}" type="datetimeFigureOut">
              <a:rPr lang="en-US" smtClean="0"/>
              <a:pPr/>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D989E-2532-4436-A761-D87E5C864E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2F2AA-7B86-4BCC-8FBC-BC6A7924AB10}" type="datetimeFigureOut">
              <a:rPr lang="en-US" smtClean="0"/>
              <a:pPr/>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D989E-2532-4436-A761-D87E5C864E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2F2AA-7B86-4BCC-8FBC-BC6A7924AB10}" type="datetimeFigureOut">
              <a:rPr lang="en-US" smtClean="0"/>
              <a:pPr/>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D989E-2532-4436-A761-D87E5C864E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2F2AA-7B86-4BCC-8FBC-BC6A7924AB10}" type="datetimeFigureOut">
              <a:rPr lang="en-US" smtClean="0"/>
              <a:pPr/>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D989E-2532-4436-A761-D87E5C864E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A2F2AA-7B86-4BCC-8FBC-BC6A7924AB10}" type="datetimeFigureOut">
              <a:rPr lang="en-US" smtClean="0"/>
              <a:pPr/>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D989E-2532-4436-A761-D87E5C864E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A2F2AA-7B86-4BCC-8FBC-BC6A7924AB10}" type="datetimeFigureOut">
              <a:rPr lang="en-US" smtClean="0"/>
              <a:pPr/>
              <a:t>9/12/2012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D989E-2532-4436-A761-D87E5C864E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A2F2AA-7B86-4BCC-8FBC-BC6A7924AB10}" type="datetimeFigureOut">
              <a:rPr lang="en-US" smtClean="0"/>
              <a:pPr/>
              <a:t>9/12/2012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DD989E-2532-4436-A761-D87E5C864E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A2F2AA-7B86-4BCC-8FBC-BC6A7924AB10}" type="datetimeFigureOut">
              <a:rPr lang="en-US" smtClean="0"/>
              <a:pPr/>
              <a:t>9/12/2012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DD989E-2532-4436-A761-D87E5C864E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A2F2AA-7B86-4BCC-8FBC-BC6A7924AB10}" type="datetimeFigureOut">
              <a:rPr lang="en-US" smtClean="0"/>
              <a:pPr/>
              <a:t>9/12/2012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DD989E-2532-4436-A761-D87E5C864E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2F2AA-7B86-4BCC-8FBC-BC6A7924AB10}" type="datetimeFigureOut">
              <a:rPr lang="en-US" smtClean="0"/>
              <a:pPr/>
              <a:t>9/12/2012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D989E-2532-4436-A761-D87E5C864E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2F2AA-7B86-4BCC-8FBC-BC6A7924AB10}" type="datetimeFigureOut">
              <a:rPr lang="en-US" smtClean="0"/>
              <a:pPr/>
              <a:t>9/12/2012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D989E-2532-4436-A761-D87E5C864E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2F2AA-7B86-4BCC-8FBC-BC6A7924AB10}" type="datetimeFigureOut">
              <a:rPr lang="en-US" smtClean="0"/>
              <a:pPr/>
              <a:t>9/12/2012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D989E-2532-4436-A761-D87E5C864E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Electrolysis of Water</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28680" name="Picture 8"/>
          <p:cNvPicPr>
            <a:picLocks noChangeAspect="1" noChangeArrowheads="1"/>
          </p:cNvPicPr>
          <p:nvPr/>
        </p:nvPicPr>
        <p:blipFill>
          <a:blip r:embed="rId3" cstate="print"/>
          <a:srcRect/>
          <a:stretch>
            <a:fillRect/>
          </a:stretch>
        </p:blipFill>
        <p:spPr bwMode="auto">
          <a:xfrm>
            <a:off x="2205037" y="1562100"/>
            <a:ext cx="4805363" cy="4697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Chemical Equations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29701" name="Picture 6"/>
          <p:cNvPicPr>
            <a:picLocks noChangeAspect="1" noChangeArrowheads="1"/>
          </p:cNvPicPr>
          <p:nvPr/>
        </p:nvPicPr>
        <p:blipFill>
          <a:blip r:embed="rId2" cstate="print"/>
          <a:srcRect/>
          <a:stretch>
            <a:fillRect/>
          </a:stretch>
        </p:blipFill>
        <p:spPr bwMode="auto">
          <a:xfrm>
            <a:off x="609600" y="2076450"/>
            <a:ext cx="7610475" cy="4552950"/>
          </a:xfrm>
          <a:prstGeom prst="rect">
            <a:avLst/>
          </a:prstGeom>
          <a:noFill/>
          <a:ln w="9525">
            <a:noFill/>
            <a:miter lim="800000"/>
            <a:headEnd/>
            <a:tailEnd/>
          </a:ln>
        </p:spPr>
      </p:pic>
      <p:sp>
        <p:nvSpPr>
          <p:cNvPr id="6" name="TextBox 5"/>
          <p:cNvSpPr txBox="1"/>
          <p:nvPr/>
        </p:nvSpPr>
        <p:spPr>
          <a:xfrm>
            <a:off x="533400" y="1143000"/>
            <a:ext cx="8001000" cy="954088"/>
          </a:xfrm>
          <a:prstGeom prst="rect">
            <a:avLst/>
          </a:prstGeom>
          <a:solidFill>
            <a:schemeClr val="bg1"/>
          </a:solidFill>
        </p:spPr>
        <p:txBody>
          <a:bodyPr>
            <a:spAutoFit/>
          </a:bodyPr>
          <a:lstStyle/>
          <a:p>
            <a:pPr>
              <a:defRPr/>
            </a:pPr>
            <a:r>
              <a:rPr lang="en-US" sz="2800" dirty="0">
                <a:latin typeface="+mn-lt"/>
              </a:rPr>
              <a:t>A </a:t>
            </a:r>
            <a:r>
              <a:rPr lang="en-US" sz="2800" b="1" dirty="0">
                <a:latin typeface="+mn-lt"/>
              </a:rPr>
              <a:t>chemical equation </a:t>
            </a:r>
            <a:r>
              <a:rPr lang="en-US" sz="2800" dirty="0">
                <a:latin typeface="+mn-lt"/>
              </a:rPr>
              <a:t>is a shorthand for expressing chemical changes.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Conservation of Energy</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10" name="Rectangle 9"/>
          <p:cNvSpPr/>
          <p:nvPr/>
        </p:nvSpPr>
        <p:spPr>
          <a:xfrm>
            <a:off x="609600" y="1676400"/>
            <a:ext cx="7772400" cy="1200329"/>
          </a:xfrm>
          <a:prstGeom prst="rect">
            <a:avLst/>
          </a:prstGeom>
        </p:spPr>
        <p:txBody>
          <a:bodyPr wrap="square">
            <a:spAutoFit/>
          </a:bodyPr>
          <a:lstStyle/>
          <a:p>
            <a:r>
              <a:rPr lang="en-US" sz="2400" b="1" dirty="0" smtClean="0"/>
              <a:t>The law of conservation of energy</a:t>
            </a:r>
            <a:r>
              <a:rPr lang="en-US" sz="2400" dirty="0" smtClean="0"/>
              <a:t>:  Energy can be neither created nor destroyed, though it can be transformed from one form to another.</a:t>
            </a:r>
            <a:endParaRPr lang="en-US" sz="2400" b="1" dirty="0" smtClean="0"/>
          </a:p>
        </p:txBody>
      </p:sp>
      <p:pic>
        <p:nvPicPr>
          <p:cNvPr id="55305" name="Picture 9"/>
          <p:cNvPicPr>
            <a:picLocks noChangeAspect="1" noChangeArrowheads="1"/>
          </p:cNvPicPr>
          <p:nvPr/>
        </p:nvPicPr>
        <p:blipFill>
          <a:blip r:embed="rId2" cstate="print"/>
          <a:srcRect/>
          <a:stretch>
            <a:fillRect/>
          </a:stretch>
        </p:blipFill>
        <p:spPr bwMode="auto">
          <a:xfrm>
            <a:off x="168275" y="3048000"/>
            <a:ext cx="8747125"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Energy</a:t>
            </a:r>
          </a:p>
        </p:txBody>
      </p:sp>
      <p:sp>
        <p:nvSpPr>
          <p:cNvPr id="38915" name="Content Placeholder 2"/>
          <p:cNvSpPr>
            <a:spLocks noGrp="1"/>
          </p:cNvSpPr>
          <p:nvPr>
            <p:ph idx="1"/>
          </p:nvPr>
        </p:nvSpPr>
        <p:spPr/>
        <p:txBody>
          <a:bodyPr>
            <a:noAutofit/>
          </a:bodyPr>
          <a:lstStyle/>
          <a:p>
            <a:r>
              <a:rPr lang="en-US" sz="2800" b="1" dirty="0" smtClean="0"/>
              <a:t>Energy</a:t>
            </a:r>
            <a:r>
              <a:rPr lang="en-US" sz="2800" dirty="0" smtClean="0"/>
              <a:t> can be converted from one form to another</a:t>
            </a:r>
          </a:p>
          <a:p>
            <a:pPr>
              <a:buFont typeface="Arial" charset="0"/>
              <a:buChar char="•"/>
            </a:pPr>
            <a:r>
              <a:rPr lang="en-US" sz="2800" dirty="0" smtClean="0"/>
              <a:t>Mechanical</a:t>
            </a:r>
          </a:p>
          <a:p>
            <a:pPr>
              <a:buFont typeface="Arial" charset="0"/>
              <a:buChar char="•"/>
            </a:pPr>
            <a:r>
              <a:rPr lang="en-US" sz="2800" dirty="0" smtClean="0"/>
              <a:t>Chemical</a:t>
            </a:r>
          </a:p>
          <a:p>
            <a:pPr>
              <a:buFont typeface="Arial" charset="0"/>
              <a:buChar char="•"/>
            </a:pPr>
            <a:r>
              <a:rPr lang="en-US" sz="2800" dirty="0" smtClean="0"/>
              <a:t>Electrical</a:t>
            </a:r>
          </a:p>
          <a:p>
            <a:pPr>
              <a:buFont typeface="Arial" charset="0"/>
              <a:buChar char="•"/>
            </a:pPr>
            <a:r>
              <a:rPr lang="en-US" sz="2800" dirty="0" smtClean="0"/>
              <a:t>Heat</a:t>
            </a:r>
          </a:p>
          <a:p>
            <a:pPr>
              <a:buFont typeface="Arial" charset="0"/>
              <a:buChar char="•"/>
            </a:pPr>
            <a:r>
              <a:rPr lang="en-US" sz="2800" dirty="0" smtClean="0"/>
              <a:t>Nuclear</a:t>
            </a:r>
          </a:p>
          <a:p>
            <a:pPr>
              <a:buFont typeface="Arial" charset="0"/>
              <a:buChar char="•"/>
            </a:pPr>
            <a:r>
              <a:rPr lang="en-US" sz="2800" dirty="0" smtClean="0"/>
              <a:t>Light</a:t>
            </a:r>
          </a:p>
          <a:p>
            <a:r>
              <a:rPr lang="en-US" sz="2800" dirty="0" smtClean="0"/>
              <a:t>In chemistry, energy is most frequently released as heat.</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3600" dirty="0" smtClean="0"/>
              <a:t>Kinetic and Potential Energy</a:t>
            </a:r>
            <a:r>
              <a:rPr lang="en-US" dirty="0" smtClean="0"/>
              <a:t> </a:t>
            </a:r>
            <a:br>
              <a:rPr lang="en-US" dirty="0" smtClean="0"/>
            </a:br>
            <a:endParaRPr lang="en-US" dirty="0"/>
          </a:p>
        </p:txBody>
      </p:sp>
      <p:pic>
        <p:nvPicPr>
          <p:cNvPr id="4" name="Content Placeholder 3" descr="u5l2b17.gif"/>
          <p:cNvPicPr>
            <a:picLocks noGrp="1" noChangeAspect="1"/>
          </p:cNvPicPr>
          <p:nvPr>
            <p:ph idx="1"/>
          </p:nvPr>
        </p:nvPicPr>
        <p:blipFill>
          <a:blip r:embed="rId2"/>
          <a:stretch>
            <a:fillRect/>
          </a:stretch>
        </p:blipFill>
        <p:spPr>
          <a:xfrm>
            <a:off x="2514600" y="914400"/>
            <a:ext cx="3914775" cy="2743200"/>
          </a:xfrm>
        </p:spPr>
      </p:pic>
      <p:sp>
        <p:nvSpPr>
          <p:cNvPr id="5" name="TextBox 4"/>
          <p:cNvSpPr txBox="1"/>
          <p:nvPr/>
        </p:nvSpPr>
        <p:spPr>
          <a:xfrm>
            <a:off x="381000" y="3657600"/>
            <a:ext cx="8458200" cy="2800767"/>
          </a:xfrm>
          <a:prstGeom prst="rect">
            <a:avLst/>
          </a:prstGeom>
          <a:noFill/>
        </p:spPr>
        <p:txBody>
          <a:bodyPr wrap="square" rtlCol="0">
            <a:spAutoFit/>
          </a:bodyPr>
          <a:lstStyle/>
          <a:p>
            <a:r>
              <a:rPr lang="en-US" sz="1600" dirty="0" smtClean="0"/>
              <a:t>Kinetic Energy is the energy possessed by and object due to its motion.  KE = ½ mv</a:t>
            </a:r>
            <a:r>
              <a:rPr lang="en-US" sz="1600" baseline="30000" dirty="0" smtClean="0"/>
              <a:t>2</a:t>
            </a:r>
            <a:r>
              <a:rPr lang="en-US" sz="1600" dirty="0" smtClean="0"/>
              <a:t> </a:t>
            </a:r>
          </a:p>
          <a:p>
            <a:endParaRPr lang="en-US" sz="1600" dirty="0"/>
          </a:p>
          <a:p>
            <a:r>
              <a:rPr lang="en-US" sz="1600" dirty="0" smtClean="0"/>
              <a:t>Potential Energy is the energy an object has due to its position in a field.  While we most commonly think of potential energy stored in a gravitational field, potential energy can be due to a charged objects position within an electric field.</a:t>
            </a:r>
          </a:p>
          <a:p>
            <a:endParaRPr lang="en-US" sz="1600" dirty="0"/>
          </a:p>
          <a:p>
            <a:r>
              <a:rPr lang="en-US" sz="1600" dirty="0" smtClean="0"/>
              <a:t>The chemical potential energy stored in molecules can be thought of as the potential energy of electrons in the electric field caused by their attraction to positively charged nuclei. </a:t>
            </a:r>
          </a:p>
          <a:p>
            <a:endParaRPr lang="en-US" sz="1600" dirty="0"/>
          </a:p>
          <a:p>
            <a:r>
              <a:rPr lang="en-US" sz="1600" dirty="0" smtClean="0"/>
              <a:t>When  electrons fall through an electrical field they release potential energy that was stored in the electric field as electromagnetic waves.</a:t>
            </a:r>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dirty="0" smtClean="0"/>
              <a:t>The Nature of Electric Charge</a:t>
            </a:r>
          </a:p>
        </p:txBody>
      </p:sp>
      <p:sp>
        <p:nvSpPr>
          <p:cNvPr id="3" name="Content Placeholder 2"/>
          <p:cNvSpPr>
            <a:spLocks noGrp="1"/>
          </p:cNvSpPr>
          <p:nvPr>
            <p:ph idx="1"/>
          </p:nvPr>
        </p:nvSpPr>
        <p:spPr/>
        <p:txBody>
          <a:bodyPr>
            <a:normAutofit/>
          </a:bodyPr>
          <a:lstStyle/>
          <a:p>
            <a:pPr marL="514350" indent="-514350">
              <a:buFont typeface="Arial" charset="0"/>
              <a:buAutoNum type="arabicPeriod"/>
            </a:pPr>
            <a:r>
              <a:rPr lang="en-US" sz="2800" dirty="0" smtClean="0"/>
              <a:t>Charge may be of two types: positive and negative.</a:t>
            </a:r>
          </a:p>
          <a:p>
            <a:pPr marL="514350" indent="-514350">
              <a:buFont typeface="Arial" charset="0"/>
              <a:buAutoNum type="arabicPeriod"/>
            </a:pPr>
            <a:r>
              <a:rPr lang="en-US" sz="2800" dirty="0" smtClean="0"/>
              <a:t>Unlike charges attract and like charges repel.</a:t>
            </a:r>
          </a:p>
          <a:p>
            <a:pPr marL="514350" indent="-514350">
              <a:buFont typeface="Arial" charset="0"/>
              <a:buAutoNum type="arabicPeriod"/>
            </a:pPr>
            <a:r>
              <a:rPr lang="en-US" sz="2800" dirty="0" smtClean="0"/>
              <a:t>Charge may be transferred  by contact or induction.</a:t>
            </a:r>
          </a:p>
          <a:p>
            <a:pPr marL="514350" indent="-514350">
              <a:buFont typeface="Arial" charset="0"/>
              <a:buAutoNum type="arabicPeriod"/>
            </a:pPr>
            <a:r>
              <a:rPr lang="en-US" sz="2800" dirty="0" smtClean="0"/>
              <a:t>Force of attraction between ions is</a:t>
            </a:r>
          </a:p>
          <a:p>
            <a:pPr marL="914400" lvl="1" indent="-514350"/>
            <a:r>
              <a:rPr lang="en-US" dirty="0" smtClean="0"/>
              <a:t>Reduced by distance between charges (r)</a:t>
            </a:r>
          </a:p>
          <a:p>
            <a:pPr marL="914400" lvl="1" indent="-514350"/>
            <a:r>
              <a:rPr lang="en-US" dirty="0" smtClean="0"/>
              <a:t>Increased by increasing charge (q)</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Object 2"/>
          <p:cNvGraphicFramePr>
            <a:graphicFrameLocks noChangeAspect="1"/>
          </p:cNvGraphicFramePr>
          <p:nvPr/>
        </p:nvGraphicFramePr>
        <p:xfrm>
          <a:off x="1282700" y="4876800"/>
          <a:ext cx="3975100" cy="838200"/>
        </p:xfrm>
        <a:graphic>
          <a:graphicData uri="http://schemas.openxmlformats.org/presentationml/2006/ole">
            <p:oleObj spid="_x0000_s5122" name="Equation" r:id="rId3" imgW="1866600" imgH="393480" progId="">
              <p:embed/>
            </p:oleObj>
          </a:graphicData>
        </a:graphic>
      </p:graphicFrame>
      <p:sp>
        <p:nvSpPr>
          <p:cNvPr id="7" name="TextBox 6"/>
          <p:cNvSpPr txBox="1"/>
          <p:nvPr/>
        </p:nvSpPr>
        <p:spPr>
          <a:xfrm>
            <a:off x="5562600" y="5029200"/>
            <a:ext cx="3281363" cy="523875"/>
          </a:xfrm>
          <a:prstGeom prst="rect">
            <a:avLst/>
          </a:prstGeom>
          <a:noFill/>
        </p:spPr>
        <p:txBody>
          <a:bodyPr wrap="none">
            <a:spAutoFit/>
          </a:bodyPr>
          <a:lstStyle/>
          <a:p>
            <a:pPr>
              <a:defRPr/>
            </a:pPr>
            <a:r>
              <a:rPr lang="en-US" sz="2800" dirty="0">
                <a:latin typeface="+mn-lt"/>
              </a:rPr>
              <a:t>where k is a constant.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5" descr="copper_big_en.jpg"/>
          <p:cNvPicPr>
            <a:picLocks noChangeAspect="1"/>
          </p:cNvPicPr>
          <p:nvPr/>
        </p:nvPicPr>
        <p:blipFill>
          <a:blip r:embed="rId2"/>
          <a:stretch>
            <a:fillRect/>
          </a:stretch>
        </p:blipFill>
        <p:spPr>
          <a:xfrm>
            <a:off x="1554691" y="1600200"/>
            <a:ext cx="6034617" cy="452596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Discovery of Ions</a:t>
            </a:r>
          </a:p>
        </p:txBody>
      </p:sp>
      <p:sp>
        <p:nvSpPr>
          <p:cNvPr id="3" name="Content Placeholder 2"/>
          <p:cNvSpPr>
            <a:spLocks noGrp="1"/>
          </p:cNvSpPr>
          <p:nvPr>
            <p:ph idx="1"/>
          </p:nvPr>
        </p:nvSpPr>
        <p:spPr>
          <a:xfrm>
            <a:off x="457200" y="1600200"/>
            <a:ext cx="5257800" cy="3886200"/>
          </a:xfrm>
        </p:spPr>
        <p:txBody>
          <a:bodyPr>
            <a:normAutofit fontScale="92500" lnSpcReduction="20000"/>
          </a:bodyPr>
          <a:lstStyle/>
          <a:p>
            <a:pPr>
              <a:defRPr/>
            </a:pPr>
            <a:r>
              <a:rPr lang="en-US" b="1" dirty="0" smtClean="0"/>
              <a:t>Michael Faraday </a:t>
            </a:r>
            <a:r>
              <a:rPr lang="en-US" dirty="0" smtClean="0"/>
              <a:t>(1791-1867)</a:t>
            </a:r>
          </a:p>
          <a:p>
            <a:pPr marL="231775" indent="-231775">
              <a:buFont typeface="Arial" pitchFamily="34" charset="0"/>
              <a:buChar char="•"/>
              <a:defRPr/>
            </a:pPr>
            <a:r>
              <a:rPr lang="en-US" dirty="0" smtClean="0"/>
              <a:t>Discovered that compounds dissolved in water contain charged particles.</a:t>
            </a:r>
          </a:p>
          <a:p>
            <a:pPr marL="231775" indent="-231775">
              <a:buFont typeface="Arial" pitchFamily="34" charset="0"/>
              <a:buChar char="•"/>
              <a:defRPr/>
            </a:pPr>
            <a:r>
              <a:rPr lang="en-US" dirty="0" smtClean="0"/>
              <a:t>These charged particles conduct electricity.</a:t>
            </a:r>
          </a:p>
          <a:p>
            <a:pPr marL="231775" indent="-231775">
              <a:buFont typeface="Arial" pitchFamily="34" charset="0"/>
              <a:buChar char="•"/>
              <a:defRPr/>
            </a:pPr>
            <a:r>
              <a:rPr lang="en-US" dirty="0" smtClean="0"/>
              <a:t>Coined the term “</a:t>
            </a:r>
            <a:r>
              <a:rPr lang="en-US" b="1" dirty="0" smtClean="0"/>
              <a:t>ion</a:t>
            </a:r>
            <a:r>
              <a:rPr lang="en-US" dirty="0" smtClean="0"/>
              <a:t>” from the </a:t>
            </a:r>
            <a:br>
              <a:rPr lang="en-US" dirty="0" smtClean="0"/>
            </a:br>
            <a:r>
              <a:rPr lang="en-US" dirty="0" smtClean="0"/>
              <a:t>Greek word “wanderer.”</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32774" name="Picture 2"/>
          <p:cNvPicPr>
            <a:picLocks noChangeAspect="1" noChangeArrowheads="1"/>
          </p:cNvPicPr>
          <p:nvPr/>
        </p:nvPicPr>
        <p:blipFill>
          <a:blip r:embed="rId2" cstate="print"/>
          <a:srcRect/>
          <a:stretch>
            <a:fillRect/>
          </a:stretch>
        </p:blipFill>
        <p:spPr bwMode="auto">
          <a:xfrm>
            <a:off x="5562600" y="1828800"/>
            <a:ext cx="3398838" cy="2743200"/>
          </a:xfrm>
          <a:prstGeom prst="rect">
            <a:avLst/>
          </a:prstGeom>
          <a:noFill/>
          <a:ln w="9525">
            <a:noFill/>
            <a:miter lim="800000"/>
            <a:headEnd/>
            <a:tailEnd/>
          </a:ln>
        </p:spPr>
      </p:pic>
      <p:pic>
        <p:nvPicPr>
          <p:cNvPr id="32775" name="Picture 3"/>
          <p:cNvPicPr>
            <a:picLocks noChangeAspect="1" noChangeArrowheads="1"/>
          </p:cNvPicPr>
          <p:nvPr/>
        </p:nvPicPr>
        <p:blipFill>
          <a:blip r:embed="rId3" cstate="print"/>
          <a:srcRect/>
          <a:stretch>
            <a:fillRect/>
          </a:stretch>
        </p:blipFill>
        <p:spPr bwMode="auto">
          <a:xfrm>
            <a:off x="5334000" y="4800600"/>
            <a:ext cx="3810000" cy="121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Discovery of Ions</a:t>
            </a:r>
          </a:p>
        </p:txBody>
      </p:sp>
      <p:sp>
        <p:nvSpPr>
          <p:cNvPr id="31747" name="Content Placeholder 2"/>
          <p:cNvSpPr>
            <a:spLocks noGrp="1"/>
          </p:cNvSpPr>
          <p:nvPr>
            <p:ph idx="1"/>
          </p:nvPr>
        </p:nvSpPr>
        <p:spPr>
          <a:xfrm>
            <a:off x="457200" y="1600200"/>
            <a:ext cx="8305800" cy="4525963"/>
          </a:xfrm>
        </p:spPr>
        <p:txBody>
          <a:bodyPr>
            <a:normAutofit fontScale="92500" lnSpcReduction="10000"/>
          </a:bodyPr>
          <a:lstStyle/>
          <a:p>
            <a:r>
              <a:rPr lang="en-US" b="1" dirty="0" err="1" smtClean="0"/>
              <a:t>Svante</a:t>
            </a:r>
            <a:r>
              <a:rPr lang="en-US" b="1" dirty="0" smtClean="0"/>
              <a:t> Arrhenius </a:t>
            </a:r>
            <a:r>
              <a:rPr lang="en-US" dirty="0" smtClean="0"/>
              <a:t>(1859-1927)</a:t>
            </a:r>
          </a:p>
          <a:p>
            <a:pPr>
              <a:buFont typeface="Arial" charset="0"/>
              <a:buChar char="•"/>
            </a:pPr>
            <a:r>
              <a:rPr lang="en-US" dirty="0" smtClean="0"/>
              <a:t>He reasoned that an ion is an atom carrying a positive or negative charge.</a:t>
            </a:r>
          </a:p>
          <a:p>
            <a:pPr>
              <a:buFont typeface="Arial" charset="0"/>
              <a:buChar char="•"/>
            </a:pPr>
            <a:r>
              <a:rPr lang="en-US" dirty="0" smtClean="0"/>
              <a:t>Both positive and negative ions are present in a compound so the molten compound conducts electricity.</a:t>
            </a:r>
          </a:p>
          <a:p>
            <a:pPr>
              <a:buFont typeface="Arial" charset="0"/>
              <a:buChar char="•"/>
            </a:pPr>
            <a:r>
              <a:rPr lang="en-US" b="1" dirty="0" err="1" smtClean="0"/>
              <a:t>Cations</a:t>
            </a:r>
            <a:r>
              <a:rPr lang="en-US" b="1" dirty="0" smtClean="0"/>
              <a:t> </a:t>
            </a:r>
            <a:r>
              <a:rPr lang="en-US" dirty="0" smtClean="0"/>
              <a:t>move toward negative electrode (cathode)</a:t>
            </a:r>
          </a:p>
          <a:p>
            <a:pPr>
              <a:buFont typeface="Arial" charset="0"/>
              <a:buChar char="•"/>
            </a:pPr>
            <a:r>
              <a:rPr lang="en-US" b="1" dirty="0" smtClean="0"/>
              <a:t>Anions</a:t>
            </a:r>
            <a:r>
              <a:rPr lang="en-US" dirty="0" smtClean="0"/>
              <a:t> move toward positive electrode (anode)</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Subatomic Parts of the Atom</a:t>
            </a:r>
          </a:p>
        </p:txBody>
      </p:sp>
      <p:sp>
        <p:nvSpPr>
          <p:cNvPr id="3" name="Content Placeholder 2"/>
          <p:cNvSpPr>
            <a:spLocks noGrp="1"/>
          </p:cNvSpPr>
          <p:nvPr>
            <p:ph idx="1"/>
          </p:nvPr>
        </p:nvSpPr>
        <p:spPr>
          <a:xfrm>
            <a:off x="457200" y="1600200"/>
            <a:ext cx="4114800" cy="4525963"/>
          </a:xfrm>
        </p:spPr>
        <p:txBody>
          <a:bodyPr>
            <a:normAutofit/>
          </a:bodyPr>
          <a:lstStyle/>
          <a:p>
            <a:r>
              <a:rPr lang="en-US" sz="2900" b="1" dirty="0" smtClean="0"/>
              <a:t>Cathode Rays (Electrons)</a:t>
            </a:r>
          </a:p>
          <a:p>
            <a:pPr>
              <a:buFont typeface="Arial" charset="0"/>
              <a:buChar char="•"/>
            </a:pPr>
            <a:r>
              <a:rPr lang="en-US" sz="2900" dirty="0" smtClean="0"/>
              <a:t>Discovered by J. J. Thomson in 1897</a:t>
            </a:r>
          </a:p>
          <a:p>
            <a:pPr>
              <a:buFont typeface="Arial" charset="0"/>
              <a:buChar char="•"/>
            </a:pPr>
            <a:r>
              <a:rPr lang="en-US" sz="2900" dirty="0" smtClean="0"/>
              <a:t>Travel in straight lines</a:t>
            </a:r>
          </a:p>
          <a:p>
            <a:pPr>
              <a:buFont typeface="Arial" charset="0"/>
              <a:buChar char="•"/>
            </a:pPr>
            <a:r>
              <a:rPr lang="en-US" sz="2900" dirty="0" smtClean="0"/>
              <a:t>Are negatively charged</a:t>
            </a:r>
          </a:p>
          <a:p>
            <a:pPr>
              <a:buFont typeface="Arial" charset="0"/>
              <a:buChar char="•"/>
            </a:pPr>
            <a:r>
              <a:rPr lang="en-US" sz="2900" dirty="0" smtClean="0"/>
              <a:t>Are deflected by electrical and magnetic fields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34825" name="Picture 9"/>
          <p:cNvPicPr>
            <a:picLocks noChangeAspect="1" noChangeArrowheads="1"/>
          </p:cNvPicPr>
          <p:nvPr/>
        </p:nvPicPr>
        <p:blipFill>
          <a:blip r:embed="rId3" cstate="print"/>
          <a:srcRect/>
          <a:stretch>
            <a:fillRect/>
          </a:stretch>
        </p:blipFill>
        <p:spPr bwMode="auto">
          <a:xfrm>
            <a:off x="4343400" y="2133600"/>
            <a:ext cx="4747673"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endParaRPr lang="en-US" dirty="0"/>
          </a:p>
        </p:txBody>
      </p:sp>
      <p:pic>
        <p:nvPicPr>
          <p:cNvPr id="4" name="Content Placeholder 3" descr="methane.png"/>
          <p:cNvPicPr>
            <a:picLocks noGrp="1" noChangeAspect="1"/>
          </p:cNvPicPr>
          <p:nvPr>
            <p:ph idx="1"/>
          </p:nvPr>
        </p:nvPicPr>
        <p:blipFill>
          <a:blip r:embed="rId2"/>
          <a:stretch>
            <a:fillRect/>
          </a:stretch>
        </p:blipFill>
        <p:spPr>
          <a:xfrm>
            <a:off x="228600" y="5181600"/>
            <a:ext cx="1695499" cy="1524000"/>
          </a:xfrm>
        </p:spPr>
      </p:pic>
      <p:pic>
        <p:nvPicPr>
          <p:cNvPr id="5" name="Picture 4" descr="METHANE-gas-black-500.jpg"/>
          <p:cNvPicPr>
            <a:picLocks noChangeAspect="1"/>
          </p:cNvPicPr>
          <p:nvPr/>
        </p:nvPicPr>
        <p:blipFill>
          <a:blip r:embed="rId3"/>
          <a:stretch>
            <a:fillRect/>
          </a:stretch>
        </p:blipFill>
        <p:spPr>
          <a:xfrm>
            <a:off x="2133600" y="1219200"/>
            <a:ext cx="4762500" cy="4762500"/>
          </a:xfrm>
          <a:prstGeom prst="rect">
            <a:avLst/>
          </a:prstGeom>
        </p:spPr>
      </p:pic>
      <p:sp>
        <p:nvSpPr>
          <p:cNvPr id="6" name="TextBox 5"/>
          <p:cNvSpPr txBox="1"/>
          <p:nvPr/>
        </p:nvSpPr>
        <p:spPr>
          <a:xfrm>
            <a:off x="1981200" y="5943600"/>
            <a:ext cx="6858000" cy="646331"/>
          </a:xfrm>
          <a:prstGeom prst="rect">
            <a:avLst/>
          </a:prstGeom>
          <a:noFill/>
        </p:spPr>
        <p:txBody>
          <a:bodyPr wrap="square" rtlCol="0">
            <a:spAutoFit/>
          </a:bodyPr>
          <a:lstStyle/>
          <a:p>
            <a:r>
              <a:rPr lang="en-US" dirty="0" smtClean="0"/>
              <a:t>Carbon Atomic Mass = 1.995E-23g</a:t>
            </a:r>
          </a:p>
          <a:p>
            <a:r>
              <a:rPr lang="en-US" dirty="0" smtClean="0"/>
              <a:t>Hydrogen Atomic Mass = 1.674E-24g</a:t>
            </a:r>
            <a:endParaRPr lang="en-US" dirty="0"/>
          </a:p>
        </p:txBody>
      </p:sp>
      <p:sp>
        <p:nvSpPr>
          <p:cNvPr id="7" name="TextBox 6"/>
          <p:cNvSpPr txBox="1"/>
          <p:nvPr/>
        </p:nvSpPr>
        <p:spPr>
          <a:xfrm>
            <a:off x="304800" y="304800"/>
            <a:ext cx="8305800" cy="923330"/>
          </a:xfrm>
          <a:prstGeom prst="rect">
            <a:avLst/>
          </a:prstGeom>
          <a:noFill/>
        </p:spPr>
        <p:txBody>
          <a:bodyPr wrap="square" rtlCol="0">
            <a:spAutoFit/>
          </a:bodyPr>
          <a:lstStyle/>
          <a:p>
            <a:r>
              <a:rPr lang="en-US" dirty="0" smtClean="0"/>
              <a:t>A one nanometer cubed volume of liquid Methane contains 16 molecules of Methane.  Each methane molecule has four </a:t>
            </a:r>
            <a:r>
              <a:rPr lang="en-US" dirty="0" err="1" smtClean="0"/>
              <a:t>Hydrogens</a:t>
            </a:r>
            <a:r>
              <a:rPr lang="en-US" dirty="0" smtClean="0"/>
              <a:t> and one Carbon…  Calculate the density of liquid Methane in grams/nm</a:t>
            </a:r>
            <a:r>
              <a:rPr lang="en-US" baseline="30000" dirty="0" smtClean="0"/>
              <a:t>3</a:t>
            </a:r>
            <a:r>
              <a:rPr lang="en-US" dirty="0" smtClean="0"/>
              <a:t> and convert to kg/m</a:t>
            </a:r>
            <a:r>
              <a:rPr lang="en-US" baseline="30000" dirty="0" smtClean="0"/>
              <a:t>3</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Electrons</a:t>
            </a:r>
          </a:p>
        </p:txBody>
      </p:sp>
      <p:sp>
        <p:nvSpPr>
          <p:cNvPr id="35843" name="Content Placeholder 2"/>
          <p:cNvSpPr>
            <a:spLocks noGrp="1"/>
          </p:cNvSpPr>
          <p:nvPr>
            <p:ph idx="1"/>
          </p:nvPr>
        </p:nvSpPr>
        <p:spPr/>
        <p:txBody>
          <a:bodyPr/>
          <a:lstStyle/>
          <a:p>
            <a:r>
              <a:rPr lang="en-US" smtClean="0"/>
              <a:t>The </a:t>
            </a:r>
            <a:r>
              <a:rPr lang="en-US" b="1" smtClean="0"/>
              <a:t>electron </a:t>
            </a:r>
            <a:r>
              <a:rPr lang="en-US" smtClean="0"/>
              <a:t>(e</a:t>
            </a:r>
            <a:r>
              <a:rPr lang="en-US" baseline="30000" smtClean="0"/>
              <a:t>-</a:t>
            </a:r>
            <a:r>
              <a:rPr lang="en-US" smtClean="0"/>
              <a:t>) is a particle with </a:t>
            </a:r>
          </a:p>
          <a:p>
            <a:pPr>
              <a:buFont typeface="Arial" charset="0"/>
              <a:buChar char="•"/>
            </a:pPr>
            <a:r>
              <a:rPr lang="en-US" smtClean="0"/>
              <a:t>a mass of 9.110×10</a:t>
            </a:r>
            <a:r>
              <a:rPr lang="en-US" baseline="30000" smtClean="0"/>
              <a:t>-28</a:t>
            </a:r>
            <a:r>
              <a:rPr lang="en-US" smtClean="0"/>
              <a:t> g or 1/1837 mass of a hydrogen atom.</a:t>
            </a:r>
          </a:p>
          <a:p>
            <a:pPr>
              <a:buFont typeface="Arial" charset="0"/>
              <a:buChar char="•"/>
            </a:pPr>
            <a:r>
              <a:rPr lang="en-US" smtClean="0"/>
              <a:t>a relative charge of -1.</a:t>
            </a:r>
          </a:p>
          <a:p>
            <a:pPr>
              <a:buFont typeface="Arial" charset="0"/>
              <a:buChar char="•"/>
            </a:pPr>
            <a:r>
              <a:rPr lang="en-US" smtClean="0"/>
              <a:t>a diameter of less than 10</a:t>
            </a:r>
            <a:r>
              <a:rPr lang="en-US" baseline="30000" smtClean="0"/>
              <a:t>-12</a:t>
            </a:r>
            <a:r>
              <a:rPr lang="en-US" smtClean="0"/>
              <a:t> cm.</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Subatomic Parts of the Atom</a:t>
            </a:r>
          </a:p>
        </p:txBody>
      </p:sp>
      <p:sp>
        <p:nvSpPr>
          <p:cNvPr id="38915" name="Content Placeholder 2"/>
          <p:cNvSpPr>
            <a:spLocks noGrp="1"/>
          </p:cNvSpPr>
          <p:nvPr>
            <p:ph idx="1"/>
          </p:nvPr>
        </p:nvSpPr>
        <p:spPr/>
        <p:txBody>
          <a:bodyPr/>
          <a:lstStyle/>
          <a:p>
            <a:r>
              <a:rPr lang="en-US" smtClean="0"/>
              <a:t>J. J. Thompson proposed that </a:t>
            </a:r>
            <a:r>
              <a:rPr lang="en-US" b="1" smtClean="0"/>
              <a:t>ions</a:t>
            </a:r>
            <a:r>
              <a:rPr lang="en-US" smtClean="0"/>
              <a:t> result from the loss and gain of electrons</a:t>
            </a:r>
            <a:endParaRPr lang="en-US" b="1"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38920" name="Picture 8"/>
          <p:cNvPicPr>
            <a:picLocks noChangeAspect="1" noChangeArrowheads="1"/>
          </p:cNvPicPr>
          <p:nvPr/>
        </p:nvPicPr>
        <p:blipFill>
          <a:blip r:embed="rId3" cstate="print"/>
          <a:srcRect/>
          <a:stretch>
            <a:fillRect/>
          </a:stretch>
        </p:blipFill>
        <p:spPr bwMode="auto">
          <a:xfrm>
            <a:off x="452361" y="2819400"/>
            <a:ext cx="8082039" cy="2995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Subatomic Parts of the Atom</a:t>
            </a:r>
          </a:p>
        </p:txBody>
      </p:sp>
      <p:sp>
        <p:nvSpPr>
          <p:cNvPr id="37891" name="Content Placeholder 2"/>
          <p:cNvSpPr>
            <a:spLocks noGrp="1"/>
          </p:cNvSpPr>
          <p:nvPr>
            <p:ph idx="1"/>
          </p:nvPr>
        </p:nvSpPr>
        <p:spPr/>
        <p:txBody>
          <a:bodyPr>
            <a:normAutofit/>
          </a:bodyPr>
          <a:lstStyle/>
          <a:p>
            <a:r>
              <a:rPr lang="en-US" sz="2800" b="1" dirty="0" smtClean="0"/>
              <a:t>Protons</a:t>
            </a:r>
          </a:p>
          <a:p>
            <a:r>
              <a:rPr lang="en-US" sz="2800" dirty="0" smtClean="0"/>
              <a:t>	A relative charge of +1.</a:t>
            </a:r>
          </a:p>
          <a:p>
            <a:r>
              <a:rPr lang="en-US" sz="2800" dirty="0" smtClean="0"/>
              <a:t>	Mass is 1837 times the mass of an electron.</a:t>
            </a:r>
          </a:p>
          <a:p>
            <a:r>
              <a:rPr lang="en-US" sz="2800" b="1" dirty="0" smtClean="0"/>
              <a:t>Thompson’s Plum Pudding Model</a:t>
            </a:r>
            <a:r>
              <a:rPr lang="en-US" sz="2800" dirty="0" smtClean="0"/>
              <a:t> (proposed in 1904)</a:t>
            </a:r>
            <a:endParaRPr lang="en-US" sz="2800" b="1" dirty="0"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37896" name="Picture 8"/>
          <p:cNvPicPr>
            <a:picLocks noChangeAspect="1" noChangeArrowheads="1"/>
          </p:cNvPicPr>
          <p:nvPr/>
        </p:nvPicPr>
        <p:blipFill>
          <a:blip r:embed="rId3" cstate="print"/>
          <a:srcRect/>
          <a:stretch>
            <a:fillRect/>
          </a:stretch>
        </p:blipFill>
        <p:spPr bwMode="auto">
          <a:xfrm>
            <a:off x="2781980" y="3695700"/>
            <a:ext cx="2780620" cy="255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Subatomic Parts of the Atom</a:t>
            </a:r>
          </a:p>
        </p:txBody>
      </p:sp>
      <p:sp>
        <p:nvSpPr>
          <p:cNvPr id="39939" name="Content Placeholder 2"/>
          <p:cNvSpPr>
            <a:spLocks noGrp="1"/>
          </p:cNvSpPr>
          <p:nvPr>
            <p:ph idx="1"/>
          </p:nvPr>
        </p:nvSpPr>
        <p:spPr/>
        <p:txBody>
          <a:bodyPr/>
          <a:lstStyle/>
          <a:p>
            <a:r>
              <a:rPr lang="en-US" b="1" dirty="0" smtClean="0"/>
              <a:t>Neutrons</a:t>
            </a:r>
            <a:endParaRPr lang="en-US" dirty="0" smtClean="0"/>
          </a:p>
          <a:p>
            <a:r>
              <a:rPr lang="en-US" b="1" dirty="0" smtClean="0"/>
              <a:t>	</a:t>
            </a:r>
            <a:r>
              <a:rPr lang="en-US" dirty="0" smtClean="0"/>
              <a:t>Discovered by James Chadwick in 1932.</a:t>
            </a:r>
            <a:endParaRPr lang="en-US" b="1" dirty="0" smtClean="0"/>
          </a:p>
          <a:p>
            <a:r>
              <a:rPr lang="en-US" b="1" dirty="0" smtClean="0"/>
              <a:t>	</a:t>
            </a:r>
            <a:r>
              <a:rPr lang="en-US" dirty="0" smtClean="0"/>
              <a:t>Neutral charge</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47106" name="Picture 2"/>
          <p:cNvPicPr>
            <a:picLocks noChangeAspect="1" noChangeArrowheads="1"/>
          </p:cNvPicPr>
          <p:nvPr/>
        </p:nvPicPr>
        <p:blipFill>
          <a:blip r:embed="rId2" cstate="print"/>
          <a:srcRect/>
          <a:stretch>
            <a:fillRect/>
          </a:stretch>
        </p:blipFill>
        <p:spPr bwMode="auto">
          <a:xfrm>
            <a:off x="762000" y="3248025"/>
            <a:ext cx="7553325" cy="2390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The Nuclear Atom</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45061" name="Picture 2"/>
          <p:cNvPicPr>
            <a:picLocks noChangeAspect="1" noChangeArrowheads="1"/>
          </p:cNvPicPr>
          <p:nvPr/>
        </p:nvPicPr>
        <p:blipFill>
          <a:blip r:embed="rId2" cstate="print"/>
          <a:srcRect/>
          <a:stretch>
            <a:fillRect/>
          </a:stretch>
        </p:blipFill>
        <p:spPr bwMode="auto">
          <a:xfrm>
            <a:off x="838200" y="1752600"/>
            <a:ext cx="7620000" cy="2724150"/>
          </a:xfrm>
          <a:prstGeom prst="rect">
            <a:avLst/>
          </a:prstGeom>
          <a:noFill/>
          <a:ln w="9525">
            <a:noFill/>
            <a:miter lim="800000"/>
            <a:headEnd/>
            <a:tailEnd/>
          </a:ln>
        </p:spPr>
      </p:pic>
      <p:pic>
        <p:nvPicPr>
          <p:cNvPr id="45062" name="Picture 3"/>
          <p:cNvPicPr>
            <a:picLocks noChangeAspect="1" noChangeArrowheads="1"/>
          </p:cNvPicPr>
          <p:nvPr/>
        </p:nvPicPr>
        <p:blipFill>
          <a:blip r:embed="rId3" cstate="print"/>
          <a:srcRect/>
          <a:stretch>
            <a:fillRect/>
          </a:stretch>
        </p:blipFill>
        <p:spPr bwMode="auto">
          <a:xfrm>
            <a:off x="762000" y="4343400"/>
            <a:ext cx="7951788"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smtClean="0"/>
              <a:t>Nuclear Atom</a:t>
            </a:r>
          </a:p>
        </p:txBody>
      </p:sp>
      <p:sp>
        <p:nvSpPr>
          <p:cNvPr id="3" name="Content Placeholder 2"/>
          <p:cNvSpPr>
            <a:spLocks noGrp="1"/>
          </p:cNvSpPr>
          <p:nvPr>
            <p:ph idx="1"/>
          </p:nvPr>
        </p:nvSpPr>
        <p:spPr>
          <a:xfrm>
            <a:off x="457200" y="1646237"/>
            <a:ext cx="8382000" cy="4525963"/>
          </a:xfrm>
        </p:spPr>
        <p:txBody>
          <a:bodyPr/>
          <a:lstStyle/>
          <a:p>
            <a:r>
              <a:rPr lang="en-US" sz="2400" dirty="0" smtClean="0"/>
              <a:t>Protons and neutrons make up the dense, positive nucleus. </a:t>
            </a:r>
          </a:p>
          <a:p>
            <a:r>
              <a:rPr lang="en-US" sz="2400" dirty="0" smtClean="0"/>
              <a:t>Electrons occupy the empty space outside the nucleus.</a:t>
            </a:r>
          </a:p>
          <a:p>
            <a:r>
              <a:rPr lang="en-US" sz="2400" dirty="0" smtClean="0"/>
              <a:t>A neutral atom contains the same number of electrons and </a:t>
            </a:r>
            <a:r>
              <a:rPr lang="en-US" dirty="0" smtClean="0"/>
              <a:t>protons.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47112" name="Picture 8"/>
          <p:cNvPicPr>
            <a:picLocks noChangeAspect="1" noChangeArrowheads="1"/>
          </p:cNvPicPr>
          <p:nvPr/>
        </p:nvPicPr>
        <p:blipFill>
          <a:blip r:embed="rId3" cstate="print"/>
          <a:srcRect/>
          <a:stretch>
            <a:fillRect/>
          </a:stretch>
        </p:blipFill>
        <p:spPr bwMode="auto">
          <a:xfrm>
            <a:off x="2895948" y="3733800"/>
            <a:ext cx="4343052" cy="2305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Atomic Number of the Elements</a:t>
            </a:r>
          </a:p>
        </p:txBody>
      </p:sp>
      <p:sp>
        <p:nvSpPr>
          <p:cNvPr id="3" name="Content Placeholder 2"/>
          <p:cNvSpPr>
            <a:spLocks noGrp="1"/>
          </p:cNvSpPr>
          <p:nvPr>
            <p:ph idx="1"/>
          </p:nvPr>
        </p:nvSpPr>
        <p:spPr/>
        <p:txBody>
          <a:bodyPr/>
          <a:lstStyle/>
          <a:p>
            <a:pPr>
              <a:buFont typeface="Arial" charset="0"/>
              <a:buChar char="•"/>
            </a:pPr>
            <a:r>
              <a:rPr lang="en-US" smtClean="0"/>
              <a:t>The atomic number of an element is the number of protons in the nucleus.</a:t>
            </a:r>
          </a:p>
          <a:p>
            <a:pPr>
              <a:buFont typeface="Arial" charset="0"/>
              <a:buChar char="•"/>
            </a:pPr>
            <a:r>
              <a:rPr lang="en-US" smtClean="0"/>
              <a:t>The atomic number determines the identity of the element.</a:t>
            </a:r>
          </a:p>
          <a:p>
            <a:r>
              <a:rPr lang="en-US" smtClean="0"/>
              <a:t>Example:  Sodium has an atomic number of 11 so every sodium atom has 11 protons.</a:t>
            </a:r>
          </a:p>
          <a:p>
            <a:r>
              <a:rPr lang="en-US" smtClean="0"/>
              <a:t>	Since a neutral atom of Na has 11 protons, it also has 11 electrons.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smtClean="0"/>
              <a:t>Isotopes of the Elements</a:t>
            </a:r>
          </a:p>
        </p:txBody>
      </p:sp>
      <p:sp>
        <p:nvSpPr>
          <p:cNvPr id="51203" name="Content Placeholder 2"/>
          <p:cNvSpPr>
            <a:spLocks noGrp="1"/>
          </p:cNvSpPr>
          <p:nvPr>
            <p:ph idx="1"/>
          </p:nvPr>
        </p:nvSpPr>
        <p:spPr/>
        <p:txBody>
          <a:bodyPr>
            <a:normAutofit/>
          </a:bodyPr>
          <a:lstStyle/>
          <a:p>
            <a:r>
              <a:rPr lang="en-US" sz="2400" b="1" dirty="0" smtClean="0"/>
              <a:t>Isotopes</a:t>
            </a:r>
            <a:r>
              <a:rPr lang="en-US" sz="2400" dirty="0" smtClean="0"/>
              <a:t> are atoms of an element with the same atomic number but different masses.</a:t>
            </a:r>
          </a:p>
          <a:p>
            <a:r>
              <a:rPr lang="en-US" sz="2400" dirty="0" smtClean="0"/>
              <a:t>Isotopes have different numbers of neutron.</a:t>
            </a:r>
          </a:p>
          <a:p>
            <a:r>
              <a:rPr lang="en-US" sz="2400" dirty="0" smtClean="0"/>
              <a:t>The </a:t>
            </a:r>
            <a:r>
              <a:rPr lang="en-US" sz="2400" b="1" dirty="0" smtClean="0"/>
              <a:t>mass number </a:t>
            </a:r>
            <a:r>
              <a:rPr lang="en-US" sz="2400" dirty="0" smtClean="0"/>
              <a:t>is the sum of protons and neutrons.</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51208" name="Picture 8"/>
          <p:cNvPicPr>
            <a:picLocks noChangeAspect="1" noChangeArrowheads="1"/>
          </p:cNvPicPr>
          <p:nvPr/>
        </p:nvPicPr>
        <p:blipFill>
          <a:blip r:embed="rId3" cstate="print"/>
          <a:srcRect/>
          <a:stretch>
            <a:fillRect/>
          </a:stretch>
        </p:blipFill>
        <p:spPr bwMode="auto">
          <a:xfrm>
            <a:off x="1517788" y="3657600"/>
            <a:ext cx="6330812" cy="2614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r>
              <a:rPr lang="en-US" dirty="0" smtClean="0"/>
              <a:t>Isotopic Notation</a:t>
            </a:r>
          </a:p>
        </p:txBody>
      </p:sp>
      <p:sp>
        <p:nvSpPr>
          <p:cNvPr id="3" name="Content Placeholder 2"/>
          <p:cNvSpPr>
            <a:spLocks noGrp="1"/>
          </p:cNvSpPr>
          <p:nvPr>
            <p:ph idx="1"/>
          </p:nvPr>
        </p:nvSpPr>
        <p:spPr>
          <a:xfrm>
            <a:off x="685800" y="4495800"/>
            <a:ext cx="8229600" cy="1752600"/>
          </a:xfrm>
        </p:spPr>
        <p:txBody>
          <a:bodyPr>
            <a:noAutofit/>
          </a:bodyPr>
          <a:lstStyle/>
          <a:p>
            <a:r>
              <a:rPr lang="en-US" sz="2600" dirty="0" smtClean="0"/>
              <a:t>Phosphorus-31 is the only stable P isotope.</a:t>
            </a:r>
          </a:p>
          <a:p>
            <a:r>
              <a:rPr lang="en-US" sz="2600" dirty="0" smtClean="0"/>
              <a:t>The neutral atom has 15 protons and 15 electrons.</a:t>
            </a:r>
          </a:p>
          <a:p>
            <a:r>
              <a:rPr lang="en-US" sz="2600" dirty="0" smtClean="0"/>
              <a:t>Number of neutrons  = 31 - 15 = 16  </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5127" name="Picture 2"/>
          <p:cNvPicPr>
            <a:picLocks noChangeAspect="1" noChangeArrowheads="1"/>
          </p:cNvPicPr>
          <p:nvPr/>
        </p:nvPicPr>
        <p:blipFill>
          <a:blip r:embed="rId3" cstate="print"/>
          <a:srcRect/>
          <a:stretch>
            <a:fillRect/>
          </a:stretch>
        </p:blipFill>
        <p:spPr bwMode="auto">
          <a:xfrm>
            <a:off x="914400" y="1219200"/>
            <a:ext cx="7572375" cy="2790825"/>
          </a:xfrm>
          <a:prstGeom prst="rect">
            <a:avLst/>
          </a:prstGeom>
          <a:noFill/>
          <a:ln w="9525">
            <a:noFill/>
            <a:miter lim="800000"/>
            <a:headEnd/>
            <a:tailEnd/>
          </a:ln>
        </p:spPr>
      </p:pic>
      <p:graphicFrame>
        <p:nvGraphicFramePr>
          <p:cNvPr id="7" name="Object 3"/>
          <p:cNvGraphicFramePr>
            <a:graphicFrameLocks noChangeAspect="1"/>
          </p:cNvGraphicFramePr>
          <p:nvPr/>
        </p:nvGraphicFramePr>
        <p:xfrm>
          <a:off x="6934200" y="4343400"/>
          <a:ext cx="768350" cy="730250"/>
        </p:xfrm>
        <a:graphic>
          <a:graphicData uri="http://schemas.openxmlformats.org/presentationml/2006/ole">
            <p:oleObj spid="_x0000_s6146" name="Equation" r:id="rId4" imgW="253800" imgH="241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itle 1"/>
          <p:cNvSpPr>
            <a:spLocks noGrp="1"/>
          </p:cNvSpPr>
          <p:nvPr>
            <p:ph type="title"/>
          </p:nvPr>
        </p:nvSpPr>
        <p:spPr/>
        <p:txBody>
          <a:bodyPr/>
          <a:lstStyle/>
          <a:p>
            <a:r>
              <a:rPr lang="en-US" smtClean="0"/>
              <a:t>Isotopes</a:t>
            </a:r>
          </a:p>
        </p:txBody>
      </p:sp>
      <p:sp>
        <p:nvSpPr>
          <p:cNvPr id="6150" name="Content Placeholder 2"/>
          <p:cNvSpPr>
            <a:spLocks noGrp="1"/>
          </p:cNvSpPr>
          <p:nvPr>
            <p:ph idx="1"/>
          </p:nvPr>
        </p:nvSpPr>
        <p:spPr/>
        <p:txBody>
          <a:bodyPr/>
          <a:lstStyle/>
          <a:p>
            <a:r>
              <a:rPr lang="en-US" smtClean="0"/>
              <a:t>Complete the table:</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Table 5"/>
          <p:cNvGraphicFramePr>
            <a:graphicFrameLocks noGrp="1"/>
          </p:cNvGraphicFramePr>
          <p:nvPr/>
        </p:nvGraphicFramePr>
        <p:xfrm>
          <a:off x="152400" y="2133600"/>
          <a:ext cx="8839199" cy="3352800"/>
        </p:xfrm>
        <a:graphic>
          <a:graphicData uri="http://schemas.openxmlformats.org/drawingml/2006/table">
            <a:tbl>
              <a:tblPr firstRow="1" bandRow="1">
                <a:tableStyleId>{5C22544A-7EE6-4342-B048-85BDC9FD1C3A}</a:tableStyleId>
              </a:tblPr>
              <a:tblGrid>
                <a:gridCol w="1295400"/>
                <a:gridCol w="1219200"/>
                <a:gridCol w="1219200"/>
                <a:gridCol w="914400"/>
                <a:gridCol w="1295400"/>
                <a:gridCol w="1447800"/>
                <a:gridCol w="1447799"/>
              </a:tblGrid>
              <a:tr h="838200">
                <a:tc>
                  <a:txBody>
                    <a:bodyPr/>
                    <a:lstStyle/>
                    <a:p>
                      <a:pPr algn="ctr"/>
                      <a:r>
                        <a:rPr lang="en-US" sz="2400" dirty="0" smtClean="0">
                          <a:solidFill>
                            <a:schemeClr val="tx1"/>
                          </a:solidFill>
                        </a:rPr>
                        <a:t>Element</a:t>
                      </a:r>
                      <a:endParaRPr lang="en-US" sz="2400" dirty="0">
                        <a:solidFill>
                          <a:schemeClr val="tx1"/>
                        </a:solidFill>
                      </a:endParaRPr>
                    </a:p>
                  </a:txBody>
                  <a:tcPr>
                    <a:solidFill>
                      <a:schemeClr val="accent1">
                        <a:lumMod val="20000"/>
                        <a:lumOff val="80000"/>
                      </a:schemeClr>
                    </a:solidFill>
                  </a:tcPr>
                </a:tc>
                <a:tc>
                  <a:txBody>
                    <a:bodyPr/>
                    <a:lstStyle/>
                    <a:p>
                      <a:pPr algn="ctr"/>
                      <a:r>
                        <a:rPr lang="en-US" sz="2400" dirty="0" smtClean="0">
                          <a:solidFill>
                            <a:schemeClr val="tx1"/>
                          </a:solidFill>
                        </a:rPr>
                        <a:t>Symbol</a:t>
                      </a:r>
                      <a:endParaRPr lang="en-US" sz="2400" dirty="0">
                        <a:solidFill>
                          <a:schemeClr val="tx1"/>
                        </a:solidFill>
                      </a:endParaRPr>
                    </a:p>
                  </a:txBody>
                  <a:tcPr>
                    <a:solidFill>
                      <a:schemeClr val="accent1">
                        <a:lumMod val="20000"/>
                        <a:lumOff val="80000"/>
                      </a:schemeClr>
                    </a:solidFill>
                  </a:tcPr>
                </a:tc>
                <a:tc>
                  <a:txBody>
                    <a:bodyPr/>
                    <a:lstStyle/>
                    <a:p>
                      <a:pPr algn="ctr"/>
                      <a:r>
                        <a:rPr lang="en-US" sz="2400" dirty="0" smtClean="0">
                          <a:solidFill>
                            <a:schemeClr val="tx1"/>
                          </a:solidFill>
                        </a:rPr>
                        <a:t>Atomic</a:t>
                      </a:r>
                    </a:p>
                    <a:p>
                      <a:pPr algn="ctr"/>
                      <a:r>
                        <a:rPr lang="en-US" sz="2400" dirty="0" smtClean="0">
                          <a:solidFill>
                            <a:schemeClr val="tx1"/>
                          </a:solidFill>
                        </a:rPr>
                        <a:t>No.</a:t>
                      </a:r>
                      <a:endParaRPr lang="en-US" sz="2400" dirty="0">
                        <a:solidFill>
                          <a:schemeClr val="tx1"/>
                        </a:solidFill>
                      </a:endParaRPr>
                    </a:p>
                  </a:txBody>
                  <a:tcPr>
                    <a:solidFill>
                      <a:schemeClr val="accent1">
                        <a:lumMod val="20000"/>
                        <a:lumOff val="80000"/>
                      </a:schemeClr>
                    </a:solidFill>
                  </a:tcPr>
                </a:tc>
                <a:tc>
                  <a:txBody>
                    <a:bodyPr/>
                    <a:lstStyle/>
                    <a:p>
                      <a:pPr algn="ctr"/>
                      <a:r>
                        <a:rPr lang="en-US" sz="2400" dirty="0" smtClean="0">
                          <a:solidFill>
                            <a:schemeClr val="tx1"/>
                          </a:solidFill>
                        </a:rPr>
                        <a:t>Mass</a:t>
                      </a:r>
                    </a:p>
                    <a:p>
                      <a:pPr algn="ctr"/>
                      <a:r>
                        <a:rPr lang="en-US" sz="2400" dirty="0" smtClean="0">
                          <a:solidFill>
                            <a:schemeClr val="tx1"/>
                          </a:solidFill>
                        </a:rPr>
                        <a:t>No.</a:t>
                      </a:r>
                      <a:endParaRPr lang="en-US" sz="2400" dirty="0">
                        <a:solidFill>
                          <a:schemeClr val="tx1"/>
                        </a:solidFill>
                      </a:endParaRPr>
                    </a:p>
                  </a:txBody>
                  <a:tcPr>
                    <a:solidFill>
                      <a:schemeClr val="accent1">
                        <a:lumMod val="20000"/>
                        <a:lumOff val="80000"/>
                      </a:schemeClr>
                    </a:solidFill>
                  </a:tcPr>
                </a:tc>
                <a:tc>
                  <a:txBody>
                    <a:bodyPr/>
                    <a:lstStyle/>
                    <a:p>
                      <a:pPr algn="ctr"/>
                      <a:r>
                        <a:rPr lang="en-US" sz="2400" dirty="0" smtClean="0">
                          <a:solidFill>
                            <a:schemeClr val="tx1"/>
                          </a:solidFill>
                        </a:rPr>
                        <a:t>No. of</a:t>
                      </a:r>
                    </a:p>
                    <a:p>
                      <a:pPr algn="ctr"/>
                      <a:r>
                        <a:rPr lang="en-US" sz="2400" dirty="0" smtClean="0">
                          <a:solidFill>
                            <a:schemeClr val="tx1"/>
                          </a:solidFill>
                        </a:rPr>
                        <a:t>Protons</a:t>
                      </a:r>
                      <a:endParaRPr lang="en-US" sz="2400" dirty="0">
                        <a:solidFill>
                          <a:schemeClr val="tx1"/>
                        </a:solidFill>
                      </a:endParaRPr>
                    </a:p>
                  </a:txBody>
                  <a:tcPr>
                    <a:solidFill>
                      <a:schemeClr val="accent1">
                        <a:lumMod val="20000"/>
                        <a:lumOff val="80000"/>
                      </a:schemeClr>
                    </a:solidFill>
                  </a:tcPr>
                </a:tc>
                <a:tc>
                  <a:txBody>
                    <a:bodyPr/>
                    <a:lstStyle/>
                    <a:p>
                      <a:pPr algn="ctr"/>
                      <a:r>
                        <a:rPr lang="en-US" sz="2400" dirty="0" smtClean="0">
                          <a:solidFill>
                            <a:schemeClr val="tx1"/>
                          </a:solidFill>
                        </a:rPr>
                        <a:t>No. of</a:t>
                      </a:r>
                    </a:p>
                    <a:p>
                      <a:pPr algn="ctr"/>
                      <a:r>
                        <a:rPr lang="en-US" sz="2400" dirty="0" smtClean="0">
                          <a:solidFill>
                            <a:schemeClr val="tx1"/>
                          </a:solidFill>
                        </a:rPr>
                        <a:t>Electrons</a:t>
                      </a:r>
                      <a:endParaRPr lang="en-US" sz="2400" dirty="0">
                        <a:solidFill>
                          <a:schemeClr val="tx1"/>
                        </a:solidFill>
                      </a:endParaRPr>
                    </a:p>
                  </a:txBody>
                  <a:tcPr>
                    <a:solidFill>
                      <a:schemeClr val="accent1">
                        <a:lumMod val="20000"/>
                        <a:lumOff val="80000"/>
                      </a:schemeClr>
                    </a:solidFill>
                  </a:tcPr>
                </a:tc>
                <a:tc>
                  <a:txBody>
                    <a:bodyPr/>
                    <a:lstStyle/>
                    <a:p>
                      <a:pPr algn="ctr"/>
                      <a:r>
                        <a:rPr lang="en-US" sz="2400" dirty="0" smtClean="0">
                          <a:solidFill>
                            <a:schemeClr val="tx1"/>
                          </a:solidFill>
                        </a:rPr>
                        <a:t>No.  Of</a:t>
                      </a:r>
                    </a:p>
                    <a:p>
                      <a:pPr algn="ctr"/>
                      <a:r>
                        <a:rPr lang="en-US" sz="2400" dirty="0" smtClean="0">
                          <a:solidFill>
                            <a:schemeClr val="tx1"/>
                          </a:solidFill>
                        </a:rPr>
                        <a:t>Neutrons</a:t>
                      </a:r>
                      <a:endParaRPr lang="en-US" sz="2400" dirty="0">
                        <a:solidFill>
                          <a:schemeClr val="tx1"/>
                        </a:solidFill>
                      </a:endParaRPr>
                    </a:p>
                  </a:txBody>
                  <a:tcPr>
                    <a:solidFill>
                      <a:schemeClr val="accent1">
                        <a:lumMod val="20000"/>
                        <a:lumOff val="80000"/>
                      </a:schemeClr>
                    </a:solidFill>
                  </a:tcPr>
                </a:tc>
              </a:tr>
              <a:tr h="838200">
                <a:tc>
                  <a:txBody>
                    <a:bodyPr/>
                    <a:lstStyle/>
                    <a:p>
                      <a:pPr algn="ctr"/>
                      <a:endParaRPr lang="en-US" dirty="0">
                        <a:solidFill>
                          <a:schemeClr val="tx1"/>
                        </a:solidFill>
                      </a:endParaRPr>
                    </a:p>
                  </a:txBody>
                  <a:tcPr>
                    <a:solidFill>
                      <a:srgbClr val="CCECFF">
                        <a:alpha val="56863"/>
                      </a:srgbClr>
                    </a:solidFill>
                  </a:tcPr>
                </a:tc>
                <a:tc>
                  <a:txBody>
                    <a:bodyPr/>
                    <a:lstStyle/>
                    <a:p>
                      <a:pPr algn="ctr"/>
                      <a:endParaRPr lang="en-US" dirty="0">
                        <a:solidFill>
                          <a:schemeClr val="tx1"/>
                        </a:solidFill>
                      </a:endParaRPr>
                    </a:p>
                  </a:txBody>
                  <a:tcPr>
                    <a:solidFill>
                      <a:srgbClr val="CCECFF">
                        <a:alpha val="56863"/>
                      </a:srgbClr>
                    </a:solidFill>
                  </a:tcPr>
                </a:tc>
                <a:tc>
                  <a:txBody>
                    <a:bodyPr/>
                    <a:lstStyle/>
                    <a:p>
                      <a:pPr algn="ctr"/>
                      <a:endParaRPr lang="en-US" dirty="0">
                        <a:solidFill>
                          <a:schemeClr val="tx1"/>
                        </a:solidFill>
                      </a:endParaRPr>
                    </a:p>
                  </a:txBody>
                  <a:tcPr>
                    <a:solidFill>
                      <a:srgbClr val="CCECFF">
                        <a:alpha val="56863"/>
                      </a:srgbClr>
                    </a:solidFill>
                  </a:tcPr>
                </a:tc>
                <a:tc>
                  <a:txBody>
                    <a:bodyPr/>
                    <a:lstStyle/>
                    <a:p>
                      <a:pPr algn="ctr"/>
                      <a:endParaRPr lang="en-US" dirty="0">
                        <a:solidFill>
                          <a:schemeClr val="tx1"/>
                        </a:solidFill>
                      </a:endParaRPr>
                    </a:p>
                  </a:txBody>
                  <a:tcPr>
                    <a:solidFill>
                      <a:srgbClr val="CCECFF">
                        <a:alpha val="56863"/>
                      </a:srgbClr>
                    </a:solidFill>
                  </a:tcPr>
                </a:tc>
                <a:tc>
                  <a:txBody>
                    <a:bodyPr/>
                    <a:lstStyle/>
                    <a:p>
                      <a:pPr algn="ctr"/>
                      <a:endParaRPr lang="en-US" dirty="0">
                        <a:solidFill>
                          <a:schemeClr val="tx1"/>
                        </a:solidFill>
                      </a:endParaRPr>
                    </a:p>
                  </a:txBody>
                  <a:tcPr>
                    <a:solidFill>
                      <a:srgbClr val="CCECFF">
                        <a:alpha val="56863"/>
                      </a:srgbClr>
                    </a:solidFill>
                  </a:tcPr>
                </a:tc>
                <a:tc>
                  <a:txBody>
                    <a:bodyPr/>
                    <a:lstStyle/>
                    <a:p>
                      <a:pPr algn="ctr"/>
                      <a:endParaRPr lang="en-US" dirty="0">
                        <a:solidFill>
                          <a:schemeClr val="tx1"/>
                        </a:solidFill>
                      </a:endParaRPr>
                    </a:p>
                  </a:txBody>
                  <a:tcPr>
                    <a:solidFill>
                      <a:srgbClr val="CCECFF">
                        <a:alpha val="56863"/>
                      </a:srgbClr>
                    </a:solidFill>
                  </a:tcPr>
                </a:tc>
                <a:tc>
                  <a:txBody>
                    <a:bodyPr/>
                    <a:lstStyle/>
                    <a:p>
                      <a:pPr algn="ctr"/>
                      <a:endParaRPr lang="en-US" dirty="0">
                        <a:solidFill>
                          <a:schemeClr val="tx1"/>
                        </a:solidFill>
                      </a:endParaRPr>
                    </a:p>
                  </a:txBody>
                  <a:tcPr>
                    <a:solidFill>
                      <a:srgbClr val="CCECFF">
                        <a:alpha val="56863"/>
                      </a:srgbClr>
                    </a:solidFill>
                  </a:tcPr>
                </a:tc>
              </a:tr>
              <a:tr h="838200">
                <a:tc>
                  <a:txBody>
                    <a:bodyPr/>
                    <a:lstStyle/>
                    <a:p>
                      <a:pPr algn="ctr"/>
                      <a:endParaRPr lang="en-US" dirty="0">
                        <a:solidFill>
                          <a:schemeClr val="tx1"/>
                        </a:solidFill>
                      </a:endParaRPr>
                    </a:p>
                  </a:txBody>
                  <a:tcPr>
                    <a:solidFill>
                      <a:srgbClr val="CCECFF">
                        <a:alpha val="56863"/>
                      </a:srgbClr>
                    </a:solidFill>
                  </a:tcPr>
                </a:tc>
                <a:tc>
                  <a:txBody>
                    <a:bodyPr/>
                    <a:lstStyle/>
                    <a:p>
                      <a:pPr algn="ctr"/>
                      <a:endParaRPr lang="en-US" dirty="0">
                        <a:solidFill>
                          <a:schemeClr val="tx1"/>
                        </a:solidFill>
                      </a:endParaRPr>
                    </a:p>
                  </a:txBody>
                  <a:tcPr>
                    <a:solidFill>
                      <a:srgbClr val="CCECFF">
                        <a:alpha val="56863"/>
                      </a:srgbClr>
                    </a:solidFill>
                  </a:tcPr>
                </a:tc>
                <a:tc>
                  <a:txBody>
                    <a:bodyPr/>
                    <a:lstStyle/>
                    <a:p>
                      <a:pPr algn="ctr"/>
                      <a:endParaRPr lang="en-US" dirty="0">
                        <a:solidFill>
                          <a:schemeClr val="tx1"/>
                        </a:solidFill>
                      </a:endParaRPr>
                    </a:p>
                  </a:txBody>
                  <a:tcPr>
                    <a:solidFill>
                      <a:srgbClr val="CCECFF">
                        <a:alpha val="56863"/>
                      </a:srgbClr>
                    </a:solidFill>
                  </a:tcPr>
                </a:tc>
                <a:tc>
                  <a:txBody>
                    <a:bodyPr/>
                    <a:lstStyle/>
                    <a:p>
                      <a:pPr algn="ctr"/>
                      <a:endParaRPr lang="en-US" dirty="0">
                        <a:solidFill>
                          <a:schemeClr val="tx1"/>
                        </a:solidFill>
                      </a:endParaRPr>
                    </a:p>
                  </a:txBody>
                  <a:tcPr>
                    <a:solidFill>
                      <a:srgbClr val="CCECFF">
                        <a:alpha val="56863"/>
                      </a:srgbClr>
                    </a:solidFill>
                  </a:tcPr>
                </a:tc>
                <a:tc>
                  <a:txBody>
                    <a:bodyPr/>
                    <a:lstStyle/>
                    <a:p>
                      <a:pPr algn="ctr"/>
                      <a:endParaRPr lang="en-US" dirty="0">
                        <a:solidFill>
                          <a:schemeClr val="tx1"/>
                        </a:solidFill>
                      </a:endParaRPr>
                    </a:p>
                  </a:txBody>
                  <a:tcPr>
                    <a:solidFill>
                      <a:srgbClr val="CCECFF">
                        <a:alpha val="56863"/>
                      </a:srgbClr>
                    </a:solidFill>
                  </a:tcPr>
                </a:tc>
                <a:tc>
                  <a:txBody>
                    <a:bodyPr/>
                    <a:lstStyle/>
                    <a:p>
                      <a:pPr algn="ctr"/>
                      <a:endParaRPr lang="en-US" dirty="0">
                        <a:solidFill>
                          <a:schemeClr val="tx1"/>
                        </a:solidFill>
                      </a:endParaRPr>
                    </a:p>
                  </a:txBody>
                  <a:tcPr>
                    <a:solidFill>
                      <a:srgbClr val="CCECFF">
                        <a:alpha val="56863"/>
                      </a:srgbClr>
                    </a:solidFill>
                  </a:tcPr>
                </a:tc>
                <a:tc>
                  <a:txBody>
                    <a:bodyPr/>
                    <a:lstStyle/>
                    <a:p>
                      <a:pPr algn="ctr"/>
                      <a:endParaRPr lang="en-US" dirty="0">
                        <a:solidFill>
                          <a:schemeClr val="tx1"/>
                        </a:solidFill>
                      </a:endParaRPr>
                    </a:p>
                  </a:txBody>
                  <a:tcPr>
                    <a:solidFill>
                      <a:srgbClr val="CCECFF">
                        <a:alpha val="56863"/>
                      </a:srgbClr>
                    </a:solidFill>
                  </a:tcPr>
                </a:tc>
              </a:tr>
              <a:tr h="838200">
                <a:tc>
                  <a:txBody>
                    <a:bodyPr/>
                    <a:lstStyle/>
                    <a:p>
                      <a:pPr algn="ctr"/>
                      <a:endParaRPr lang="en-US">
                        <a:solidFill>
                          <a:schemeClr val="tx1"/>
                        </a:solidFill>
                      </a:endParaRPr>
                    </a:p>
                  </a:txBody>
                  <a:tcPr>
                    <a:solidFill>
                      <a:srgbClr val="CCECFF">
                        <a:alpha val="56863"/>
                      </a:srgbClr>
                    </a:solidFill>
                  </a:tcPr>
                </a:tc>
                <a:tc>
                  <a:txBody>
                    <a:bodyPr/>
                    <a:lstStyle/>
                    <a:p>
                      <a:pPr algn="ctr"/>
                      <a:endParaRPr lang="en-US">
                        <a:solidFill>
                          <a:schemeClr val="tx1"/>
                        </a:solidFill>
                      </a:endParaRPr>
                    </a:p>
                  </a:txBody>
                  <a:tcPr>
                    <a:solidFill>
                      <a:srgbClr val="CCECFF">
                        <a:alpha val="56863"/>
                      </a:srgbClr>
                    </a:solidFill>
                  </a:tcPr>
                </a:tc>
                <a:tc>
                  <a:txBody>
                    <a:bodyPr/>
                    <a:lstStyle/>
                    <a:p>
                      <a:pPr algn="ctr"/>
                      <a:endParaRPr lang="en-US">
                        <a:solidFill>
                          <a:schemeClr val="tx1"/>
                        </a:solidFill>
                      </a:endParaRPr>
                    </a:p>
                  </a:txBody>
                  <a:tcPr>
                    <a:solidFill>
                      <a:srgbClr val="CCECFF">
                        <a:alpha val="56863"/>
                      </a:srgbClr>
                    </a:solidFill>
                  </a:tcPr>
                </a:tc>
                <a:tc>
                  <a:txBody>
                    <a:bodyPr/>
                    <a:lstStyle/>
                    <a:p>
                      <a:pPr algn="ctr"/>
                      <a:endParaRPr lang="en-US" dirty="0">
                        <a:solidFill>
                          <a:schemeClr val="tx1"/>
                        </a:solidFill>
                      </a:endParaRPr>
                    </a:p>
                  </a:txBody>
                  <a:tcPr>
                    <a:solidFill>
                      <a:srgbClr val="CCECFF">
                        <a:alpha val="56863"/>
                      </a:srgbClr>
                    </a:solidFill>
                  </a:tcPr>
                </a:tc>
                <a:tc>
                  <a:txBody>
                    <a:bodyPr/>
                    <a:lstStyle/>
                    <a:p>
                      <a:pPr algn="ctr"/>
                      <a:endParaRPr lang="en-US" dirty="0">
                        <a:solidFill>
                          <a:schemeClr val="tx1"/>
                        </a:solidFill>
                      </a:endParaRPr>
                    </a:p>
                  </a:txBody>
                  <a:tcPr>
                    <a:solidFill>
                      <a:srgbClr val="CCECFF">
                        <a:alpha val="56863"/>
                      </a:srgbClr>
                    </a:solidFill>
                  </a:tcPr>
                </a:tc>
                <a:tc>
                  <a:txBody>
                    <a:bodyPr/>
                    <a:lstStyle/>
                    <a:p>
                      <a:pPr algn="ctr"/>
                      <a:endParaRPr lang="en-US" dirty="0">
                        <a:solidFill>
                          <a:schemeClr val="tx1"/>
                        </a:solidFill>
                      </a:endParaRPr>
                    </a:p>
                  </a:txBody>
                  <a:tcPr>
                    <a:solidFill>
                      <a:srgbClr val="CCECFF">
                        <a:alpha val="56863"/>
                      </a:srgbClr>
                    </a:solidFill>
                  </a:tcPr>
                </a:tc>
                <a:tc>
                  <a:txBody>
                    <a:bodyPr/>
                    <a:lstStyle/>
                    <a:p>
                      <a:pPr algn="ctr"/>
                      <a:endParaRPr lang="en-US" dirty="0">
                        <a:solidFill>
                          <a:schemeClr val="tx1"/>
                        </a:solidFill>
                      </a:endParaRPr>
                    </a:p>
                  </a:txBody>
                  <a:tcPr>
                    <a:solidFill>
                      <a:srgbClr val="CCECFF">
                        <a:alpha val="56863"/>
                      </a:srgbClr>
                    </a:solidFill>
                  </a:tcPr>
                </a:tc>
              </a:tr>
            </a:tbl>
          </a:graphicData>
        </a:graphic>
      </p:graphicFrame>
      <p:graphicFrame>
        <p:nvGraphicFramePr>
          <p:cNvPr id="6146" name="Object 2"/>
          <p:cNvGraphicFramePr>
            <a:graphicFrameLocks noChangeAspect="1"/>
          </p:cNvGraphicFramePr>
          <p:nvPr/>
        </p:nvGraphicFramePr>
        <p:xfrm>
          <a:off x="1738313" y="3124200"/>
          <a:ext cx="668337" cy="528638"/>
        </p:xfrm>
        <a:graphic>
          <a:graphicData uri="http://schemas.openxmlformats.org/presentationml/2006/ole">
            <p:oleObj spid="_x0000_s7170" name="Equation" r:id="rId3" imgW="304560" imgH="241200" progId="">
              <p:embed/>
            </p:oleObj>
          </a:graphicData>
        </a:graphic>
      </p:graphicFrame>
      <p:sp>
        <p:nvSpPr>
          <p:cNvPr id="8" name="TextBox 7"/>
          <p:cNvSpPr txBox="1"/>
          <p:nvPr/>
        </p:nvSpPr>
        <p:spPr>
          <a:xfrm>
            <a:off x="228600" y="3124200"/>
            <a:ext cx="1190625" cy="461963"/>
          </a:xfrm>
          <a:prstGeom prst="rect">
            <a:avLst/>
          </a:prstGeom>
          <a:noFill/>
        </p:spPr>
        <p:txBody>
          <a:bodyPr wrap="none">
            <a:spAutoFit/>
          </a:bodyPr>
          <a:lstStyle/>
          <a:p>
            <a:pPr>
              <a:defRPr/>
            </a:pPr>
            <a:r>
              <a:rPr lang="en-US" sz="2400" dirty="0">
                <a:latin typeface="+mn-lt"/>
              </a:rPr>
              <a:t>chlorine</a:t>
            </a:r>
          </a:p>
        </p:txBody>
      </p:sp>
      <p:sp>
        <p:nvSpPr>
          <p:cNvPr id="9" name="TextBox 8"/>
          <p:cNvSpPr txBox="1"/>
          <p:nvPr/>
        </p:nvSpPr>
        <p:spPr>
          <a:xfrm>
            <a:off x="2936875" y="3124200"/>
            <a:ext cx="492125" cy="461963"/>
          </a:xfrm>
          <a:prstGeom prst="rect">
            <a:avLst/>
          </a:prstGeom>
          <a:noFill/>
        </p:spPr>
        <p:txBody>
          <a:bodyPr wrap="none">
            <a:spAutoFit/>
          </a:bodyPr>
          <a:lstStyle/>
          <a:p>
            <a:pPr>
              <a:defRPr/>
            </a:pPr>
            <a:r>
              <a:rPr lang="en-US" sz="2400" dirty="0">
                <a:latin typeface="+mn-lt"/>
              </a:rPr>
              <a:t>17</a:t>
            </a:r>
          </a:p>
        </p:txBody>
      </p:sp>
      <p:sp>
        <p:nvSpPr>
          <p:cNvPr id="10" name="TextBox 9"/>
          <p:cNvSpPr txBox="1"/>
          <p:nvPr/>
        </p:nvSpPr>
        <p:spPr>
          <a:xfrm>
            <a:off x="4079875" y="3124200"/>
            <a:ext cx="492125" cy="461963"/>
          </a:xfrm>
          <a:prstGeom prst="rect">
            <a:avLst/>
          </a:prstGeom>
          <a:noFill/>
        </p:spPr>
        <p:txBody>
          <a:bodyPr wrap="none">
            <a:spAutoFit/>
          </a:bodyPr>
          <a:lstStyle/>
          <a:p>
            <a:pPr>
              <a:defRPr/>
            </a:pPr>
            <a:r>
              <a:rPr lang="en-US" sz="2400" dirty="0">
                <a:latin typeface="+mn-lt"/>
              </a:rPr>
              <a:t>37</a:t>
            </a:r>
          </a:p>
        </p:txBody>
      </p:sp>
      <p:sp>
        <p:nvSpPr>
          <p:cNvPr id="11" name="TextBox 10"/>
          <p:cNvSpPr txBox="1"/>
          <p:nvPr/>
        </p:nvSpPr>
        <p:spPr>
          <a:xfrm>
            <a:off x="5146675" y="3124200"/>
            <a:ext cx="492125" cy="461963"/>
          </a:xfrm>
          <a:prstGeom prst="rect">
            <a:avLst/>
          </a:prstGeom>
          <a:noFill/>
        </p:spPr>
        <p:txBody>
          <a:bodyPr wrap="none">
            <a:spAutoFit/>
          </a:bodyPr>
          <a:lstStyle/>
          <a:p>
            <a:pPr>
              <a:defRPr/>
            </a:pPr>
            <a:r>
              <a:rPr lang="en-US" sz="2400" dirty="0">
                <a:latin typeface="+mn-lt"/>
              </a:rPr>
              <a:t>17</a:t>
            </a:r>
          </a:p>
        </p:txBody>
      </p:sp>
      <p:sp>
        <p:nvSpPr>
          <p:cNvPr id="12" name="TextBox 11"/>
          <p:cNvSpPr txBox="1"/>
          <p:nvPr/>
        </p:nvSpPr>
        <p:spPr>
          <a:xfrm>
            <a:off x="6553200" y="3124200"/>
            <a:ext cx="492125" cy="461963"/>
          </a:xfrm>
          <a:prstGeom prst="rect">
            <a:avLst/>
          </a:prstGeom>
          <a:noFill/>
        </p:spPr>
        <p:txBody>
          <a:bodyPr wrap="none">
            <a:spAutoFit/>
          </a:bodyPr>
          <a:lstStyle/>
          <a:p>
            <a:pPr>
              <a:defRPr/>
            </a:pPr>
            <a:r>
              <a:rPr lang="en-US" sz="2400" dirty="0">
                <a:latin typeface="+mn-lt"/>
              </a:rPr>
              <a:t>17</a:t>
            </a:r>
          </a:p>
        </p:txBody>
      </p:sp>
      <p:sp>
        <p:nvSpPr>
          <p:cNvPr id="13" name="TextBox 12"/>
          <p:cNvSpPr txBox="1"/>
          <p:nvPr/>
        </p:nvSpPr>
        <p:spPr>
          <a:xfrm>
            <a:off x="8042275" y="3124200"/>
            <a:ext cx="492125" cy="461963"/>
          </a:xfrm>
          <a:prstGeom prst="rect">
            <a:avLst/>
          </a:prstGeom>
          <a:noFill/>
        </p:spPr>
        <p:txBody>
          <a:bodyPr wrap="none">
            <a:spAutoFit/>
          </a:bodyPr>
          <a:lstStyle/>
          <a:p>
            <a:pPr>
              <a:defRPr/>
            </a:pPr>
            <a:r>
              <a:rPr lang="en-US" sz="2400" dirty="0">
                <a:latin typeface="+mn-lt"/>
              </a:rPr>
              <a:t>20</a:t>
            </a:r>
          </a:p>
        </p:txBody>
      </p:sp>
      <p:graphicFrame>
        <p:nvGraphicFramePr>
          <p:cNvPr id="14" name="Object 3"/>
          <p:cNvGraphicFramePr>
            <a:graphicFrameLocks noChangeAspect="1"/>
          </p:cNvGraphicFramePr>
          <p:nvPr/>
        </p:nvGraphicFramePr>
        <p:xfrm>
          <a:off x="1670050" y="4043363"/>
          <a:ext cx="806450" cy="528637"/>
        </p:xfrm>
        <a:graphic>
          <a:graphicData uri="http://schemas.openxmlformats.org/presentationml/2006/ole">
            <p:oleObj spid="_x0000_s7171" name="Equation" r:id="rId4" imgW="368280" imgH="241200" progId="">
              <p:embed/>
            </p:oleObj>
          </a:graphicData>
        </a:graphic>
      </p:graphicFrame>
      <p:sp>
        <p:nvSpPr>
          <p:cNvPr id="15" name="TextBox 14"/>
          <p:cNvSpPr txBox="1"/>
          <p:nvPr/>
        </p:nvSpPr>
        <p:spPr>
          <a:xfrm>
            <a:off x="447675" y="4043363"/>
            <a:ext cx="695325" cy="461962"/>
          </a:xfrm>
          <a:prstGeom prst="rect">
            <a:avLst/>
          </a:prstGeom>
          <a:noFill/>
        </p:spPr>
        <p:txBody>
          <a:bodyPr wrap="none">
            <a:spAutoFit/>
          </a:bodyPr>
          <a:lstStyle/>
          <a:p>
            <a:pPr>
              <a:defRPr/>
            </a:pPr>
            <a:r>
              <a:rPr lang="en-US" sz="2400" dirty="0">
                <a:latin typeface="+mn-lt"/>
              </a:rPr>
              <a:t>lead</a:t>
            </a:r>
          </a:p>
        </p:txBody>
      </p:sp>
      <p:sp>
        <p:nvSpPr>
          <p:cNvPr id="16" name="TextBox 15"/>
          <p:cNvSpPr txBox="1"/>
          <p:nvPr/>
        </p:nvSpPr>
        <p:spPr>
          <a:xfrm>
            <a:off x="2936875" y="4043363"/>
            <a:ext cx="492125" cy="461962"/>
          </a:xfrm>
          <a:prstGeom prst="rect">
            <a:avLst/>
          </a:prstGeom>
          <a:noFill/>
        </p:spPr>
        <p:txBody>
          <a:bodyPr wrap="none">
            <a:spAutoFit/>
          </a:bodyPr>
          <a:lstStyle/>
          <a:p>
            <a:pPr>
              <a:defRPr/>
            </a:pPr>
            <a:r>
              <a:rPr lang="en-US" sz="2400" b="1" dirty="0">
                <a:solidFill>
                  <a:schemeClr val="accent1"/>
                </a:solidFill>
                <a:latin typeface="+mn-lt"/>
              </a:rPr>
              <a:t>82</a:t>
            </a:r>
          </a:p>
        </p:txBody>
      </p:sp>
      <p:sp>
        <p:nvSpPr>
          <p:cNvPr id="17" name="TextBox 16"/>
          <p:cNvSpPr txBox="1"/>
          <p:nvPr/>
        </p:nvSpPr>
        <p:spPr>
          <a:xfrm>
            <a:off x="4079875" y="4043363"/>
            <a:ext cx="646113" cy="461962"/>
          </a:xfrm>
          <a:prstGeom prst="rect">
            <a:avLst/>
          </a:prstGeom>
          <a:noFill/>
        </p:spPr>
        <p:txBody>
          <a:bodyPr wrap="none">
            <a:spAutoFit/>
          </a:bodyPr>
          <a:lstStyle/>
          <a:p>
            <a:pPr>
              <a:defRPr/>
            </a:pPr>
            <a:r>
              <a:rPr lang="en-US" sz="2400" b="1" dirty="0">
                <a:solidFill>
                  <a:schemeClr val="accent1"/>
                </a:solidFill>
                <a:latin typeface="+mn-lt"/>
              </a:rPr>
              <a:t>204</a:t>
            </a:r>
          </a:p>
        </p:txBody>
      </p:sp>
      <p:sp>
        <p:nvSpPr>
          <p:cNvPr id="18" name="TextBox 17"/>
          <p:cNvSpPr txBox="1"/>
          <p:nvPr/>
        </p:nvSpPr>
        <p:spPr>
          <a:xfrm>
            <a:off x="5146675" y="4043363"/>
            <a:ext cx="492125" cy="461962"/>
          </a:xfrm>
          <a:prstGeom prst="rect">
            <a:avLst/>
          </a:prstGeom>
          <a:noFill/>
        </p:spPr>
        <p:txBody>
          <a:bodyPr wrap="none">
            <a:spAutoFit/>
          </a:bodyPr>
          <a:lstStyle/>
          <a:p>
            <a:pPr>
              <a:defRPr/>
            </a:pPr>
            <a:r>
              <a:rPr lang="en-US" sz="2400" dirty="0">
                <a:latin typeface="+mn-lt"/>
              </a:rPr>
              <a:t>82</a:t>
            </a:r>
          </a:p>
        </p:txBody>
      </p:sp>
      <p:sp>
        <p:nvSpPr>
          <p:cNvPr id="19" name="TextBox 18"/>
          <p:cNvSpPr txBox="1"/>
          <p:nvPr/>
        </p:nvSpPr>
        <p:spPr>
          <a:xfrm>
            <a:off x="6553200" y="4043363"/>
            <a:ext cx="492125" cy="461962"/>
          </a:xfrm>
          <a:prstGeom prst="rect">
            <a:avLst/>
          </a:prstGeom>
          <a:noFill/>
        </p:spPr>
        <p:txBody>
          <a:bodyPr wrap="none">
            <a:spAutoFit/>
          </a:bodyPr>
          <a:lstStyle/>
          <a:p>
            <a:pPr>
              <a:defRPr/>
            </a:pPr>
            <a:r>
              <a:rPr lang="en-US" sz="2400" dirty="0">
                <a:latin typeface="+mn-lt"/>
              </a:rPr>
              <a:t>82</a:t>
            </a:r>
          </a:p>
        </p:txBody>
      </p:sp>
      <p:sp>
        <p:nvSpPr>
          <p:cNvPr id="20" name="TextBox 19"/>
          <p:cNvSpPr txBox="1"/>
          <p:nvPr/>
        </p:nvSpPr>
        <p:spPr>
          <a:xfrm>
            <a:off x="8042275" y="4043363"/>
            <a:ext cx="646113" cy="461962"/>
          </a:xfrm>
          <a:prstGeom prst="rect">
            <a:avLst/>
          </a:prstGeom>
          <a:noFill/>
        </p:spPr>
        <p:txBody>
          <a:bodyPr wrap="none">
            <a:spAutoFit/>
          </a:bodyPr>
          <a:lstStyle/>
          <a:p>
            <a:pPr>
              <a:defRPr/>
            </a:pPr>
            <a:r>
              <a:rPr lang="en-US" sz="2400" dirty="0">
                <a:latin typeface="+mn-lt"/>
              </a:rPr>
              <a:t>122</a:t>
            </a:r>
          </a:p>
        </p:txBody>
      </p:sp>
      <p:graphicFrame>
        <p:nvGraphicFramePr>
          <p:cNvPr id="21" name="Object 4"/>
          <p:cNvGraphicFramePr>
            <a:graphicFrameLocks noChangeAspect="1"/>
          </p:cNvGraphicFramePr>
          <p:nvPr/>
        </p:nvGraphicFramePr>
        <p:xfrm>
          <a:off x="1725613" y="4881563"/>
          <a:ext cx="695325" cy="528637"/>
        </p:xfrm>
        <a:graphic>
          <a:graphicData uri="http://schemas.openxmlformats.org/presentationml/2006/ole">
            <p:oleObj spid="_x0000_s7172" name="Equation" r:id="rId5" imgW="317160" imgH="241200" progId="">
              <p:embed/>
            </p:oleObj>
          </a:graphicData>
        </a:graphic>
      </p:graphicFrame>
      <p:sp>
        <p:nvSpPr>
          <p:cNvPr id="22" name="TextBox 21"/>
          <p:cNvSpPr txBox="1"/>
          <p:nvPr/>
        </p:nvSpPr>
        <p:spPr>
          <a:xfrm>
            <a:off x="228600" y="4881563"/>
            <a:ext cx="879475" cy="461962"/>
          </a:xfrm>
          <a:prstGeom prst="rect">
            <a:avLst/>
          </a:prstGeom>
          <a:noFill/>
        </p:spPr>
        <p:txBody>
          <a:bodyPr wrap="none">
            <a:spAutoFit/>
          </a:bodyPr>
          <a:lstStyle/>
          <a:p>
            <a:pPr>
              <a:defRPr/>
            </a:pPr>
            <a:r>
              <a:rPr lang="en-US" sz="2400" dirty="0">
                <a:latin typeface="+mn-lt"/>
              </a:rPr>
              <a:t>argon</a:t>
            </a:r>
          </a:p>
        </p:txBody>
      </p:sp>
      <p:sp>
        <p:nvSpPr>
          <p:cNvPr id="23" name="TextBox 22"/>
          <p:cNvSpPr txBox="1"/>
          <p:nvPr/>
        </p:nvSpPr>
        <p:spPr>
          <a:xfrm>
            <a:off x="2936875" y="4881563"/>
            <a:ext cx="492125" cy="461962"/>
          </a:xfrm>
          <a:prstGeom prst="rect">
            <a:avLst/>
          </a:prstGeom>
          <a:noFill/>
        </p:spPr>
        <p:txBody>
          <a:bodyPr wrap="none">
            <a:spAutoFit/>
          </a:bodyPr>
          <a:lstStyle/>
          <a:p>
            <a:pPr>
              <a:defRPr/>
            </a:pPr>
            <a:r>
              <a:rPr lang="en-US" sz="2400" dirty="0">
                <a:latin typeface="+mn-lt"/>
              </a:rPr>
              <a:t>18</a:t>
            </a:r>
          </a:p>
        </p:txBody>
      </p:sp>
      <p:sp>
        <p:nvSpPr>
          <p:cNvPr id="24" name="TextBox 23"/>
          <p:cNvSpPr txBox="1"/>
          <p:nvPr/>
        </p:nvSpPr>
        <p:spPr>
          <a:xfrm>
            <a:off x="4079875" y="4881563"/>
            <a:ext cx="492125" cy="461962"/>
          </a:xfrm>
          <a:prstGeom prst="rect">
            <a:avLst/>
          </a:prstGeom>
          <a:noFill/>
        </p:spPr>
        <p:txBody>
          <a:bodyPr wrap="none">
            <a:spAutoFit/>
          </a:bodyPr>
          <a:lstStyle/>
          <a:p>
            <a:pPr>
              <a:defRPr/>
            </a:pPr>
            <a:r>
              <a:rPr lang="en-US" sz="2400" dirty="0">
                <a:latin typeface="+mn-lt"/>
              </a:rPr>
              <a:t>38</a:t>
            </a:r>
          </a:p>
        </p:txBody>
      </p:sp>
      <p:sp>
        <p:nvSpPr>
          <p:cNvPr id="25" name="TextBox 24"/>
          <p:cNvSpPr txBox="1"/>
          <p:nvPr/>
        </p:nvSpPr>
        <p:spPr>
          <a:xfrm>
            <a:off x="5146675" y="4881563"/>
            <a:ext cx="492125" cy="461962"/>
          </a:xfrm>
          <a:prstGeom prst="rect">
            <a:avLst/>
          </a:prstGeom>
          <a:noFill/>
        </p:spPr>
        <p:txBody>
          <a:bodyPr wrap="none">
            <a:spAutoFit/>
          </a:bodyPr>
          <a:lstStyle/>
          <a:p>
            <a:pPr>
              <a:defRPr/>
            </a:pPr>
            <a:r>
              <a:rPr lang="en-US" sz="2400" dirty="0">
                <a:latin typeface="+mn-lt"/>
              </a:rPr>
              <a:t>18</a:t>
            </a:r>
          </a:p>
        </p:txBody>
      </p:sp>
      <p:sp>
        <p:nvSpPr>
          <p:cNvPr id="26" name="TextBox 25"/>
          <p:cNvSpPr txBox="1"/>
          <p:nvPr/>
        </p:nvSpPr>
        <p:spPr>
          <a:xfrm>
            <a:off x="6553200" y="4881563"/>
            <a:ext cx="492125" cy="461962"/>
          </a:xfrm>
          <a:prstGeom prst="rect">
            <a:avLst/>
          </a:prstGeom>
          <a:noFill/>
        </p:spPr>
        <p:txBody>
          <a:bodyPr wrap="none">
            <a:spAutoFit/>
          </a:bodyPr>
          <a:lstStyle/>
          <a:p>
            <a:pPr>
              <a:defRPr/>
            </a:pPr>
            <a:r>
              <a:rPr lang="en-US" sz="2400" b="1" dirty="0">
                <a:solidFill>
                  <a:schemeClr val="accent1"/>
                </a:solidFill>
                <a:latin typeface="+mn-lt"/>
              </a:rPr>
              <a:t>18</a:t>
            </a:r>
          </a:p>
        </p:txBody>
      </p:sp>
      <p:sp>
        <p:nvSpPr>
          <p:cNvPr id="27" name="TextBox 26"/>
          <p:cNvSpPr txBox="1"/>
          <p:nvPr/>
        </p:nvSpPr>
        <p:spPr>
          <a:xfrm>
            <a:off x="8042275" y="4881563"/>
            <a:ext cx="492125" cy="461962"/>
          </a:xfrm>
          <a:prstGeom prst="rect">
            <a:avLst/>
          </a:prstGeom>
          <a:noFill/>
        </p:spPr>
        <p:txBody>
          <a:bodyPr wrap="none">
            <a:spAutoFit/>
          </a:bodyPr>
          <a:lstStyle/>
          <a:p>
            <a:pPr>
              <a:defRPr/>
            </a:pPr>
            <a:r>
              <a:rPr lang="en-US" sz="2400" b="1" dirty="0">
                <a:solidFill>
                  <a:schemeClr val="accent1"/>
                </a:solidFill>
                <a:latin typeface="+mn-lt"/>
              </a:rPr>
              <a:t>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5" grpId="0"/>
      <p:bldP spid="18" grpId="0"/>
      <p:bldP spid="19" grpId="0"/>
      <p:bldP spid="20" grpId="0"/>
      <p:bldP spid="22" grpId="0"/>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magnesium-bohr.gif"/>
          <p:cNvPicPr>
            <a:picLocks noGrp="1" noChangeAspect="1"/>
          </p:cNvPicPr>
          <p:nvPr>
            <p:ph idx="1"/>
          </p:nvPr>
        </p:nvPicPr>
        <p:blipFill>
          <a:blip r:embed="rId2"/>
          <a:stretch>
            <a:fillRect/>
          </a:stretch>
        </p:blipFill>
        <p:spPr>
          <a:xfrm>
            <a:off x="6400800" y="3962400"/>
            <a:ext cx="2548328" cy="2590800"/>
          </a:xfrm>
        </p:spPr>
      </p:pic>
      <p:pic>
        <p:nvPicPr>
          <p:cNvPr id="5" name="Picture 4" descr="antimatter-lithium.gif"/>
          <p:cNvPicPr>
            <a:picLocks noChangeAspect="1"/>
          </p:cNvPicPr>
          <p:nvPr/>
        </p:nvPicPr>
        <p:blipFill>
          <a:blip r:embed="rId3"/>
          <a:stretch>
            <a:fillRect/>
          </a:stretch>
        </p:blipFill>
        <p:spPr>
          <a:xfrm>
            <a:off x="6553200" y="1143000"/>
            <a:ext cx="2412417" cy="2590800"/>
          </a:xfrm>
          <a:prstGeom prst="rect">
            <a:avLst/>
          </a:prstGeom>
        </p:spPr>
      </p:pic>
      <p:sp>
        <p:nvSpPr>
          <p:cNvPr id="6" name="TextBox 5"/>
          <p:cNvSpPr txBox="1"/>
          <p:nvPr/>
        </p:nvSpPr>
        <p:spPr>
          <a:xfrm flipV="1">
            <a:off x="457200" y="685801"/>
            <a:ext cx="6248400" cy="276999"/>
          </a:xfrm>
          <a:prstGeom prst="rect">
            <a:avLst/>
          </a:prstGeom>
          <a:noFill/>
        </p:spPr>
        <p:txBody>
          <a:bodyPr wrap="square" rtlCol="0">
            <a:spAutoFit/>
          </a:bodyPr>
          <a:lstStyle/>
          <a:p>
            <a:r>
              <a:rPr lang="en-US" baseline="30000" dirty="0" smtClean="0"/>
              <a:t>==</a:t>
            </a:r>
            <a:endParaRPr lang="en-US" baseline="30000" dirty="0"/>
          </a:p>
        </p:txBody>
      </p:sp>
      <p:sp>
        <p:nvSpPr>
          <p:cNvPr id="7" name="TextBox 6"/>
          <p:cNvSpPr txBox="1"/>
          <p:nvPr/>
        </p:nvSpPr>
        <p:spPr>
          <a:xfrm>
            <a:off x="457200" y="228600"/>
            <a:ext cx="6248400" cy="4524315"/>
          </a:xfrm>
          <a:prstGeom prst="rect">
            <a:avLst/>
          </a:prstGeom>
          <a:noFill/>
        </p:spPr>
        <p:txBody>
          <a:bodyPr wrap="square" rtlCol="0">
            <a:spAutoFit/>
          </a:bodyPr>
          <a:lstStyle/>
          <a:p>
            <a:r>
              <a:rPr lang="en-US" dirty="0" smtClean="0"/>
              <a:t>A Lithium atom has 3 protons, 4 neutrons .  Orbiting its nucleus are 3 electrons.  Its atomic radius is 0.152nm Calculate the density of the lithium atom in g/nm</a:t>
            </a:r>
            <a:r>
              <a:rPr lang="en-US" baseline="30000" dirty="0" smtClean="0"/>
              <a:t>3</a:t>
            </a:r>
            <a:r>
              <a:rPr lang="en-US" dirty="0" smtClean="0"/>
              <a:t> Convert this density to g/ml.</a:t>
            </a:r>
          </a:p>
          <a:p>
            <a:endParaRPr lang="en-US" dirty="0" smtClean="0"/>
          </a:p>
          <a:p>
            <a:r>
              <a:rPr lang="en-US" dirty="0" smtClean="0"/>
              <a:t>A Magnesium atom has 12 protons, 12 neutrons and 12 electrons… its atomic radius is 0.160nm… calculate the density of the Mg atom in g/nm</a:t>
            </a:r>
            <a:r>
              <a:rPr lang="en-US" baseline="30000" dirty="0" smtClean="0"/>
              <a:t>3</a:t>
            </a:r>
            <a:r>
              <a:rPr lang="en-US" dirty="0" smtClean="0"/>
              <a:t> . Convert this density to g/ml. </a:t>
            </a:r>
          </a:p>
          <a:p>
            <a:endParaRPr lang="en-US" dirty="0"/>
          </a:p>
          <a:p>
            <a:r>
              <a:rPr lang="en-US" dirty="0" smtClean="0"/>
              <a:t>An isotope of the Mg atom has two more </a:t>
            </a:r>
            <a:r>
              <a:rPr lang="en-US" dirty="0" smtClean="0"/>
              <a:t>neutrons </a:t>
            </a:r>
            <a:r>
              <a:rPr lang="en-US" dirty="0" smtClean="0"/>
              <a:t>than normal.  Assuming it has the same atomic radius, what is the density of this Mg atom?</a:t>
            </a:r>
          </a:p>
          <a:p>
            <a:endParaRPr lang="en-US" dirty="0"/>
          </a:p>
          <a:p>
            <a:r>
              <a:rPr lang="en-US" dirty="0" smtClean="0"/>
              <a:t>A commonly observed ion of Mg has 12 protons, 12 neutrons and only 10 electrons.  What is the density of this atom?  What is the net charge on this atom? </a:t>
            </a:r>
            <a:endParaRPr lang="en-US" dirty="0"/>
          </a:p>
        </p:txBody>
      </p:sp>
      <p:sp>
        <p:nvSpPr>
          <p:cNvPr id="9" name="TextBox 8"/>
          <p:cNvSpPr txBox="1"/>
          <p:nvPr/>
        </p:nvSpPr>
        <p:spPr>
          <a:xfrm>
            <a:off x="762000" y="4800600"/>
            <a:ext cx="5562600" cy="2031325"/>
          </a:xfrm>
          <a:prstGeom prst="rect">
            <a:avLst/>
          </a:prstGeom>
          <a:noFill/>
        </p:spPr>
        <p:txBody>
          <a:bodyPr wrap="square" rtlCol="0">
            <a:spAutoFit/>
          </a:bodyPr>
          <a:lstStyle/>
          <a:p>
            <a:r>
              <a:rPr lang="en-US" dirty="0" smtClean="0"/>
              <a:t>Neutron mass = 1.675E-24g, Charge =  0</a:t>
            </a:r>
          </a:p>
          <a:p>
            <a:endParaRPr lang="en-US" dirty="0" smtClean="0"/>
          </a:p>
          <a:p>
            <a:r>
              <a:rPr lang="en-US" dirty="0" smtClean="0"/>
              <a:t>Proton mass </a:t>
            </a:r>
            <a:r>
              <a:rPr lang="en-US" smtClean="0"/>
              <a:t>= </a:t>
            </a:r>
            <a:r>
              <a:rPr lang="en-US" smtClean="0"/>
              <a:t>1.673E-24</a:t>
            </a:r>
            <a:r>
              <a:rPr lang="en-US" dirty="0" smtClean="0"/>
              <a:t>, Charge =   +1 </a:t>
            </a:r>
          </a:p>
          <a:p>
            <a:endParaRPr lang="en-US" dirty="0" smtClean="0"/>
          </a:p>
          <a:p>
            <a:r>
              <a:rPr lang="en-US" dirty="0" smtClean="0"/>
              <a:t>Electron mass = 9.11e-28g, Charge =   -1</a:t>
            </a:r>
          </a:p>
          <a:p>
            <a:endParaRPr lang="en-US" dirty="0"/>
          </a:p>
          <a:p>
            <a:r>
              <a:rPr lang="en-US" dirty="0" smtClean="0"/>
              <a:t>Volume of Sphere = 4/3 pi radius</a:t>
            </a:r>
            <a:r>
              <a:rPr lang="en-US" baseline="30000" dirty="0" smtClean="0"/>
              <a:t>2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Properties of Matter</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19461" name="Picture 2"/>
          <p:cNvPicPr>
            <a:picLocks noChangeAspect="1" noChangeArrowheads="1"/>
          </p:cNvPicPr>
          <p:nvPr/>
        </p:nvPicPr>
        <p:blipFill>
          <a:blip r:embed="rId2" cstate="print"/>
          <a:srcRect/>
          <a:stretch>
            <a:fillRect/>
          </a:stretch>
        </p:blipFill>
        <p:spPr bwMode="auto">
          <a:xfrm>
            <a:off x="563563" y="2428875"/>
            <a:ext cx="8123237"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r>
              <a:rPr lang="en-US" sz="3600" dirty="0" smtClean="0">
                <a:solidFill>
                  <a:srgbClr val="FF0000"/>
                </a:solidFill>
                <a:effectLst>
                  <a:outerShdw blurRad="38100" dist="38100" dir="2700000" algn="tl">
                    <a:srgbClr val="000000">
                      <a:alpha val="43137"/>
                    </a:srgbClr>
                  </a:outerShdw>
                </a:effectLst>
              </a:rPr>
              <a:t>Physical</a:t>
            </a:r>
            <a:r>
              <a:rPr lang="en-US" sz="3600" dirty="0" smtClean="0">
                <a:effectLst>
                  <a:outerShdw blurRad="38100" dist="38100" dir="2700000" algn="tl">
                    <a:srgbClr val="000000">
                      <a:alpha val="43137"/>
                    </a:srgbClr>
                  </a:outerShdw>
                </a:effectLst>
              </a:rPr>
              <a:t>/</a:t>
            </a:r>
            <a:r>
              <a:rPr lang="en-US" sz="3600" dirty="0" smtClean="0"/>
              <a:t>Chemical Change</a:t>
            </a:r>
            <a:endParaRPr lang="en-US" sz="3600" dirty="0"/>
          </a:p>
        </p:txBody>
      </p:sp>
      <p:sp>
        <p:nvSpPr>
          <p:cNvPr id="5" name="TextBox 4"/>
          <p:cNvSpPr txBox="1"/>
          <p:nvPr/>
        </p:nvSpPr>
        <p:spPr>
          <a:xfrm>
            <a:off x="228600" y="1371600"/>
            <a:ext cx="8686800" cy="3139321"/>
          </a:xfrm>
          <a:prstGeom prst="rect">
            <a:avLst/>
          </a:prstGeom>
          <a:noFill/>
        </p:spPr>
        <p:txBody>
          <a:bodyPr wrap="square" rtlCol="0">
            <a:spAutoFit/>
          </a:bodyPr>
          <a:lstStyle/>
          <a:p>
            <a:r>
              <a:rPr lang="en-US" dirty="0" smtClean="0"/>
              <a:t>In this class we will be concerned with differentiating between two kinds of change, </a:t>
            </a:r>
            <a:r>
              <a:rPr lang="en-US" b="1" dirty="0" smtClean="0"/>
              <a:t>chemical</a:t>
            </a:r>
            <a:r>
              <a:rPr lang="en-US" dirty="0" smtClean="0"/>
              <a:t> and </a:t>
            </a:r>
            <a:r>
              <a:rPr lang="en-US" b="1" dirty="0" smtClean="0"/>
              <a:t>physical</a:t>
            </a:r>
            <a:r>
              <a:rPr lang="en-US" dirty="0" smtClean="0"/>
              <a:t>.  We will define “physical change” to refer to a change in the state of an atomic or molecular substance that is not associated with  a change in the molecular species that compose that substance.  This could be a change between solid, liquid and gas phases or it could involve changing between different solid states as discussed with carbon to diamond transitions.</a:t>
            </a:r>
            <a:endParaRPr lang="en-US" dirty="0"/>
          </a:p>
          <a:p>
            <a:endParaRPr lang="en-US" dirty="0" smtClean="0"/>
          </a:p>
          <a:p>
            <a:r>
              <a:rPr lang="en-US" dirty="0" smtClean="0"/>
              <a:t>When we looked at a physical change in lab we observed a change from solid to liquid states for long-chain hydrocarbons.  In this case the physical change involved adding kinetic energy to the hydrocarbons to overcome attractive interactions that were holding them together. </a:t>
            </a:r>
            <a:endParaRPr lang="en-US" dirty="0"/>
          </a:p>
        </p:txBody>
      </p:sp>
      <p:pic>
        <p:nvPicPr>
          <p:cNvPr id="7" name="Content Placeholder 6" descr="PentaneSolid2Gas.jpg"/>
          <p:cNvPicPr>
            <a:picLocks noGrp="1" noChangeAspect="1"/>
          </p:cNvPicPr>
          <p:nvPr>
            <p:ph idx="1"/>
          </p:nvPr>
        </p:nvPicPr>
        <p:blipFill>
          <a:blip r:embed="rId2" cstate="print"/>
          <a:stretch>
            <a:fillRect/>
          </a:stretch>
        </p:blipFill>
        <p:spPr>
          <a:xfrm flipV="1">
            <a:off x="4535531" y="6126163"/>
            <a:ext cx="72937" cy="46037"/>
          </a:xfrm>
        </p:spPr>
      </p:pic>
      <p:pic>
        <p:nvPicPr>
          <p:cNvPr id="8" name="Picture 7" descr="PentaneSolid2Gas.jpg"/>
          <p:cNvPicPr>
            <a:picLocks noChangeAspect="1"/>
          </p:cNvPicPr>
          <p:nvPr/>
        </p:nvPicPr>
        <p:blipFill>
          <a:blip r:embed="rId3"/>
          <a:stretch>
            <a:fillRect/>
          </a:stretch>
        </p:blipFill>
        <p:spPr>
          <a:xfrm>
            <a:off x="1752600" y="4343400"/>
            <a:ext cx="5191125" cy="2133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raphite diamond.png"/>
          <p:cNvPicPr>
            <a:picLocks noGrp="1" noChangeAspect="1"/>
          </p:cNvPicPr>
          <p:nvPr>
            <p:ph idx="1"/>
          </p:nvPr>
        </p:nvPicPr>
        <p:blipFill>
          <a:blip r:embed="rId2"/>
          <a:stretch>
            <a:fillRect/>
          </a:stretch>
        </p:blipFill>
        <p:spPr>
          <a:xfrm>
            <a:off x="152400" y="381001"/>
            <a:ext cx="8839200" cy="3886200"/>
          </a:xfrm>
        </p:spPr>
      </p:pic>
      <p:pic>
        <p:nvPicPr>
          <p:cNvPr id="5" name="Picture 4" descr="Diamond.jpg"/>
          <p:cNvPicPr>
            <a:picLocks noChangeAspect="1"/>
          </p:cNvPicPr>
          <p:nvPr/>
        </p:nvPicPr>
        <p:blipFill>
          <a:blip r:embed="rId3"/>
          <a:stretch>
            <a:fillRect/>
          </a:stretch>
        </p:blipFill>
        <p:spPr>
          <a:xfrm>
            <a:off x="1295400" y="4572000"/>
            <a:ext cx="1828800" cy="1914525"/>
          </a:xfrm>
          <a:prstGeom prst="rect">
            <a:avLst/>
          </a:prstGeom>
        </p:spPr>
      </p:pic>
      <p:pic>
        <p:nvPicPr>
          <p:cNvPr id="1027" name="Picture 3"/>
          <p:cNvPicPr>
            <a:picLocks noChangeAspect="1" noChangeArrowheads="1"/>
          </p:cNvPicPr>
          <p:nvPr/>
        </p:nvPicPr>
        <p:blipFill>
          <a:blip r:embed="rId4"/>
          <a:srcRect/>
          <a:stretch>
            <a:fillRect/>
          </a:stretch>
        </p:blipFill>
        <p:spPr bwMode="auto">
          <a:xfrm>
            <a:off x="5486400" y="4376737"/>
            <a:ext cx="2647950" cy="2481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Physical/</a:t>
            </a:r>
            <a:r>
              <a:rPr lang="en-US" sz="3600" dirty="0" smtClean="0">
                <a:solidFill>
                  <a:srgbClr val="FF0000"/>
                </a:solidFill>
                <a:effectLst>
                  <a:outerShdw blurRad="38100" dist="38100" dir="2700000" algn="tl">
                    <a:srgbClr val="000000">
                      <a:alpha val="43137"/>
                    </a:srgbClr>
                  </a:outerShdw>
                </a:effectLst>
              </a:rPr>
              <a:t>Chemical</a:t>
            </a:r>
            <a:r>
              <a:rPr lang="en-US" sz="3600" dirty="0" smtClean="0"/>
              <a:t> Change</a:t>
            </a:r>
            <a:endParaRPr lang="en-US" sz="3600" dirty="0"/>
          </a:p>
        </p:txBody>
      </p:sp>
      <p:sp>
        <p:nvSpPr>
          <p:cNvPr id="6" name="TextBox 5"/>
          <p:cNvSpPr txBox="1"/>
          <p:nvPr/>
        </p:nvSpPr>
        <p:spPr>
          <a:xfrm>
            <a:off x="381000" y="1295400"/>
            <a:ext cx="8382000" cy="1477328"/>
          </a:xfrm>
          <a:prstGeom prst="rect">
            <a:avLst/>
          </a:prstGeom>
          <a:noFill/>
        </p:spPr>
        <p:txBody>
          <a:bodyPr wrap="square" rtlCol="0">
            <a:spAutoFit/>
          </a:bodyPr>
          <a:lstStyle/>
          <a:p>
            <a:r>
              <a:rPr lang="en-US" dirty="0" smtClean="0"/>
              <a:t>As an example of chemical change we looked at the combustion of Hydrocarbons with Oxygen to make Carbon Dioxide and Water.  In this case new molecules were made from recombination of the atoms of the old ones.   And so the molecular species we end up with are different than the ones we start with.  In combustion, electron hungry Oxygen atoms  break apart hydrocarbons to form carbon dioxide and water.</a:t>
            </a:r>
            <a:endParaRPr lang="en-US" dirty="0"/>
          </a:p>
        </p:txBody>
      </p:sp>
      <p:pic>
        <p:nvPicPr>
          <p:cNvPr id="8" name="Content Placeholder 7" descr="Combustion.jpg"/>
          <p:cNvPicPr>
            <a:picLocks noGrp="1" noChangeAspect="1"/>
          </p:cNvPicPr>
          <p:nvPr>
            <p:ph idx="1"/>
          </p:nvPr>
        </p:nvPicPr>
        <p:blipFill>
          <a:blip r:embed="rId2" cstate="print"/>
          <a:stretch>
            <a:fillRect/>
          </a:stretch>
        </p:blipFill>
        <p:spPr>
          <a:xfrm>
            <a:off x="4492023" y="6080125"/>
            <a:ext cx="159953" cy="46038"/>
          </a:xfrm>
        </p:spPr>
      </p:pic>
      <p:pic>
        <p:nvPicPr>
          <p:cNvPr id="9" name="Picture 8" descr="Combustion.jpg"/>
          <p:cNvPicPr>
            <a:picLocks noChangeAspect="1"/>
          </p:cNvPicPr>
          <p:nvPr/>
        </p:nvPicPr>
        <p:blipFill>
          <a:blip r:embed="rId3"/>
          <a:stretch>
            <a:fillRect/>
          </a:stretch>
        </p:blipFill>
        <p:spPr>
          <a:xfrm>
            <a:off x="609600" y="3200400"/>
            <a:ext cx="7876198" cy="22669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Chemical Change</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25608" name="Picture 8"/>
          <p:cNvPicPr>
            <a:picLocks noChangeAspect="1" noChangeArrowheads="1"/>
          </p:cNvPicPr>
          <p:nvPr/>
        </p:nvPicPr>
        <p:blipFill>
          <a:blip r:embed="rId3" cstate="print"/>
          <a:srcRect/>
          <a:stretch>
            <a:fillRect/>
          </a:stretch>
        </p:blipFill>
        <p:spPr bwMode="auto">
          <a:xfrm>
            <a:off x="1524000" y="1643063"/>
            <a:ext cx="5833259" cy="4681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Revisiting Last Weeks Lab</a:t>
            </a:r>
            <a:endParaRPr lang="en-US" dirty="0"/>
          </a:p>
        </p:txBody>
      </p:sp>
      <p:pic>
        <p:nvPicPr>
          <p:cNvPr id="4" name="Content Placeholder 3" descr="ThermoCombWax.jpg"/>
          <p:cNvPicPr>
            <a:picLocks noGrp="1" noChangeAspect="1"/>
          </p:cNvPicPr>
          <p:nvPr>
            <p:ph idx="1"/>
          </p:nvPr>
        </p:nvPicPr>
        <p:blipFill>
          <a:blip r:embed="rId2"/>
          <a:stretch>
            <a:fillRect/>
          </a:stretch>
        </p:blipFill>
        <p:spPr>
          <a:xfrm>
            <a:off x="5715000" y="1752600"/>
            <a:ext cx="3230728" cy="4525963"/>
          </a:xfrm>
        </p:spPr>
      </p:pic>
      <p:sp>
        <p:nvSpPr>
          <p:cNvPr id="5" name="TextBox 4"/>
          <p:cNvSpPr txBox="1"/>
          <p:nvPr/>
        </p:nvSpPr>
        <p:spPr>
          <a:xfrm>
            <a:off x="457200" y="838200"/>
            <a:ext cx="5181600" cy="6940361"/>
          </a:xfrm>
          <a:prstGeom prst="rect">
            <a:avLst/>
          </a:prstGeom>
          <a:noFill/>
        </p:spPr>
        <p:txBody>
          <a:bodyPr wrap="square" rtlCol="0">
            <a:spAutoFit/>
          </a:bodyPr>
          <a:lstStyle/>
          <a:p>
            <a:r>
              <a:rPr lang="en-US" sz="1700" dirty="0" smtClean="0"/>
              <a:t>In last weeks lab we calculated the amount of energy released by combusting a mass of hydrocarbons (candle).  We made the assumption that all energy from the combustion was transferred to the mass of water in the tin can.</a:t>
            </a:r>
          </a:p>
          <a:p>
            <a:endParaRPr lang="en-US" sz="1700" dirty="0" smtClean="0"/>
          </a:p>
          <a:p>
            <a:pPr algn="ctr"/>
            <a:r>
              <a:rPr lang="en-US" sz="1700" dirty="0" smtClean="0"/>
              <a:t>q</a:t>
            </a:r>
            <a:r>
              <a:rPr lang="en-US" sz="1700" baseline="-25000" dirty="0" smtClean="0"/>
              <a:t>1</a:t>
            </a:r>
            <a:r>
              <a:rPr lang="en-US" sz="1700" dirty="0" smtClean="0"/>
              <a:t> = </a:t>
            </a:r>
            <a:r>
              <a:rPr lang="en-US" sz="1700" dirty="0" err="1" smtClean="0"/>
              <a:t>mass</a:t>
            </a:r>
            <a:r>
              <a:rPr lang="en-US" sz="1700" baseline="-25000" dirty="0" err="1" smtClean="0"/>
              <a:t>water</a:t>
            </a:r>
            <a:r>
              <a:rPr lang="en-US" sz="1700" baseline="-25000" dirty="0"/>
              <a:t> </a:t>
            </a:r>
            <a:r>
              <a:rPr lang="en-US" sz="1700" dirty="0" smtClean="0"/>
              <a:t> x  ∆</a:t>
            </a:r>
            <a:r>
              <a:rPr lang="en-US" sz="1700" dirty="0" err="1" smtClean="0"/>
              <a:t>T</a:t>
            </a:r>
            <a:r>
              <a:rPr lang="en-US" sz="1700" baseline="-25000" dirty="0" err="1" smtClean="0"/>
              <a:t>water</a:t>
            </a:r>
            <a:r>
              <a:rPr lang="en-US" sz="1700" baseline="-25000" dirty="0" smtClean="0"/>
              <a:t> </a:t>
            </a:r>
            <a:r>
              <a:rPr lang="en-US" sz="1700" dirty="0" smtClean="0"/>
              <a:t>  x  Heat </a:t>
            </a:r>
            <a:r>
              <a:rPr lang="en-US" sz="1700" dirty="0" err="1" smtClean="0"/>
              <a:t>Capacity</a:t>
            </a:r>
            <a:r>
              <a:rPr lang="en-US" sz="1700" baseline="-25000" dirty="0" err="1" smtClean="0"/>
              <a:t>water</a:t>
            </a:r>
            <a:r>
              <a:rPr lang="en-US" sz="1700" dirty="0" smtClean="0"/>
              <a:t> </a:t>
            </a:r>
          </a:p>
          <a:p>
            <a:pPr algn="ctr"/>
            <a:endParaRPr lang="en-US" sz="1700" dirty="0" smtClean="0"/>
          </a:p>
          <a:p>
            <a:r>
              <a:rPr lang="en-US" sz="1700" dirty="0" smtClean="0"/>
              <a:t>In reality some of the heat was transferred to the tin can as well as to the water inside.  To account for that energy as well, we would need to add another term to the calculation for the energy that went into the body of tin.</a:t>
            </a:r>
          </a:p>
          <a:p>
            <a:endParaRPr lang="en-US" sz="1700" dirty="0" smtClean="0"/>
          </a:p>
          <a:p>
            <a:pPr algn="ctr"/>
            <a:r>
              <a:rPr lang="en-US" sz="1700" dirty="0" smtClean="0"/>
              <a:t>q</a:t>
            </a:r>
            <a:r>
              <a:rPr lang="en-US" sz="1700" baseline="-25000" dirty="0" smtClean="0"/>
              <a:t>2</a:t>
            </a:r>
            <a:r>
              <a:rPr lang="en-US" sz="1700" dirty="0" smtClean="0"/>
              <a:t> = </a:t>
            </a:r>
            <a:r>
              <a:rPr lang="en-US" sz="1700" dirty="0" err="1" smtClean="0"/>
              <a:t>mass</a:t>
            </a:r>
            <a:r>
              <a:rPr lang="en-US" sz="1700" baseline="-25000" dirty="0" err="1" smtClean="0"/>
              <a:t>tin</a:t>
            </a:r>
            <a:r>
              <a:rPr lang="en-US" sz="1700" dirty="0" smtClean="0"/>
              <a:t> x ∆</a:t>
            </a:r>
            <a:r>
              <a:rPr lang="en-US" sz="1700" dirty="0" err="1" smtClean="0"/>
              <a:t>T</a:t>
            </a:r>
            <a:r>
              <a:rPr lang="en-US" sz="1700" baseline="-25000" dirty="0" err="1" smtClean="0"/>
              <a:t>tin</a:t>
            </a:r>
            <a:r>
              <a:rPr lang="en-US" sz="1700" dirty="0" smtClean="0"/>
              <a:t> x Heat </a:t>
            </a:r>
            <a:r>
              <a:rPr lang="en-US" sz="1700" dirty="0" err="1" smtClean="0"/>
              <a:t>Capacity</a:t>
            </a:r>
            <a:r>
              <a:rPr lang="en-US" sz="1700" baseline="-25000" dirty="0" err="1" smtClean="0"/>
              <a:t>tin</a:t>
            </a:r>
            <a:r>
              <a:rPr lang="en-US" sz="1700" dirty="0" smtClean="0"/>
              <a:t> </a:t>
            </a:r>
          </a:p>
          <a:p>
            <a:endParaRPr lang="en-US" sz="1700" dirty="0" smtClean="0"/>
          </a:p>
          <a:p>
            <a:r>
              <a:rPr lang="en-US" sz="1700" dirty="0" smtClean="0"/>
              <a:t>If a candle heats a 150g mass of water by 20</a:t>
            </a:r>
            <a:r>
              <a:rPr lang="en-US" sz="1700" baseline="30000" dirty="0" smtClean="0"/>
              <a:t>0</a:t>
            </a:r>
            <a:r>
              <a:rPr lang="en-US" sz="1700" dirty="0" smtClean="0"/>
              <a:t> C in a 50g tin can that is also heated by 20</a:t>
            </a:r>
            <a:r>
              <a:rPr lang="en-US" sz="1700" baseline="30000" dirty="0" smtClean="0"/>
              <a:t>0</a:t>
            </a:r>
            <a:r>
              <a:rPr lang="en-US" sz="1700" baseline="-25000" dirty="0" smtClean="0"/>
              <a:t> </a:t>
            </a:r>
            <a:r>
              <a:rPr lang="en-US" sz="1700" dirty="0" smtClean="0"/>
              <a:t> C, how much energy was released by the candle (joules)?  If the mass of the candle was 0.5g, what is the heat of combustion of the wax in Joules/gram?</a:t>
            </a:r>
          </a:p>
          <a:p>
            <a:endParaRPr lang="en-US" sz="1700" dirty="0" smtClean="0"/>
          </a:p>
          <a:p>
            <a:pPr algn="ctr"/>
            <a:r>
              <a:rPr lang="en-US" sz="1700" dirty="0" smtClean="0"/>
              <a:t>Heat </a:t>
            </a:r>
            <a:r>
              <a:rPr lang="en-US" sz="1700" dirty="0" err="1" smtClean="0"/>
              <a:t>Capacity</a:t>
            </a:r>
            <a:r>
              <a:rPr lang="en-US" sz="1700" baseline="-25000" dirty="0" err="1" smtClean="0"/>
              <a:t>water</a:t>
            </a:r>
            <a:r>
              <a:rPr lang="en-US" sz="1700" baseline="-25000" dirty="0"/>
              <a:t> </a:t>
            </a:r>
            <a:r>
              <a:rPr lang="en-US" sz="1700" dirty="0" smtClean="0"/>
              <a:t> = 4.184 Joules/g</a:t>
            </a:r>
            <a:r>
              <a:rPr lang="en-US" sz="1700" baseline="30000" dirty="0" smtClean="0"/>
              <a:t>0</a:t>
            </a:r>
            <a:r>
              <a:rPr lang="en-US" sz="1700" dirty="0" smtClean="0"/>
              <a:t> C</a:t>
            </a:r>
          </a:p>
          <a:p>
            <a:pPr algn="ctr"/>
            <a:r>
              <a:rPr lang="en-US" sz="1700" dirty="0" smtClean="0"/>
              <a:t>Heat </a:t>
            </a:r>
            <a:r>
              <a:rPr lang="en-US" sz="1700" dirty="0" err="1" smtClean="0"/>
              <a:t>Capacity</a:t>
            </a:r>
            <a:r>
              <a:rPr lang="en-US" sz="1700" baseline="-25000" dirty="0" err="1" smtClean="0"/>
              <a:t>tin</a:t>
            </a:r>
            <a:r>
              <a:rPr lang="en-US" sz="1700" dirty="0" smtClean="0"/>
              <a:t> = 0.21 Joules/g</a:t>
            </a:r>
            <a:r>
              <a:rPr lang="en-US" sz="1700" baseline="30000" dirty="0" smtClean="0"/>
              <a:t>0</a:t>
            </a:r>
            <a:r>
              <a:rPr lang="en-US" sz="1700" dirty="0" smtClean="0"/>
              <a:t> C</a:t>
            </a:r>
          </a:p>
          <a:p>
            <a:pPr algn="ct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1109</TotalTime>
  <Words>1696</Words>
  <Application>Microsoft Office PowerPoint</Application>
  <PresentationFormat>On-screen Show (4:3)</PresentationFormat>
  <Paragraphs>190</Paragraphs>
  <Slides>30</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Equation</vt:lpstr>
      <vt:lpstr>Slide 1</vt:lpstr>
      <vt:lpstr>Slide 2</vt:lpstr>
      <vt:lpstr>Slide 3</vt:lpstr>
      <vt:lpstr>Properties of Matter</vt:lpstr>
      <vt:lpstr>Physical/Chemical Change</vt:lpstr>
      <vt:lpstr>Slide 6</vt:lpstr>
      <vt:lpstr>Physical/Chemical Change</vt:lpstr>
      <vt:lpstr>Chemical Change</vt:lpstr>
      <vt:lpstr>Revisiting Last Weeks Lab</vt:lpstr>
      <vt:lpstr>Electrolysis of Water</vt:lpstr>
      <vt:lpstr>Chemical Equations</vt:lpstr>
      <vt:lpstr>Conservation of Energy</vt:lpstr>
      <vt:lpstr>Energy</vt:lpstr>
      <vt:lpstr>Kinetic and Potential Energy  </vt:lpstr>
      <vt:lpstr>The Nature of Electric Charge</vt:lpstr>
      <vt:lpstr>Slide 16</vt:lpstr>
      <vt:lpstr>Discovery of Ions</vt:lpstr>
      <vt:lpstr>Discovery of Ions</vt:lpstr>
      <vt:lpstr>Subatomic Parts of the Atom</vt:lpstr>
      <vt:lpstr>Electrons</vt:lpstr>
      <vt:lpstr>Subatomic Parts of the Atom</vt:lpstr>
      <vt:lpstr>Subatomic Parts of the Atom</vt:lpstr>
      <vt:lpstr>Subatomic Parts of the Atom</vt:lpstr>
      <vt:lpstr>The Nuclear Atom</vt:lpstr>
      <vt:lpstr>Nuclear Atom</vt:lpstr>
      <vt:lpstr>Atomic Number of the Elements</vt:lpstr>
      <vt:lpstr>Isotopes of the Elements</vt:lpstr>
      <vt:lpstr>Isotopic Notation</vt:lpstr>
      <vt:lpstr>Isotopes</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Superfly</dc:creator>
  <cp:lastModifiedBy>Superfly</cp:lastModifiedBy>
  <cp:revision>13</cp:revision>
  <dcterms:created xsi:type="dcterms:W3CDTF">2012-09-10T03:33:35Z</dcterms:created>
  <dcterms:modified xsi:type="dcterms:W3CDTF">2012-09-12T08:01:30Z</dcterms:modified>
</cp:coreProperties>
</file>