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313" r:id="rId3"/>
    <p:sldId id="315" r:id="rId4"/>
    <p:sldId id="317" r:id="rId5"/>
    <p:sldId id="316" r:id="rId6"/>
    <p:sldId id="318" r:id="rId7"/>
    <p:sldId id="320" r:id="rId8"/>
    <p:sldId id="321" r:id="rId9"/>
    <p:sldId id="322" r:id="rId10"/>
    <p:sldId id="323" r:id="rId11"/>
    <p:sldId id="325" r:id="rId12"/>
    <p:sldId id="359" r:id="rId13"/>
    <p:sldId id="326" r:id="rId14"/>
    <p:sldId id="324" r:id="rId15"/>
    <p:sldId id="346" r:id="rId16"/>
    <p:sldId id="327" r:id="rId17"/>
    <p:sldId id="319" r:id="rId18"/>
    <p:sldId id="328" r:id="rId19"/>
    <p:sldId id="329" r:id="rId20"/>
    <p:sldId id="335" r:id="rId21"/>
    <p:sldId id="364" r:id="rId22"/>
    <p:sldId id="330" r:id="rId23"/>
    <p:sldId id="345" r:id="rId24"/>
    <p:sldId id="331" r:id="rId25"/>
    <p:sldId id="358" r:id="rId26"/>
    <p:sldId id="332" r:id="rId27"/>
    <p:sldId id="362" r:id="rId28"/>
    <p:sldId id="357" r:id="rId29"/>
    <p:sldId id="363" r:id="rId30"/>
    <p:sldId id="336" r:id="rId31"/>
    <p:sldId id="337" r:id="rId32"/>
    <p:sldId id="339" r:id="rId33"/>
    <p:sldId id="334" r:id="rId34"/>
    <p:sldId id="340" r:id="rId35"/>
    <p:sldId id="341" r:id="rId36"/>
    <p:sldId id="343" r:id="rId37"/>
    <p:sldId id="342" r:id="rId38"/>
    <p:sldId id="344" r:id="rId39"/>
    <p:sldId id="347" r:id="rId40"/>
    <p:sldId id="348" r:id="rId41"/>
    <p:sldId id="361" r:id="rId42"/>
    <p:sldId id="349" r:id="rId43"/>
    <p:sldId id="365" r:id="rId44"/>
    <p:sldId id="366" r:id="rId45"/>
    <p:sldId id="360" r:id="rId46"/>
    <p:sldId id="350" r:id="rId47"/>
    <p:sldId id="351" r:id="rId48"/>
    <p:sldId id="352" r:id="rId49"/>
    <p:sldId id="35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833" autoAdjust="0"/>
  </p:normalViewPr>
  <p:slideViewPr>
    <p:cSldViewPr>
      <p:cViewPr varScale="1">
        <p:scale>
          <a:sx n="64" d="100"/>
          <a:sy n="64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0B246F-31EE-4130-A07A-016D03B9D9B4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431FB6-D706-459B-9449-3EA6D1821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4.1</a:t>
            </a:r>
            <a:r>
              <a:rPr lang="en-US" smtClean="0"/>
              <a:t>  Physical property:  The boiling point of water is a physical property.  At its boiling point water changes from a liquid to a gas but the molecules remaing water molecules.  They are still water but are further apart.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A83CF-2489-4A4F-AFB2-5463812BAC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4.2</a:t>
            </a:r>
            <a:r>
              <a:rPr lang="en-US" smtClean="0"/>
              <a:t> Chemical Property. When sodium metal reacts with chlorine gas a new substance called sodium chloride forms.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8011C-9E58-4132-9ABC-4E2B793B49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Figure 4.3 </a:t>
            </a:r>
            <a:r>
              <a:rPr lang="en-US" dirty="0" smtClean="0"/>
              <a:t>Chemical Change:  Forming of copper(II) oxide from copper and oxygen.  </a:t>
            </a:r>
          </a:p>
          <a:p>
            <a:pPr marL="228600" indent="-228600">
              <a:buFont typeface="+mj-lt"/>
              <a:buAutoNum type="alphaL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Before heating, the wire is 100% copper (1.00 g)</a:t>
            </a:r>
          </a:p>
          <a:p>
            <a:pPr marL="228600" indent="-228600">
              <a:buFont typeface="+mj-lt"/>
              <a:buAutoNum type="alphaL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Copper and oxygen from the air combine chemically when the air is heated.</a:t>
            </a:r>
          </a:p>
          <a:p>
            <a:pPr marL="228600" indent="-228600">
              <a:buFont typeface="+mj-lt"/>
              <a:buAutoNum type="alphaL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After heating, the wire is black copper(II) oxide (1.251 g)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CAF5D-BD14-4BE1-85BF-FA8522CAF2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4.4</a:t>
            </a:r>
            <a:r>
              <a:rPr lang="en-US" smtClean="0"/>
              <a:t>  Electrolysis of water produces hydrogen gas (on the right side) and oxygen gas (on the left).  Note the ratio of the gases is 2.1.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7DFC9-D660-4A0B-BF97-63DF213DB5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1FF01A-6E14-4344-B1CF-7AEEE6E7157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Specific heat of Cu = .385 J/g°C</a:t>
            </a:r>
          </a:p>
          <a:p>
            <a:pPr eaLnBrk="1" hangingPunct="1"/>
            <a:r>
              <a:rPr lang="en-US" smtClean="0"/>
              <a:t>Specific heat of iron = .473 J/g°C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4E4B-9FA2-43C8-B640-D76C6A984D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C8D05-5753-4D3E-B364-CE4ECB446EC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59.23-g sample of an unknown, silver, pure metal was heated to 98.9°C and then put into a coffee-cup calorimeter containing 110.5-g of water at 24.3°C.  The water was heated by the hot metal to a temperature of 26.4°C.  What is the specific heat of the metal?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3935E8-D4CF-446D-8973-55A52DC48AA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4.5</a:t>
            </a:r>
            <a:r>
              <a:rPr lang="en-US" smtClean="0"/>
              <a:t> One of the chemical changes helping to power the space shuttle is 2H</a:t>
            </a:r>
            <a:r>
              <a:rPr lang="en-US" baseline="-25000" smtClean="0"/>
              <a:t>2</a:t>
            </a:r>
            <a:r>
              <a:rPr lang="en-US" smtClean="0"/>
              <a:t> + O</a:t>
            </a:r>
            <a:r>
              <a:rPr lang="en-US" baseline="-25000" smtClean="0"/>
              <a:t>2</a:t>
            </a:r>
            <a:r>
              <a:rPr lang="en-US" smtClean="0">
                <a:sym typeface="Wingdings" pitchFamily="-110" charset="2"/>
              </a:rPr>
              <a:t> 2H</a:t>
            </a:r>
            <a:r>
              <a:rPr lang="en-US" baseline="-25000" smtClean="0">
                <a:sym typeface="Wingdings" pitchFamily="-110" charset="2"/>
              </a:rPr>
              <a:t>2</a:t>
            </a:r>
            <a:r>
              <a:rPr lang="en-US" smtClean="0">
                <a:sym typeface="Wingdings" pitchFamily="-110" charset="2"/>
              </a:rPr>
              <a:t>O</a:t>
            </a:r>
            <a:endParaRPr lang="en-US" smtClean="0">
              <a:solidFill>
                <a:srgbClr val="FF0000"/>
              </a:solidFill>
            </a:endParaRPr>
          </a:p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0BA64-71AA-4BB1-9D19-0F9EEB8FB5E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50D88-1E6D-40F2-B219-AA61980DDAEF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5F804BB0-356F-475E-AB54-9291F8F19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03B0-1BF0-4C51-8C9A-2D848A7ED476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7472-C087-428F-A0F8-A5C9F8FD8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7839-FAE8-4F61-82F0-0F0AF3BE1106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CBF7-322C-4744-9EBC-C24E524A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0334-8294-4933-8CAF-825C1EA19890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1E55412-9EB5-4E1B-A70E-DB6BEAC99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9850-8CE1-4B57-8495-9E744105907D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5BEB-5A29-4116-AA5A-4C6614CEE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C352-AB8F-4A0A-86BB-AECBC4527BDE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0704-4122-4E3F-8326-82151F2B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007B-3F77-46F3-A0BB-3836D850EDD7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C18B-5EF4-453B-9179-B9951F0A5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5A5F-464D-48DA-B890-7807031E68C2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40DD-2209-415A-8EC0-6D3FA5B13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9261-64A8-49F0-BBC8-274E678FFE8E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F863-476B-4275-820E-269FB5E05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C6ED-80BE-4260-A8C9-8212627517B1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357B-953B-4D26-A8E6-D94DB84C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080B-F4C8-4687-8794-F3E94748B6B4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6770-48F2-4AF4-83DD-CD17576A6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A3B54A-507C-4868-9CEE-D058C52B7A51}" type="datetime1">
              <a:rPr lang="en-US" smtClean="0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4-</a:t>
            </a:r>
            <a:fld id="{1C698F2D-1BAA-4DCD-BC2C-A8E28AFE2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wiley.com/college/hein/0471741531/image_galleries/ch04/pages/table_04_03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46.xml"/><Relationship Id="rId5" Type="http://schemas.openxmlformats.org/officeDocument/2006/relationships/slide" Target="slide19.xml"/><Relationship Id="rId10" Type="http://schemas.openxmlformats.org/officeDocument/2006/relationships/slide" Target="slide42.xml"/><Relationship Id="rId4" Type="http://schemas.openxmlformats.org/officeDocument/2006/relationships/slide" Target="slide9.xml"/><Relationship Id="rId9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4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Scott Pattison,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Properties of Matter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28600" y="2423279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A burning log undergoes chemical change resulting in the release of energy in the form of heat and light.  The physical properties of the log change during the chemical reaction.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2366264"/>
            <a:ext cx="3924300" cy="33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43063"/>
            <a:ext cx="5833259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changes always involve changes in which of the following?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Chemical composition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Physical properties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Chemical properties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All of the above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observations is not a chemical change?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converting coal (coal is a form of carbon) to carbon dioxide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converting hydrogen to water (water is 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converting iron to steel (steel is an alloy of iron)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converting sulfur to acid rain (acid rain contains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Electrolysis of Water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7" y="1562100"/>
            <a:ext cx="4805363" cy="46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Equations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76450"/>
            <a:ext cx="76104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143000"/>
            <a:ext cx="8001000" cy="9540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 </a:t>
            </a:r>
            <a:r>
              <a:rPr lang="en-US" sz="2800" b="1" dirty="0">
                <a:latin typeface="+mn-lt"/>
              </a:rPr>
              <a:t>chemical equation </a:t>
            </a:r>
            <a:r>
              <a:rPr lang="en-US" sz="2800" dirty="0">
                <a:latin typeface="+mn-lt"/>
              </a:rPr>
              <a:t>is a shorthand for expressing chemical 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Equations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124075"/>
            <a:ext cx="75533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143000"/>
            <a:ext cx="8610600" cy="9540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The </a:t>
            </a:r>
            <a:r>
              <a:rPr lang="en-US" sz="2800" b="1" dirty="0">
                <a:latin typeface="+mn-lt"/>
              </a:rPr>
              <a:t>reactants</a:t>
            </a:r>
            <a:r>
              <a:rPr lang="en-US" sz="2800" dirty="0">
                <a:latin typeface="+mn-lt"/>
              </a:rPr>
              <a:t> are the starting substances.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The </a:t>
            </a:r>
            <a:r>
              <a:rPr lang="en-US" sz="2800" b="1" dirty="0">
                <a:latin typeface="+mn-lt"/>
              </a:rPr>
              <a:t>products</a:t>
            </a:r>
            <a:r>
              <a:rPr lang="en-US" sz="2800" dirty="0">
                <a:latin typeface="+mn-lt"/>
              </a:rPr>
              <a:t> are the substances produced in the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and Physical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1749" name="Picture 2" descr="table_04_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is a chemical change?</a:t>
            </a:r>
          </a:p>
          <a:p>
            <a:r>
              <a:rPr lang="en-US" smtClean="0"/>
              <a:t>      A.  Corrosion of steel</a:t>
            </a:r>
          </a:p>
          <a:p>
            <a:r>
              <a:rPr lang="en-US" smtClean="0"/>
              <a:t>      B.  Freezing water</a:t>
            </a:r>
          </a:p>
          <a:p>
            <a:r>
              <a:rPr lang="en-US" smtClean="0"/>
              <a:t>      C.  Evaporating gasoline</a:t>
            </a:r>
          </a:p>
          <a:p>
            <a:r>
              <a:rPr lang="en-US" smtClean="0"/>
              <a:t>      D.  Forming fog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is a chemical change?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Dry ice sublimes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penny tarnishes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Ice cream melts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Rock is ground into sand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Conservation of Mass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b="1" smtClean="0"/>
              <a:t>law of conservation of mass</a:t>
            </a:r>
            <a:r>
              <a:rPr lang="en-US" smtClean="0"/>
              <a:t> states that no change is observed in the total mass of the substances involved in a chemical change.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292258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00463" y="3276600"/>
            <a:ext cx="4127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2Al</a:t>
            </a:r>
            <a:r>
              <a:rPr lang="en-US" sz="2800" b="1" baseline="-25000" dirty="0">
                <a:latin typeface="+mn-lt"/>
              </a:rPr>
              <a:t>(s)</a:t>
            </a:r>
            <a:r>
              <a:rPr lang="en-US" sz="2800" b="1" dirty="0">
                <a:latin typeface="+mn-lt"/>
              </a:rPr>
              <a:t> + 3Br</a:t>
            </a:r>
            <a:r>
              <a:rPr lang="en-US" sz="2800" b="1" baseline="-25000" dirty="0">
                <a:latin typeface="+mn-lt"/>
              </a:rPr>
              <a:t>2(l)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Wingdings" pitchFamily="2" charset="2"/>
              </a:rPr>
              <a:t> 2AlBr</a:t>
            </a:r>
            <a:r>
              <a:rPr lang="en-US" sz="2800" b="1" baseline="-25000" dirty="0">
                <a:latin typeface="+mn-lt"/>
                <a:sym typeface="Wingdings" pitchFamily="2" charset="2"/>
              </a:rPr>
              <a:t>3(s)</a:t>
            </a:r>
            <a:endParaRPr lang="en-US" sz="2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990975"/>
            <a:ext cx="5478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5.4g Al</a:t>
            </a:r>
            <a:r>
              <a:rPr lang="en-US" sz="2800" b="1" baseline="-250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+ 47.9g Br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Wingdings" pitchFamily="2" charset="2"/>
              </a:rPr>
              <a:t> 53.3g AlBr</a:t>
            </a:r>
            <a:r>
              <a:rPr lang="en-US" sz="2800" b="1" baseline="-25000" dirty="0">
                <a:latin typeface="+mn-lt"/>
                <a:sym typeface="Wingdings" pitchFamily="2" charset="2"/>
              </a:rPr>
              <a:t>3</a:t>
            </a:r>
            <a:endParaRPr lang="en-US" sz="28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2938" y="4705350"/>
            <a:ext cx="4992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53.3g reactant </a:t>
            </a:r>
            <a:r>
              <a:rPr lang="en-US" sz="2800" b="1" dirty="0">
                <a:latin typeface="+mn-lt"/>
                <a:sym typeface="Wingdings" pitchFamily="2" charset="2"/>
              </a:rPr>
              <a:t> 53.3g product</a:t>
            </a:r>
            <a:endParaRPr lang="en-US" sz="2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1350" y="5419725"/>
            <a:ext cx="58054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mass of reactants </a:t>
            </a:r>
            <a:r>
              <a:rPr lang="en-US" sz="2800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= mass of products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752600"/>
          <a:ext cx="8382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495800"/>
              </a:tblGrid>
              <a:tr h="4495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4.1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Properties of Substances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4.2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  <a:t>Physical Changes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4.3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Chemical Changes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4.4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5" action="ppaction://hlinksldjump"/>
                        </a:rPr>
                        <a:t>Conservation of Mass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4.5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6" action="ppaction://hlinksldjump"/>
                        </a:rPr>
                        <a:t>Learn to Solve Problems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4.6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Energy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24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-568325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4.7  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8" action="ppaction://hlinksldjump"/>
                        </a:rPr>
                        <a:t>Heat:  Quantitative  Measurement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4.8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9" action="ppaction://hlinksldjump"/>
                        </a:rPr>
                        <a:t>Energy in Chemical Changes</a:t>
                      </a: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4.9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0" action="ppaction://hlinksldjump"/>
                        </a:rPr>
                        <a:t>Conservation of Energy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4.10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11" action="ppaction://hlinksldjump"/>
                        </a:rPr>
                        <a:t>Energy in the Real World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Carbon, when burned completely,  forms carbon dioxide.  If 11.7g of carbon combines with  31.3g of oxygen, what mass of carbon dioxide will be produced?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11.7g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19.6g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31.3g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43.0g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to Solve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steps in solving problems successfully include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Read</a:t>
            </a:r>
            <a:r>
              <a:rPr lang="en-US" dirty="0" smtClean="0"/>
              <a:t> the problem carefully.  Determine what is known and what is to be solved for.</a:t>
            </a:r>
          </a:p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Plan</a:t>
            </a:r>
            <a:r>
              <a:rPr lang="en-US" dirty="0" smtClean="0"/>
              <a:t> your strategy. Determine which principles are involved and what unit relationships are needed.</a:t>
            </a: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Setup</a:t>
            </a:r>
            <a:r>
              <a:rPr lang="en-US" dirty="0" smtClean="0"/>
              <a:t> your work logically, being sure that all unwanted units cancel.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Calculate</a:t>
            </a:r>
            <a:r>
              <a:rPr lang="en-US" dirty="0" smtClean="0"/>
              <a:t> and check your answer for appropriate significant figures.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Check</a:t>
            </a:r>
            <a:r>
              <a:rPr lang="en-US" dirty="0" smtClean="0"/>
              <a:t> your answer to be sure it is reasonable.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Energy </a:t>
            </a:r>
            <a:r>
              <a:rPr lang="en-US" smtClean="0"/>
              <a:t>is the capacity to do work.</a:t>
            </a:r>
          </a:p>
          <a:p>
            <a:endParaRPr lang="en-US" sz="1000" smtClean="0"/>
          </a:p>
          <a:p>
            <a:r>
              <a:rPr lang="en-US" b="1" smtClean="0"/>
              <a:t>Potential energy </a:t>
            </a:r>
            <a:r>
              <a:rPr lang="en-US" smtClean="0"/>
              <a:t>(PE) is stored energy, or energy due to position.</a:t>
            </a:r>
          </a:p>
          <a:p>
            <a:r>
              <a:rPr lang="en-US" smtClean="0"/>
              <a:t>	Burning gasoline:  Energy stored in chemical bonds converted to kinetic energy.</a:t>
            </a:r>
          </a:p>
          <a:p>
            <a:endParaRPr lang="en-US" sz="1100" smtClean="0"/>
          </a:p>
          <a:p>
            <a:r>
              <a:rPr lang="en-US" b="1" smtClean="0"/>
              <a:t>Kinetic energy</a:t>
            </a:r>
            <a:r>
              <a:rPr lang="en-US" smtClean="0"/>
              <a:t> (KE) is energy associated with motion.</a:t>
            </a:r>
          </a:p>
          <a:p>
            <a:r>
              <a:rPr lang="en-US" b="1" smtClean="0"/>
              <a:t>	 </a:t>
            </a:r>
            <a:r>
              <a:rPr lang="en-US" smtClean="0"/>
              <a:t>Steam at 100°C has more kinetic energy than water vapor at 25°C because the gas molecules are moving faster at the higher temperature.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Energy</a:t>
            </a:r>
            <a:r>
              <a:rPr lang="en-US" smtClean="0"/>
              <a:t> can be converted from one form to another</a:t>
            </a:r>
          </a:p>
          <a:p>
            <a:pPr>
              <a:buFont typeface="Arial" charset="0"/>
              <a:buChar char="•"/>
            </a:pPr>
            <a:r>
              <a:rPr lang="en-US" smtClean="0"/>
              <a:t>Mechanical</a:t>
            </a:r>
          </a:p>
          <a:p>
            <a:pPr>
              <a:buFont typeface="Arial" charset="0"/>
              <a:buChar char="•"/>
            </a:pPr>
            <a:r>
              <a:rPr lang="en-US" smtClean="0"/>
              <a:t>Chemical</a:t>
            </a:r>
          </a:p>
          <a:p>
            <a:pPr>
              <a:buFont typeface="Arial" charset="0"/>
              <a:buChar char="•"/>
            </a:pPr>
            <a:r>
              <a:rPr lang="en-US" smtClean="0"/>
              <a:t>Electrical</a:t>
            </a:r>
          </a:p>
          <a:p>
            <a:pPr>
              <a:buFont typeface="Arial" charset="0"/>
              <a:buChar char="•"/>
            </a:pPr>
            <a:r>
              <a:rPr lang="en-US" smtClean="0"/>
              <a:t>Heat</a:t>
            </a:r>
          </a:p>
          <a:p>
            <a:pPr>
              <a:buFont typeface="Arial" charset="0"/>
              <a:buChar char="•"/>
            </a:pPr>
            <a:r>
              <a:rPr lang="en-US" smtClean="0"/>
              <a:t>Nuclear</a:t>
            </a:r>
          </a:p>
          <a:p>
            <a:pPr>
              <a:buFont typeface="Arial" charset="0"/>
              <a:buChar char="•"/>
            </a:pPr>
            <a:r>
              <a:rPr lang="en-US" smtClean="0"/>
              <a:t>Light</a:t>
            </a:r>
          </a:p>
          <a:p>
            <a:r>
              <a:rPr lang="en-US" smtClean="0"/>
              <a:t>In chemistry, energy is most frequently released as heat.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Transformations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1676400"/>
            <a:ext cx="4572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 mechanical energy of falling water is converted to electrical energy at the hydroelectric plant at Niagara Falls.  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As the water falls potential energy is converted to kinetic energy and turns a turbine to produce electrical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happens to the kinetic energy of a particle when a gas is heated?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Kinetic energy increases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Kinetic energy decreases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Kinetic energy remains constant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Depends on the gas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Units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305800" cy="4525962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The SI unit for energy is the </a:t>
            </a:r>
            <a:r>
              <a:rPr lang="en-US" b="1" smtClean="0"/>
              <a:t>joule (J)</a:t>
            </a:r>
            <a:r>
              <a:rPr lang="en-US" smtClean="0"/>
              <a:t>.</a:t>
            </a:r>
          </a:p>
          <a:p>
            <a:r>
              <a:rPr lang="en-US" smtClean="0"/>
              <a:t>A commonly used unit for heat is the </a:t>
            </a:r>
            <a:r>
              <a:rPr lang="en-US" b="1" smtClean="0"/>
              <a:t>calorie (cal)</a:t>
            </a:r>
            <a:r>
              <a:rPr lang="en-US" smtClean="0"/>
              <a:t>.</a:t>
            </a:r>
          </a:p>
          <a:p>
            <a:r>
              <a:rPr lang="en-US" smtClean="0"/>
              <a:t>	4.184 joules  = 1 cal   (exactly)</a:t>
            </a:r>
          </a:p>
          <a:p>
            <a:r>
              <a:rPr lang="en-US" smtClean="0"/>
              <a:t>1 calorie or 4.184 J is the amount of heat needed to change the temperature of 1gram of H</a:t>
            </a:r>
            <a:r>
              <a:rPr lang="en-US" baseline="-25000" smtClean="0"/>
              <a:t>2</a:t>
            </a:r>
            <a:r>
              <a:rPr lang="en-US" smtClean="0"/>
              <a:t>O 1°C.</a:t>
            </a:r>
          </a:p>
          <a:p>
            <a:endParaRPr lang="en-US" sz="800" b="1" smtClean="0"/>
          </a:p>
          <a:p>
            <a:r>
              <a:rPr lang="en-US" smtClean="0"/>
              <a:t>Since joules and calories are so small we usually use kilojoules and kilocalories.</a:t>
            </a:r>
          </a:p>
          <a:p>
            <a:r>
              <a:rPr lang="en-US" smtClean="0"/>
              <a:t>	1kilojoules (kJ) = 1000 J</a:t>
            </a:r>
          </a:p>
          <a:p>
            <a:r>
              <a:rPr lang="en-US" smtClean="0"/>
              <a:t>	1 kcal = 1000 cal = 1 nutrition Calorie (</a:t>
            </a:r>
            <a:r>
              <a:rPr lang="en-US" b="1" smtClean="0"/>
              <a:t>Cal</a:t>
            </a:r>
            <a:r>
              <a:rPr lang="en-US" smtClean="0"/>
              <a:t>)</a:t>
            </a:r>
          </a:p>
          <a:p>
            <a:endParaRPr lang="en-US" sz="800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Conversions Between Units</a:t>
            </a:r>
          </a:p>
        </p:txBody>
      </p:sp>
      <p:sp>
        <p:nvSpPr>
          <p:cNvPr id="1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many kilojoules of energy are found in a 350 Calorie (350 kcal) frozen dinner?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15950" y="5078413"/>
          <a:ext cx="1828800" cy="412750"/>
        </p:xfrm>
        <a:graphic>
          <a:graphicData uri="http://schemas.openxmlformats.org/presentationml/2006/ole">
            <p:oleObj spid="_x0000_s1026" name="Equation" r:id="rId3" imgW="787320" imgH="17748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92263" y="4953000"/>
            <a:ext cx="2057400" cy="838200"/>
            <a:chOff x="3360" y="3360"/>
            <a:chExt cx="1296" cy="528"/>
          </a:xfrm>
        </p:grpSpPr>
        <p:sp>
          <p:nvSpPr>
            <p:cNvPr id="1046" name="Line 9"/>
            <p:cNvSpPr>
              <a:spLocks noChangeShapeType="1"/>
            </p:cNvSpPr>
            <p:nvPr/>
          </p:nvSpPr>
          <p:spPr bwMode="auto">
            <a:xfrm flipV="1">
              <a:off x="3360" y="3360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10"/>
            <p:cNvSpPr>
              <a:spLocks noChangeShapeType="1"/>
            </p:cNvSpPr>
            <p:nvPr/>
          </p:nvSpPr>
          <p:spPr bwMode="auto">
            <a:xfrm flipV="1">
              <a:off x="4272" y="3504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225675" y="4876800"/>
          <a:ext cx="1370013" cy="817563"/>
        </p:xfrm>
        <a:graphic>
          <a:graphicData uri="http://schemas.openxmlformats.org/presentationml/2006/ole">
            <p:oleObj spid="_x0000_s1027" name="Equation" r:id="rId4" imgW="660240" imgH="393480" progId="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553200" y="5105400"/>
          <a:ext cx="1651000" cy="412750"/>
        </p:xfrm>
        <a:graphic>
          <a:graphicData uri="http://schemas.openxmlformats.org/presentationml/2006/ole">
            <p:oleObj spid="_x0000_s1028" name="Equation" r:id="rId5" imgW="711000" imgH="177480" progId="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621088" y="4953000"/>
          <a:ext cx="1447800" cy="817563"/>
        </p:xfrm>
        <a:graphic>
          <a:graphicData uri="http://schemas.openxmlformats.org/presentationml/2006/ole">
            <p:oleObj spid="_x0000_s1029" name="Equation" r:id="rId6" imgW="698400" imgH="393480" progId="">
              <p:embed/>
            </p:oleObj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963863" y="4800600"/>
            <a:ext cx="1981200" cy="1143000"/>
            <a:chOff x="3360" y="3360"/>
            <a:chExt cx="1248" cy="720"/>
          </a:xfrm>
        </p:grpSpPr>
        <p:sp>
          <p:nvSpPr>
            <p:cNvPr id="1044" name="Line 9"/>
            <p:cNvSpPr>
              <a:spLocks noChangeShapeType="1"/>
            </p:cNvSpPr>
            <p:nvPr/>
          </p:nvSpPr>
          <p:spPr bwMode="auto">
            <a:xfrm flipV="1">
              <a:off x="3360" y="3360"/>
              <a:ext cx="384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10"/>
            <p:cNvSpPr>
              <a:spLocks noChangeShapeType="1"/>
            </p:cNvSpPr>
            <p:nvPr/>
          </p:nvSpPr>
          <p:spPr bwMode="auto">
            <a:xfrm flipV="1">
              <a:off x="4224" y="3696"/>
              <a:ext cx="384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5032375" y="4876800"/>
          <a:ext cx="1368425" cy="817563"/>
        </p:xfrm>
        <a:graphic>
          <a:graphicData uri="http://schemas.openxmlformats.org/presentationml/2006/ole">
            <p:oleObj spid="_x0000_s1030" name="Equation" r:id="rId7" imgW="660240" imgH="393480" progId="">
              <p:embed/>
            </p:oleObj>
          </a:graphicData>
        </a:graphic>
      </p:graphicFrame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648200" y="4800600"/>
            <a:ext cx="1905000" cy="990600"/>
            <a:chOff x="3408" y="3456"/>
            <a:chExt cx="1200" cy="624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3408" y="3456"/>
              <a:ext cx="384" cy="384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4224" y="3696"/>
              <a:ext cx="384" cy="384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3400" y="2590800"/>
            <a:ext cx="8001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Solution map: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kcal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 cal  J  kJ</a:t>
            </a:r>
          </a:p>
          <a:p>
            <a:pPr>
              <a:defRPr/>
            </a:pPr>
            <a:endParaRPr lang="en-US" sz="9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Three conversion factors are needed: </a:t>
            </a: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1981200" y="3678238"/>
          <a:ext cx="1370013" cy="817562"/>
        </p:xfrm>
        <a:graphic>
          <a:graphicData uri="http://schemas.openxmlformats.org/presentationml/2006/ole">
            <p:oleObj spid="_x0000_s1031" name="Equation" r:id="rId8" imgW="660240" imgH="39348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119563" y="3678238"/>
          <a:ext cx="1236662" cy="817562"/>
        </p:xfrm>
        <a:graphic>
          <a:graphicData uri="http://schemas.openxmlformats.org/presentationml/2006/ole">
            <p:oleObj spid="_x0000_s1032" name="Equation" r:id="rId9" imgW="596880" imgH="393480" progId="">
              <p:embed/>
            </p:oleObj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6124575" y="3678238"/>
          <a:ext cx="1157288" cy="817562"/>
        </p:xfrm>
        <a:graphic>
          <a:graphicData uri="http://schemas.openxmlformats.org/presentationml/2006/ole">
            <p:oleObj spid="_x0000_s1033" name="Equation" r:id="rId10" imgW="55872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terms defines the amount of energy required to raise one gram of water one degree on the Celsius scale?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 calorie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 Calorie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 Kilocalorie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 Joule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None of the above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and Temperature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/>
          <a:lstStyle/>
          <a:p>
            <a:r>
              <a:rPr lang="en-US" smtClean="0"/>
              <a:t>Imagine warming 2 different sized samples of Cu from 25°C to 100°C.  The larger sample will require more energy (heat).</a:t>
            </a:r>
          </a:p>
          <a:p>
            <a:r>
              <a:rPr lang="en-US" b="1" smtClean="0"/>
              <a:t>Temperature</a:t>
            </a:r>
            <a:r>
              <a:rPr lang="en-US" smtClean="0"/>
              <a:t> is a measure of the intensity of the thermal energy (or how hot a system is) and is independent of the quantity of the Cu.</a:t>
            </a:r>
          </a:p>
          <a:p>
            <a:r>
              <a:rPr lang="en-US" smtClean="0"/>
              <a:t>The amount of </a:t>
            </a:r>
            <a:r>
              <a:rPr lang="en-US" b="1" smtClean="0"/>
              <a:t>heat</a:t>
            </a:r>
            <a:r>
              <a:rPr lang="en-US" smtClean="0"/>
              <a:t> needed for the temperature change depends on the quantity of substance and the magnitude of the temperature change.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44038" name="Group 15"/>
          <p:cNvGrpSpPr>
            <a:grpSpLocks/>
          </p:cNvGrpSpPr>
          <p:nvPr/>
        </p:nvGrpSpPr>
        <p:grpSpPr bwMode="auto">
          <a:xfrm>
            <a:off x="7620000" y="1905000"/>
            <a:ext cx="1219200" cy="762000"/>
            <a:chOff x="2064" y="3600"/>
            <a:chExt cx="768" cy="480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2064" y="3600"/>
              <a:ext cx="768" cy="48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C3300"/>
                </a:gs>
                <a:gs pos="50000">
                  <a:srgbClr val="FF9933"/>
                </a:gs>
                <a:gs pos="100000">
                  <a:srgbClr val="CC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208" y="3744"/>
              <a:ext cx="4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n-lt"/>
                </a:rPr>
                <a:t>Cu</a:t>
              </a:r>
            </a:p>
          </p:txBody>
        </p:sp>
      </p:grpSp>
      <p:grpSp>
        <p:nvGrpSpPr>
          <p:cNvPr id="44039" name="Group 15"/>
          <p:cNvGrpSpPr>
            <a:grpSpLocks/>
          </p:cNvGrpSpPr>
          <p:nvPr/>
        </p:nvGrpSpPr>
        <p:grpSpPr bwMode="auto">
          <a:xfrm>
            <a:off x="7467600" y="3505200"/>
            <a:ext cx="1600200" cy="1371600"/>
            <a:chOff x="2064" y="3600"/>
            <a:chExt cx="768" cy="480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064" y="3600"/>
              <a:ext cx="768" cy="48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C3300"/>
                </a:gs>
                <a:gs pos="50000">
                  <a:srgbClr val="FF9933"/>
                </a:gs>
                <a:gs pos="100000">
                  <a:srgbClr val="CC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208" y="3744"/>
              <a:ext cx="4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+mn-lt"/>
                </a:rPr>
                <a:t>Cu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67600" y="2743200"/>
            <a:ext cx="1735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10 g at 25°C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4953000"/>
            <a:ext cx="1735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50 g at 25°C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Substances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Physical Properties </a:t>
            </a:r>
            <a:r>
              <a:rPr lang="en-US" smtClean="0"/>
              <a:t>can be determined without changing the substance’s chemical composition.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32970"/>
            <a:ext cx="3276600" cy="37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Heat: Quantitative Measurement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Specific Heat</a:t>
            </a:r>
            <a:r>
              <a:rPr lang="en-US" smtClean="0"/>
              <a:t> is the amount of energy needed to change the temperature of 1 gram of a substance 1°C.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830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2 blocks are the same mass and are 25</a:t>
            </a:r>
            <a:r>
              <a:rPr lang="en-US" sz="2800" dirty="0">
                <a:latin typeface="+mn-lt"/>
                <a:cs typeface="Times New Roman" pitchFamily="18" charset="0"/>
              </a:rPr>
              <a:t>°C</a:t>
            </a:r>
            <a:r>
              <a:rPr lang="en-US" sz="2800" dirty="0">
                <a:latin typeface="+mn-lt"/>
              </a:rPr>
              <a:t>.  Heat is consistently applied both.  The block of copper ends up with a higher temperature than the block of iron.  Why?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52800" y="4495800"/>
            <a:ext cx="5562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Cu has a lower specific heat than Fe, so less energy is required to change its temperature.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" y="4572000"/>
            <a:ext cx="1219200" cy="762000"/>
            <a:chOff x="528" y="3504"/>
            <a:chExt cx="768" cy="48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528" y="3504"/>
              <a:ext cx="768" cy="48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624" y="3648"/>
              <a:ext cx="3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+mn-lt"/>
                </a:rPr>
                <a:t>Fe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828800" y="4572000"/>
            <a:ext cx="1219200" cy="762000"/>
            <a:chOff x="2064" y="3600"/>
            <a:chExt cx="768" cy="480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064" y="3600"/>
              <a:ext cx="768" cy="48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C3300"/>
                </a:gs>
                <a:gs pos="50000">
                  <a:srgbClr val="FF9933"/>
                </a:gs>
                <a:gs pos="100000">
                  <a:srgbClr val="CC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208" y="3744"/>
              <a:ext cx="4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+mn-lt"/>
                </a:rPr>
                <a:t>Cu</a:t>
              </a:r>
            </a:p>
          </p:txBody>
        </p:sp>
      </p:grp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4800" y="5410200"/>
            <a:ext cx="2743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43000" y="5629275"/>
            <a:ext cx="842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+mn-lt"/>
              </a:rPr>
              <a:t>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Heat: Quantitative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136775"/>
            <a:ext cx="7572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5265738"/>
            <a:ext cx="73914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Why does the weather near the coast rarely exhibit extremely hot or cold temperatures?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800" b="1" dirty="0">
                <a:latin typeface="+mn-lt"/>
              </a:rPr>
              <a:t>heat   = mass </a:t>
            </a:r>
            <a:r>
              <a:rPr lang="en-US" sz="2800" dirty="0"/>
              <a:t>×</a:t>
            </a:r>
            <a:r>
              <a:rPr lang="en-US" sz="2800" b="1" dirty="0">
                <a:latin typeface="+mn-lt"/>
              </a:rPr>
              <a:t> specific heat </a:t>
            </a:r>
            <a:r>
              <a:rPr lang="en-US" sz="2800" dirty="0"/>
              <a:t>×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i="1" dirty="0">
                <a:latin typeface="+mn-lt"/>
                <a:sym typeface="Symbol" pitchFamily="18" charset="2"/>
              </a:rPr>
              <a:t>t </a:t>
            </a:r>
            <a:r>
              <a:rPr lang="en-US" sz="2800" dirty="0">
                <a:latin typeface="+mn-lt"/>
                <a:sym typeface="Symbol" pitchFamily="18" charset="2"/>
              </a:rPr>
              <a:t>where </a:t>
            </a:r>
            <a:r>
              <a:rPr lang="en-US" sz="2800" i="1" dirty="0">
                <a:latin typeface="+mn-lt"/>
                <a:sym typeface="Symbol" pitchFamily="18" charset="2"/>
              </a:rPr>
              <a:t>t </a:t>
            </a:r>
            <a:r>
              <a:rPr lang="en-US" sz="2800" i="1" dirty="0">
                <a:latin typeface="+mn-lt"/>
              </a:rPr>
              <a:t>= </a:t>
            </a:r>
            <a:r>
              <a:rPr lang="en-US" sz="2800" i="1" dirty="0" err="1">
                <a:latin typeface="+mn-lt"/>
              </a:rPr>
              <a:t>T</a:t>
            </a:r>
            <a:r>
              <a:rPr lang="en-US" sz="2800" i="1" baseline="-25000" dirty="0" err="1">
                <a:latin typeface="+mn-lt"/>
              </a:rPr>
              <a:t>final</a:t>
            </a:r>
            <a:r>
              <a:rPr lang="en-US" sz="2800" i="1" baseline="-250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- </a:t>
            </a:r>
            <a:r>
              <a:rPr lang="en-US" sz="2800" i="1" dirty="0" err="1">
                <a:latin typeface="+mn-lt"/>
              </a:rPr>
              <a:t>T</a:t>
            </a:r>
            <a:r>
              <a:rPr lang="en-US" sz="2800" i="1" baseline="-25000" dirty="0" err="1">
                <a:latin typeface="+mn-lt"/>
              </a:rPr>
              <a:t>initial</a:t>
            </a:r>
            <a:endParaRPr lang="en-US" sz="2800" i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specific heat of iron is 0.473 J/</a:t>
            </a:r>
            <a:r>
              <a:rPr lang="en-US" dirty="0" err="1" smtClean="0"/>
              <a:t>g</a:t>
            </a:r>
            <a:r>
              <a:rPr lang="en-US" baseline="30000" dirty="0" err="1" smtClean="0"/>
              <a:t>º</a:t>
            </a:r>
            <a:r>
              <a:rPr lang="en-US" dirty="0" err="1" smtClean="0"/>
              <a:t>C</a:t>
            </a:r>
            <a:r>
              <a:rPr lang="en-US" dirty="0" smtClean="0"/>
              <a:t> and the specific heat of lead is 0.128 J/</a:t>
            </a:r>
            <a:r>
              <a:rPr lang="en-US" dirty="0" err="1" smtClean="0"/>
              <a:t>g</a:t>
            </a:r>
            <a:r>
              <a:rPr lang="en-US" baseline="30000" dirty="0" err="1" smtClean="0"/>
              <a:t>º</a:t>
            </a:r>
            <a:r>
              <a:rPr lang="en-US" dirty="0" err="1" smtClean="0"/>
              <a:t>C</a:t>
            </a:r>
            <a:r>
              <a:rPr lang="en-US" dirty="0" smtClean="0"/>
              <a:t>.  In order  to raise the temperature of one gram of those metals by one degree Celsius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Both metals require the same amount of energy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iron requires more energy than the lead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lead requires more energy than the iron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 correct answer is given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Heat: Quantitative Measurement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965950" cy="1066800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smtClean="0"/>
              <a:t>Calculate the heat released as 55.2 g of copper               (.385 J/g°C) cools from 85.0°C to 22.0°C.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71600" y="28956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hlink"/>
                </a:solidFill>
                <a:latin typeface="+mn-lt"/>
              </a:rPr>
              <a:t>heat   = mass x specific heat  x  </a:t>
            </a:r>
            <a:r>
              <a:rPr lang="en-US" sz="2800" i="1">
                <a:solidFill>
                  <a:schemeClr val="hlink"/>
                </a:solidFill>
                <a:latin typeface="+mn-lt"/>
                <a:sym typeface="Symbol" pitchFamily="18" charset="2"/>
              </a:rPr>
              <a:t>t</a:t>
            </a:r>
            <a:endParaRPr lang="en-US" i="1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9600" y="4033838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Heat change = 55.2 g × .385 J/</a:t>
            </a:r>
            <a:r>
              <a:rPr lang="en-US" sz="2800" dirty="0" err="1">
                <a:latin typeface="+mn-lt"/>
              </a:rPr>
              <a:t>g°C</a:t>
            </a:r>
            <a:r>
              <a:rPr lang="en-US" sz="2800" dirty="0">
                <a:latin typeface="+mn-lt"/>
              </a:rPr>
              <a:t> × </a:t>
            </a:r>
            <a:r>
              <a:rPr lang="en-US" sz="2800" dirty="0">
                <a:latin typeface="+mn-lt"/>
                <a:sym typeface="Symbol" pitchFamily="18" charset="2"/>
              </a:rPr>
              <a:t>(22.0-85.0)°C</a:t>
            </a:r>
            <a:endParaRPr lang="en-US" sz="2800" dirty="0">
              <a:latin typeface="+mn-lt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09800" y="4710113"/>
            <a:ext cx="403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Heat change = -1340 J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3200400" y="3567113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800600" y="3490913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6705600" y="3490913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5410200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The negative value means that the copper lost energy, or energy was released to the surroundings.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 autoUpdateAnimBg="0"/>
      <p:bldP spid="48134" grpId="0" build="p" autoUpdateAnimBg="0"/>
      <p:bldP spid="48135" grpId="0" animBg="1"/>
      <p:bldP spid="48136" grpId="0" animBg="1"/>
      <p:bldP spid="48137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Heat: Quantitative Measurement</a:t>
            </a:r>
          </a:p>
        </p:txBody>
      </p:sp>
      <p:sp>
        <p:nvSpPr>
          <p:cNvPr id="20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208-g sample of a metal requires 1.75 kJ to change its temperature from 28.2°C to 89.5°C.  What is the specific heat of this metal?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09800" y="3124200"/>
          <a:ext cx="4914900" cy="457200"/>
        </p:xfrm>
        <a:graphic>
          <a:graphicData uri="http://schemas.openxmlformats.org/presentationml/2006/ole">
            <p:oleObj spid="_x0000_s2050" name="Equation" r:id="rId3" imgW="2184120" imgH="203040" progId="">
              <p:embed/>
            </p:oleObj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2424113" y="3748088"/>
          <a:ext cx="4029075" cy="885825"/>
        </p:xfrm>
        <a:graphic>
          <a:graphicData uri="http://schemas.openxmlformats.org/presentationml/2006/ole">
            <p:oleObj spid="_x0000_s2051" name="Equation" r:id="rId4" imgW="1790640" imgH="393480" progId="">
              <p:embed/>
            </p:oleObj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785813" y="4633913"/>
          <a:ext cx="5572125" cy="1371600"/>
        </p:xfrm>
        <a:graphic>
          <a:graphicData uri="http://schemas.openxmlformats.org/presentationml/2006/ole">
            <p:oleObj spid="_x0000_s2052" name="Equation" r:id="rId5" imgW="2476440" imgH="609480" progId="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324600" y="5105400"/>
          <a:ext cx="2057400" cy="457200"/>
        </p:xfrm>
        <a:graphic>
          <a:graphicData uri="http://schemas.openxmlformats.org/presentationml/2006/ole">
            <p:oleObj spid="_x0000_s2053" name="Equation" r:id="rId6" imgW="914400" imgH="20304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67200" y="4800600"/>
            <a:ext cx="1524000" cy="838200"/>
            <a:chOff x="3744" y="3264"/>
            <a:chExt cx="960" cy="528"/>
          </a:xfrm>
        </p:grpSpPr>
        <p:sp>
          <p:nvSpPr>
            <p:cNvPr id="2059" name="Line 9"/>
            <p:cNvSpPr>
              <a:spLocks noChangeShapeType="1"/>
            </p:cNvSpPr>
            <p:nvPr/>
          </p:nvSpPr>
          <p:spPr bwMode="auto">
            <a:xfrm flipV="1">
              <a:off x="3744" y="3264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0"/>
            <p:cNvSpPr>
              <a:spLocks noChangeShapeType="1"/>
            </p:cNvSpPr>
            <p:nvPr/>
          </p:nvSpPr>
          <p:spPr bwMode="auto">
            <a:xfrm flipV="1">
              <a:off x="4320" y="3408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Heat: Quantitative Measurement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mtClean="0"/>
              <a:t>A 59.23-g sample of an unknown, silver, pure metal was heated to 98.9°C and then put into110.5-g of water at 24.3°C.  The water was heated by the hot metal to a temperature of 26.4°C.  What is the specific heat of the metal?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81200" y="434340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Solid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59.23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110.5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Specific heat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unknown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4.18 J/</a:t>
                      </a:r>
                      <a:r>
                        <a:rPr lang="en-US" sz="2400" dirty="0" err="1" smtClean="0"/>
                        <a:t>g°C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i="1" dirty="0" smtClean="0"/>
                        <a:t>Δ</a:t>
                      </a:r>
                      <a:r>
                        <a:rPr lang="en-US" sz="2400" i="1" dirty="0" smtClean="0"/>
                        <a:t>t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(26.4-98.9) °C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(26.4-24.3)°C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Heat: Quantitative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2296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Heat gained by the water: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110.5 g × 4.18 J/</a:t>
            </a:r>
            <a:r>
              <a:rPr lang="en-US" sz="2800" dirty="0" err="1">
                <a:latin typeface="+mn-lt"/>
              </a:rPr>
              <a:t>g°C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/>
              <a:t>×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Symbol" pitchFamily="18" charset="2"/>
              </a:rPr>
              <a:t>(26.4-24.3)°C = 970. J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  <a:sym typeface="Symbol" pitchFamily="18" charset="2"/>
              </a:rPr>
              <a:t>Heat lost by solid = heat gained by water = </a:t>
            </a:r>
            <a:r>
              <a:rPr lang="en-US" sz="2800" b="1" dirty="0">
                <a:latin typeface="+mn-lt"/>
                <a:sym typeface="Symbol" pitchFamily="18" charset="2"/>
              </a:rPr>
              <a:t>-970. J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700088" y="3324225"/>
          <a:ext cx="5743575" cy="942975"/>
        </p:xfrm>
        <a:graphic>
          <a:graphicData uri="http://schemas.openxmlformats.org/presentationml/2006/ole">
            <p:oleObj spid="_x0000_s3074" name="Equation" r:id="rId4" imgW="2552400" imgH="419040" progId="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477000" y="3581400"/>
          <a:ext cx="2057400" cy="457200"/>
        </p:xfrm>
        <a:graphic>
          <a:graphicData uri="http://schemas.openxmlformats.org/presentationml/2006/ole">
            <p:oleObj spid="_x0000_s3075" name="Equation" r:id="rId5" imgW="914400" imgH="203040" progId="">
              <p:embed/>
            </p:oleObj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81200" y="434340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Solid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59.23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110.5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Specific heat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unknown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4.18 J/</a:t>
                      </a:r>
                      <a:r>
                        <a:rPr lang="en-US" sz="2400" dirty="0" err="1" smtClean="0"/>
                        <a:t>g°C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i="1" dirty="0" smtClean="0"/>
                        <a:t>Δ</a:t>
                      </a:r>
                      <a:r>
                        <a:rPr lang="en-US" sz="2400" i="1" dirty="0" smtClean="0"/>
                        <a:t>t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(26.4-98.9) °C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(26.4-24.3)°C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specific heat of iron is 0.473 J/</a:t>
            </a:r>
            <a:r>
              <a:rPr lang="en-US" dirty="0" err="1" smtClean="0"/>
              <a:t>g</a:t>
            </a:r>
            <a:r>
              <a:rPr lang="en-US" baseline="30000" dirty="0" err="1" smtClean="0"/>
              <a:t>º</a:t>
            </a:r>
            <a:r>
              <a:rPr lang="en-US" dirty="0" err="1" smtClean="0"/>
              <a:t>C</a:t>
            </a:r>
            <a:r>
              <a:rPr lang="en-US" dirty="0" smtClean="0"/>
              <a:t>.  How much energy is required to heat a 40.0 g sample of iron from 35.0</a:t>
            </a:r>
            <a:r>
              <a:rPr lang="en-US" baseline="30000" dirty="0" smtClean="0"/>
              <a:t>º</a:t>
            </a:r>
            <a:r>
              <a:rPr lang="en-US" dirty="0" smtClean="0"/>
              <a:t>C to 75.0</a:t>
            </a:r>
            <a:r>
              <a:rPr lang="en-US" baseline="30000" dirty="0" smtClean="0"/>
              <a:t>º</a:t>
            </a:r>
            <a:r>
              <a:rPr lang="en-US" dirty="0" smtClean="0"/>
              <a:t>C?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757 J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2080 J 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6690 J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1320 J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Chemical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In all chemical changes, matter either absorbs or releases energy.</a:t>
            </a:r>
          </a:p>
          <a:p>
            <a:pPr>
              <a:buFont typeface="Arial" charset="0"/>
              <a:buChar char="•"/>
            </a:pPr>
            <a:r>
              <a:rPr lang="en-US" smtClean="0"/>
              <a:t>Chemical reactions can be used to produce different forms of energy.</a:t>
            </a:r>
          </a:p>
          <a:p>
            <a:pPr lvl="1">
              <a:buFont typeface="Arial" charset="0"/>
              <a:buNone/>
            </a:pPr>
            <a:r>
              <a:rPr lang="en-US" smtClean="0"/>
              <a:t>We burn wood to produce heat and light.</a:t>
            </a:r>
          </a:p>
          <a:p>
            <a:pPr lvl="1">
              <a:buFont typeface="Arial" charset="0"/>
              <a:buNone/>
            </a:pPr>
            <a:r>
              <a:rPr lang="en-US" smtClean="0"/>
              <a:t>Chemical reactions in the car battery produce the electricity needed to start our cars.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Chemical changes are often used to produce energy.</a:t>
            </a: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Chemical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599"/>
            <a:ext cx="2514600" cy="40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Matter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2428875"/>
            <a:ext cx="81232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Chemical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002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Energy can be used to cause chemical reactions.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Photosynthesis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Electrolysis</a:t>
            </a: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30480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processes release energy?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Walking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Gasoline burning in our car engines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Dehydrating grapes to </a:t>
            </a:r>
            <a:r>
              <a:rPr lang="en-US" smtClean="0"/>
              <a:t>make raisons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Blowing up a balloon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Conservation of Energy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676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law of conservation of energy</a:t>
            </a:r>
            <a:r>
              <a:rPr lang="en-US" sz="2400" dirty="0" smtClean="0"/>
              <a:t>:  Energy can be neither created nor destroyed, though it can be transformed from one form to another.</a:t>
            </a:r>
            <a:endParaRPr lang="en-US" sz="2400" b="1" dirty="0" smtClean="0"/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3048000"/>
            <a:ext cx="8747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Changes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Changes to a system that require energy have positive  energy values meaning that the system gains energy.</a:t>
            </a:r>
          </a:p>
          <a:p>
            <a:r>
              <a:rPr lang="en-US" smtClean="0"/>
              <a:t>Changes to a system that release energy have negative values because the system lost energy in the process.</a:t>
            </a:r>
          </a:p>
          <a:p>
            <a:r>
              <a:rPr lang="en-US" smtClean="0"/>
              <a:t>For example, burning paper would have a negative energy value because the system loses energy as heat.</a:t>
            </a:r>
          </a:p>
          <a:p>
            <a:r>
              <a:rPr lang="en-US" smtClean="0"/>
              <a:t>Boiling water would have a positive energy value because the system has to gain energy to boil the water.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processes result in the system losing energy and having negative energy values?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arctic ice melting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dry ice changing to vapor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starting a car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dynamite exploding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physical changes does not require energy to take place?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Evaporation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Melting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Condensation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Sublimation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Chemical reactions in the sun produce the heat and light our planet needs to survive.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Plants use photosynthesis to store energy from the sun.</a:t>
            </a:r>
          </a:p>
          <a:p>
            <a:pPr>
              <a:buFont typeface="Arial" charset="0"/>
              <a:buChar char="•"/>
            </a:pPr>
            <a:r>
              <a:rPr lang="en-US" smtClean="0"/>
              <a:t>Plants decay and eventually produce fossil fuels (after millions of years).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We burn fossil fuels to do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4495800"/>
          </a:xfrm>
        </p:spPr>
        <p:txBody>
          <a:bodyPr/>
          <a:lstStyle/>
          <a:p>
            <a:r>
              <a:rPr lang="en-US" dirty="0" smtClean="0"/>
              <a:t>Petroleum is composed of hydrocarbons.</a:t>
            </a:r>
          </a:p>
          <a:p>
            <a:r>
              <a:rPr lang="en-US" dirty="0" smtClean="0"/>
              <a:t>Natural gas is usually a mixture of methane with small amounts of ethane propane and butane.</a:t>
            </a:r>
          </a:p>
          <a:p>
            <a:r>
              <a:rPr lang="en-US" dirty="0" smtClean="0"/>
              <a:t>Coal is essentially carbon.  It provides roughly 20% of US energy needs.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9780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Exploring Other Energy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574" y="1704974"/>
            <a:ext cx="6744226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According to the law of conservation of energy, energy can be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Created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Destroyed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Created and destroyed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Converted from one form to another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Substances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Chemical Properties</a:t>
            </a:r>
            <a:r>
              <a:rPr lang="en-US" smtClean="0"/>
              <a:t> describe the substance’s ability to react and to form new substances.</a:t>
            </a:r>
          </a:p>
          <a:p>
            <a:pPr lvl="1"/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2581275"/>
            <a:ext cx="64103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is not a physical property of aluminum?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Aluminum is silver and has luster.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melting point of aluminum is 660</a:t>
            </a:r>
            <a:r>
              <a:rPr lang="en-US" baseline="30000" dirty="0" smtClean="0"/>
              <a:t>º</a:t>
            </a:r>
            <a:r>
              <a:rPr lang="en-US" dirty="0" smtClean="0"/>
              <a:t> C.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Aluminum reacts with acid to produce an aluminum salt and hydrogen gas.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density of aluminum at 25</a:t>
            </a:r>
            <a:r>
              <a:rPr lang="en-US" baseline="30000" dirty="0" smtClean="0"/>
              <a:t>º</a:t>
            </a:r>
            <a:r>
              <a:rPr lang="en-US" dirty="0" smtClean="0"/>
              <a:t> C is 2.70 g/cm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property of acetone is a chemical property?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specific gravity of acetone is 0.79.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boiling point of acetone is 56°C.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Acetone is a clear, colorless liquid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Acetone is a flammable liquid.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Changes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b="1" smtClean="0"/>
              <a:t>Physical Changes</a:t>
            </a:r>
            <a:r>
              <a:rPr lang="en-US" smtClean="0"/>
              <a:t> are changes in physical properties or changes in state with no change in chemical composition.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01466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Changes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048000" cy="4525963"/>
          </a:xfrm>
        </p:spPr>
        <p:txBody>
          <a:bodyPr/>
          <a:lstStyle/>
          <a:p>
            <a:r>
              <a:rPr lang="en-US" b="1" smtClean="0"/>
              <a:t>Chemical Changes</a:t>
            </a:r>
            <a:r>
              <a:rPr lang="en-US" smtClean="0"/>
              <a:t> involve the formation of new substances with new chemical and physical properties.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334000"/>
            <a:ext cx="58277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Combustion of gasoline is a chemical change.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397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2385</Words>
  <Application>Microsoft Office PowerPoint</Application>
  <PresentationFormat>On-screen Show (4:3)</PresentationFormat>
  <Paragraphs>337</Paragraphs>
  <Slides>49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Chapter 4</vt:lpstr>
      <vt:lpstr>Chapter Outline</vt:lpstr>
      <vt:lpstr>Properties of Substances</vt:lpstr>
      <vt:lpstr>Properties of Matter</vt:lpstr>
      <vt:lpstr>Properties of Substances</vt:lpstr>
      <vt:lpstr>Your Turn!</vt:lpstr>
      <vt:lpstr>Your Turn!</vt:lpstr>
      <vt:lpstr>Physical Changes</vt:lpstr>
      <vt:lpstr>Chemical Changes</vt:lpstr>
      <vt:lpstr>Chemical Change</vt:lpstr>
      <vt:lpstr>Your Turn!</vt:lpstr>
      <vt:lpstr>Chemical Change</vt:lpstr>
      <vt:lpstr>Electrolysis of Water</vt:lpstr>
      <vt:lpstr>Chemical Equations</vt:lpstr>
      <vt:lpstr>Chemical Equations</vt:lpstr>
      <vt:lpstr>Chemical and Physical Changes</vt:lpstr>
      <vt:lpstr>Your Turn!</vt:lpstr>
      <vt:lpstr>Your Turn!</vt:lpstr>
      <vt:lpstr>Conservation of Mass</vt:lpstr>
      <vt:lpstr>Your Turn!</vt:lpstr>
      <vt:lpstr>Learning to Solve Problems</vt:lpstr>
      <vt:lpstr>Energy</vt:lpstr>
      <vt:lpstr>Energy</vt:lpstr>
      <vt:lpstr>Energy Transformations</vt:lpstr>
      <vt:lpstr>Your Turn!</vt:lpstr>
      <vt:lpstr>Energy Units</vt:lpstr>
      <vt:lpstr>Conversions Between Units</vt:lpstr>
      <vt:lpstr>Your Turn!</vt:lpstr>
      <vt:lpstr>Heat and Temperature</vt:lpstr>
      <vt:lpstr>Heat: Quantitative Measurement</vt:lpstr>
      <vt:lpstr>Heat: Quantitative Measurement</vt:lpstr>
      <vt:lpstr>Your Turn!</vt:lpstr>
      <vt:lpstr>Heat: Quantitative Measurement</vt:lpstr>
      <vt:lpstr>Heat: Quantitative Measurement</vt:lpstr>
      <vt:lpstr>Heat: Quantitative Measurement</vt:lpstr>
      <vt:lpstr>Heat: Quantitative Measurement</vt:lpstr>
      <vt:lpstr>Your Turn!</vt:lpstr>
      <vt:lpstr>Energy in Chemical Changes</vt:lpstr>
      <vt:lpstr>Energy in Chemical Changes</vt:lpstr>
      <vt:lpstr>Energy in Chemical Changes</vt:lpstr>
      <vt:lpstr>Your Turn!</vt:lpstr>
      <vt:lpstr>Conservation of Energy</vt:lpstr>
      <vt:lpstr>Energy Changes</vt:lpstr>
      <vt:lpstr>Your Turn!</vt:lpstr>
      <vt:lpstr>Your Turn!</vt:lpstr>
      <vt:lpstr>Energy in the Real World</vt:lpstr>
      <vt:lpstr>Energy in the Real World</vt:lpstr>
      <vt:lpstr>Exploring Other Energy Resources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subject>Properties of Matter</dc:subject>
  <dc:creator>Karen Sanchez</dc:creator>
  <cp:lastModifiedBy>Superfly</cp:lastModifiedBy>
  <cp:revision>114</cp:revision>
  <dcterms:created xsi:type="dcterms:W3CDTF">2009-04-24T10:50:53Z</dcterms:created>
  <dcterms:modified xsi:type="dcterms:W3CDTF">2012-10-02T21:03:22Z</dcterms:modified>
</cp:coreProperties>
</file>