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6"/>
  </p:notesMasterIdLst>
  <p:sldIdLst>
    <p:sldId id="256" r:id="rId2"/>
    <p:sldId id="316" r:id="rId3"/>
    <p:sldId id="364" r:id="rId4"/>
    <p:sldId id="365" r:id="rId5"/>
    <p:sldId id="315" r:id="rId6"/>
    <p:sldId id="328" r:id="rId7"/>
    <p:sldId id="314" r:id="rId8"/>
    <p:sldId id="366" r:id="rId9"/>
    <p:sldId id="317" r:id="rId10"/>
    <p:sldId id="345" r:id="rId11"/>
    <p:sldId id="318" r:id="rId12"/>
    <p:sldId id="353" r:id="rId13"/>
    <p:sldId id="319" r:id="rId14"/>
    <p:sldId id="320" r:id="rId15"/>
    <p:sldId id="321" r:id="rId16"/>
    <p:sldId id="322" r:id="rId17"/>
    <p:sldId id="346" r:id="rId18"/>
    <p:sldId id="349" r:id="rId19"/>
    <p:sldId id="323" r:id="rId20"/>
    <p:sldId id="325" r:id="rId21"/>
    <p:sldId id="326" r:id="rId22"/>
    <p:sldId id="324" r:id="rId23"/>
    <p:sldId id="348" r:id="rId24"/>
    <p:sldId id="347" r:id="rId25"/>
    <p:sldId id="350" r:id="rId26"/>
    <p:sldId id="327" r:id="rId27"/>
    <p:sldId id="342" r:id="rId28"/>
    <p:sldId id="344" r:id="rId29"/>
    <p:sldId id="351" r:id="rId30"/>
    <p:sldId id="330" r:id="rId31"/>
    <p:sldId id="331" r:id="rId32"/>
    <p:sldId id="332" r:id="rId33"/>
    <p:sldId id="334" r:id="rId34"/>
    <p:sldId id="333" r:id="rId35"/>
    <p:sldId id="335" r:id="rId36"/>
    <p:sldId id="352" r:id="rId37"/>
    <p:sldId id="354" r:id="rId38"/>
    <p:sldId id="355" r:id="rId39"/>
    <p:sldId id="356" r:id="rId40"/>
    <p:sldId id="357" r:id="rId41"/>
    <p:sldId id="358" r:id="rId42"/>
    <p:sldId id="359" r:id="rId43"/>
    <p:sldId id="360" r:id="rId44"/>
    <p:sldId id="362" r:id="rId45"/>
    <p:sldId id="361" r:id="rId46"/>
    <p:sldId id="363" r:id="rId47"/>
    <p:sldId id="336" r:id="rId48"/>
    <p:sldId id="337" r:id="rId49"/>
    <p:sldId id="340" r:id="rId50"/>
    <p:sldId id="339" r:id="rId51"/>
    <p:sldId id="338" r:id="rId52"/>
    <p:sldId id="341" r:id="rId53"/>
    <p:sldId id="329" r:id="rId54"/>
    <p:sldId id="313" r:id="rId5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724F"/>
    <a:srgbClr val="2B734E"/>
    <a:srgbClr val="0000FF"/>
    <a:srgbClr val="236F37"/>
    <a:srgbClr val="1D754D"/>
    <a:srgbClr val="12DE6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90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4" Type="http://schemas.openxmlformats.org/officeDocument/2006/relationships/image" Target="../media/image4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10" charset="0"/>
              </a:defRPr>
            </a:lvl1pPr>
          </a:lstStyle>
          <a:p>
            <a:pPr>
              <a:defRPr/>
            </a:pPr>
            <a:fld id="{C241F5C7-A698-4E4F-9BBD-46192FBAC4DB}" type="datetime1">
              <a:rPr lang="en-US"/>
              <a:pPr>
                <a:defRPr/>
              </a:pPr>
              <a:t>8/26/2012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10" charset="0"/>
              </a:defRPr>
            </a:lvl1pPr>
          </a:lstStyle>
          <a:p>
            <a:pPr>
              <a:defRPr/>
            </a:pPr>
            <a:fld id="{E7085FAA-A08D-4E0E-A7B2-324212487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b="1" smtClean="0"/>
              <a:t>Figure  3.1</a:t>
            </a:r>
            <a:r>
              <a:rPr lang="en-US" smtClean="0"/>
              <a:t>  The surface of a penny is made up of tiny identical copper atoms packed tightly together.</a:t>
            </a:r>
            <a:endParaRPr lang="en-US" b="1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6FF11E-2CA1-4ED1-9553-40A76C16FA3D}" type="slidenum">
              <a:rPr lang="en-US" smtClean="0">
                <a:latin typeface="Calibri" pitchFamily="34" charset="0"/>
              </a:rPr>
              <a:pPr/>
              <a:t>2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b="1" smtClean="0"/>
              <a:t>Figure 3.9 c</a:t>
            </a:r>
            <a:r>
              <a:rPr lang="en-US" smtClean="0"/>
              <a:t>  Explanation of the formula of Ca(NO</a:t>
            </a:r>
            <a:r>
              <a:rPr lang="en-US" baseline="-25000" smtClean="0"/>
              <a:t>3</a:t>
            </a:r>
            <a:r>
              <a:rPr lang="en-US" smtClean="0"/>
              <a:t>)</a:t>
            </a:r>
            <a:r>
              <a:rPr lang="en-US" baseline="-25000" smtClean="0"/>
              <a:t>2</a:t>
            </a: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855FE45-3EA4-4F12-99C7-EF1AFBF0B138}" type="slidenum">
              <a:rPr lang="en-US" smtClean="0">
                <a:latin typeface="Calibri" pitchFamily="34" charset="0"/>
              </a:rPr>
              <a:pPr/>
              <a:t>48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/>
              <a:t>Table 3.3 Symbols of the most common elements</a:t>
            </a: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1EAC212-2C94-47F8-80A2-2DADC06EB984}" type="slidenum">
              <a:rPr lang="en-US" smtClean="0">
                <a:latin typeface="Calibri" pitchFamily="34" charset="0"/>
              </a:rPr>
              <a:pPr/>
              <a:t>14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/>
              <a:t>Table 3.4 Symbols of the elements derived from early names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C11E044-5496-4766-B4C9-13A80D97810A}" type="slidenum">
              <a:rPr lang="en-US" smtClean="0">
                <a:latin typeface="Calibri" pitchFamily="34" charset="0"/>
              </a:rPr>
              <a:pPr/>
              <a:t>15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b="1" smtClean="0"/>
              <a:t>Table 3.5</a:t>
            </a:r>
            <a:r>
              <a:rPr lang="en-US" smtClean="0"/>
              <a:t> The Periodic Table</a:t>
            </a:r>
            <a:endParaRPr lang="en-US" b="1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59F6B50-31BB-47B9-B33A-A3976F467A1E}" type="slidenum">
              <a:rPr lang="en-US" smtClean="0">
                <a:latin typeface="Calibri" pitchFamily="34" charset="0"/>
              </a:rPr>
              <a:pPr/>
              <a:t>19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4C6469-B077-408F-9997-3212A1C36DA6}" type="slidenum">
              <a:rPr lang="en-US" smtClean="0">
                <a:latin typeface="Calibri" pitchFamily="34" charset="0"/>
              </a:rPr>
              <a:pPr/>
              <a:t>20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BA1260B-A669-447D-A19A-527572E45EFE}" type="slidenum">
              <a:rPr lang="en-US" smtClean="0">
                <a:latin typeface="Calibri" pitchFamily="34" charset="0"/>
              </a:rPr>
              <a:pPr/>
              <a:t>21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b="1" smtClean="0"/>
              <a:t>Figure 3.7</a:t>
            </a:r>
            <a:r>
              <a:rPr lang="en-US" smtClean="0"/>
              <a:t>  A representation of the decomposition of water into oxygen and hydrogen molecules.</a:t>
            </a:r>
            <a:endParaRPr lang="en-US" b="1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4BC1CE4-9D88-4188-9850-F7F663EE1064}" type="slidenum">
              <a:rPr lang="en-US" smtClean="0">
                <a:latin typeface="Calibri" pitchFamily="34" charset="0"/>
              </a:rPr>
              <a:pPr/>
              <a:t>33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/>
              <a:t>Figure 2.6</a:t>
            </a:r>
            <a:r>
              <a:rPr lang="en-US" smtClean="0"/>
              <a:t> (a) Comparison of the volumes of equal masses (10.0 g) of water, sulfur and gold.</a:t>
            </a:r>
          </a:p>
          <a:p>
            <a:r>
              <a:rPr lang="en-US" smtClean="0"/>
              <a:t>(b) Comparison of the masses of equal volumes (1.00 cm</a:t>
            </a:r>
            <a:r>
              <a:rPr lang="en-US" baseline="30000" smtClean="0"/>
              <a:t>3</a:t>
            </a:r>
            <a:r>
              <a:rPr lang="en-US" smtClean="0"/>
              <a:t>) of water, sulfur and gold.</a:t>
            </a:r>
          </a:p>
          <a:p>
            <a:r>
              <a:rPr lang="en-US" smtClean="0"/>
              <a:t>Water is at 4°C; the two solids at 20°C.</a:t>
            </a:r>
            <a:endParaRPr lang="en-US" b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3E3B28-6616-4B94-AF17-02C215A063D4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b="1" smtClean="0"/>
              <a:t>Figure 3.9 b</a:t>
            </a:r>
            <a:r>
              <a:rPr lang="en-US" smtClean="0"/>
              <a:t>  Explanation of the formula of H</a:t>
            </a:r>
            <a:r>
              <a:rPr lang="en-US" baseline="-25000" smtClean="0"/>
              <a:t>2</a:t>
            </a:r>
            <a:r>
              <a:rPr lang="en-US" smtClean="0"/>
              <a:t>SO</a:t>
            </a:r>
            <a:r>
              <a:rPr lang="en-US" baseline="-25000" smtClean="0"/>
              <a:t>4</a:t>
            </a:r>
            <a:endParaRPr lang="en-US" b="1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0D08760-A1B2-4E33-91FC-ADBDD06A3184}" type="slidenum">
              <a:rPr lang="en-US" smtClean="0">
                <a:latin typeface="Calibri" pitchFamily="34" charset="0"/>
              </a:rPr>
              <a:pPr/>
              <a:t>47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524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44084F6-5F7D-4591-977A-C61A3E38DFF1}" type="datetime1">
              <a:rPr lang="en-US" smtClean="0"/>
              <a:pPr>
                <a:defRPr/>
              </a:pPr>
              <a:t>8/26/2012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65EA02B1-112A-49C2-B734-2845EE1E6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FA7D77-EDF2-4153-9168-B727ED689665}" type="datetime1">
              <a:rPr lang="en-US" smtClean="0"/>
              <a:pPr>
                <a:defRPr/>
              </a:pPr>
              <a:t>8/26/2012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05450-5E60-4162-BF90-5539E7567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1426C-3CF4-4563-857F-91E80230CC76}" type="datetime1">
              <a:rPr lang="en-US" smtClean="0"/>
              <a:pPr>
                <a:defRPr/>
              </a:pPr>
              <a:t>8/26/2012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EABDF-6008-4DC0-979D-44DE8739E0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524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F4A513-9B31-4D00-931E-4379D5E3BCDA}" type="datetime1">
              <a:rPr lang="en-US" smtClean="0"/>
              <a:pPr>
                <a:defRPr/>
              </a:pPr>
              <a:t>8/26/2012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C339F2DE-9491-41C5-98C7-1668447AC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825B3C-B162-48CD-B027-619B19654C91}" type="datetime1">
              <a:rPr lang="en-US" smtClean="0"/>
              <a:pPr>
                <a:defRPr/>
              </a:pPr>
              <a:t>8/26/2012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B0F63-0FCE-4C14-BCBE-A745CD330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B09A4A-82E0-4E0B-B590-C9F0F2B7D2D1}" type="datetime1">
              <a:rPr lang="en-US" smtClean="0"/>
              <a:pPr>
                <a:defRPr/>
              </a:pPr>
              <a:t>8/26/2012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19480-A8A0-4DA0-B192-A41F1B77D4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016EA8-5DD0-46B5-919C-FAC222319D18}" type="datetime1">
              <a:rPr lang="en-US" smtClean="0"/>
              <a:pPr>
                <a:defRPr/>
              </a:pPr>
              <a:t>8/26/2012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9008B-9BB3-458E-8755-8D0C6930BE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16AB4B-05B6-492A-A04E-F83D0363192B}" type="datetime1">
              <a:rPr lang="en-US" smtClean="0"/>
              <a:pPr>
                <a:defRPr/>
              </a:pPr>
              <a:t>8/26/2012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9B880-F9F0-4124-93D0-11DE3CF366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5FB9C0-A08B-45D0-A081-8351ADC71939}" type="datetime1">
              <a:rPr lang="en-US" smtClean="0"/>
              <a:pPr>
                <a:defRPr/>
              </a:pPr>
              <a:t>8/26/2012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51FCF-3E94-444F-ACF9-09BECF2666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5C198E4-6D73-459D-B796-D0B672812B7D}" type="datetime1">
              <a:rPr lang="en-US" smtClean="0"/>
              <a:pPr>
                <a:defRPr/>
              </a:pPr>
              <a:t>8/26/2012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60E9D-302D-4C00-9537-D3D33B2A0A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D02D1D2-AEEA-4862-8313-669FCB7AE56D}" type="datetime1">
              <a:rPr lang="en-US" smtClean="0"/>
              <a:pPr>
                <a:defRPr/>
              </a:pPr>
              <a:t>8/26/2012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3FF26-3795-4C39-84CD-579595055A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524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Times New Roman" pitchFamily="-110" charset="0"/>
              </a:defRPr>
            </a:lvl1pPr>
          </a:lstStyle>
          <a:p>
            <a:pPr>
              <a:defRPr/>
            </a:pPr>
            <a:fld id="{C23E3EEB-2730-40B9-B8B3-E7F799B08823}" type="datetime1">
              <a:rPr lang="en-US" smtClean="0"/>
              <a:pPr>
                <a:defRPr/>
              </a:pPr>
              <a:t>8/26/2012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Times New Roman" pitchFamily="-110" charset="0"/>
              </a:defRPr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Times New Roman" pitchFamily="-110" charset="0"/>
              </a:defRPr>
            </a:lvl1pPr>
          </a:lstStyle>
          <a:p>
            <a:pPr>
              <a:defRPr/>
            </a:pPr>
            <a:r>
              <a:rPr lang="en-US"/>
              <a:t>3-</a:t>
            </a:r>
            <a:fld id="{7E65F259-3544-4E28-B486-81376A168A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69" r:id="rId3"/>
    <p:sldLayoutId id="2147484070" r:id="rId4"/>
    <p:sldLayoutId id="2147484071" r:id="rId5"/>
    <p:sldLayoutId id="2147484072" r:id="rId6"/>
    <p:sldLayoutId id="2147484073" r:id="rId7"/>
    <p:sldLayoutId id="2147484074" r:id="rId8"/>
    <p:sldLayoutId id="2147484075" r:id="rId9"/>
    <p:sldLayoutId id="2147484076" r:id="rId10"/>
    <p:sldLayoutId id="2147484077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oleObject" Target="../embeddings/oleObject1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2.bin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9.xml"/><Relationship Id="rId7" Type="http://schemas.openxmlformats.org/officeDocument/2006/relationships/slide" Target="slide2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10" Type="http://schemas.openxmlformats.org/officeDocument/2006/relationships/slide" Target="slide47.xml"/><Relationship Id="rId4" Type="http://schemas.openxmlformats.org/officeDocument/2006/relationships/slide" Target="slide12.xml"/><Relationship Id="rId9" Type="http://schemas.openxmlformats.org/officeDocument/2006/relationships/slide" Target="slide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ley.com/college/hein/0471741531/image_galleries/ch03/pages/un_03_13.htm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1241425"/>
          </a:xfrm>
        </p:spPr>
        <p:txBody>
          <a:bodyPr/>
          <a:lstStyle/>
          <a:p>
            <a:pPr eaLnBrk="1" hangingPunct="1"/>
            <a:r>
              <a:rPr lang="en-US" sz="6000" smtClean="0">
                <a:solidFill>
                  <a:srgbClr val="17375E"/>
                </a:solidFill>
                <a:latin typeface="Britannic Bold" pitchFamily="34" charset="0"/>
              </a:rPr>
              <a:t>Chapter 3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1524000" y="5638800"/>
            <a:ext cx="6400800" cy="1219200"/>
          </a:xfrm>
        </p:spPr>
        <p:txBody>
          <a:bodyPr/>
          <a:lstStyle/>
          <a:p>
            <a:pPr eaLnBrk="1" hangingPunct="1"/>
            <a:r>
              <a:rPr lang="en-US" sz="2000" dirty="0" smtClean="0">
                <a:solidFill>
                  <a:srgbClr val="17375E"/>
                </a:solidFill>
              </a:rPr>
              <a:t>Introduction to General, Organic, and Biochemistry 10e</a:t>
            </a:r>
          </a:p>
          <a:p>
            <a:pPr eaLnBrk="1" hangingPunct="1"/>
            <a:r>
              <a:rPr lang="en-US" sz="2000" dirty="0" smtClean="0">
                <a:solidFill>
                  <a:srgbClr val="17375E"/>
                </a:solidFill>
              </a:rPr>
              <a:t>John Wiley &amp; Sons, Inc</a:t>
            </a:r>
          </a:p>
          <a:p>
            <a:pPr eaLnBrk="1" hangingPunct="1"/>
            <a:r>
              <a:rPr lang="en-US" sz="2000" dirty="0" smtClean="0">
                <a:solidFill>
                  <a:srgbClr val="17375E"/>
                </a:solidFill>
              </a:rPr>
              <a:t>Morris Hein, Scott Pattison, and Susan Arena</a:t>
            </a:r>
          </a:p>
        </p:txBody>
      </p:sp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609600" y="1600200"/>
            <a:ext cx="8001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>
                <a:solidFill>
                  <a:srgbClr val="17375E"/>
                </a:solidFill>
              </a:rPr>
              <a:t>Elements and Compounds</a:t>
            </a:r>
          </a:p>
        </p:txBody>
      </p:sp>
      <p:sp>
        <p:nvSpPr>
          <p:cNvPr id="13317" name="Rectangle 7"/>
          <p:cNvSpPr>
            <a:spLocks noChangeArrowheads="1"/>
          </p:cNvSpPr>
          <p:nvPr/>
        </p:nvSpPr>
        <p:spPr bwMode="auto">
          <a:xfrm flipH="1">
            <a:off x="381000" y="2514600"/>
            <a:ext cx="1905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This reclining</a:t>
            </a:r>
          </a:p>
          <a:p>
            <a:r>
              <a:rPr lang="en-US" sz="2400" b="1">
                <a:solidFill>
                  <a:schemeClr val="accent2"/>
                </a:solidFill>
              </a:rPr>
              <a:t>Buddha in the Grand Palace in Bangkok, Thailand, is made of gold.</a:t>
            </a:r>
          </a:p>
        </p:txBody>
      </p:sp>
      <p:pic>
        <p:nvPicPr>
          <p:cNvPr id="1331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286000"/>
            <a:ext cx="3771900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most abundant element in the earth’s crust, oceans, and atmosphere is</a:t>
            </a:r>
          </a:p>
          <a:p>
            <a:r>
              <a:rPr lang="en-US" smtClean="0"/>
              <a:t>     A.  Water</a:t>
            </a:r>
          </a:p>
          <a:p>
            <a:r>
              <a:rPr lang="en-US" smtClean="0"/>
              <a:t>     B.  Hydrogen</a:t>
            </a:r>
          </a:p>
          <a:p>
            <a:r>
              <a:rPr lang="en-US" smtClean="0"/>
              <a:t>     C.  Iron</a:t>
            </a:r>
          </a:p>
          <a:p>
            <a:r>
              <a:rPr lang="en-US" smtClean="0"/>
              <a:t>     D.  Oxygen</a:t>
            </a:r>
          </a:p>
        </p:txBody>
      </p:sp>
      <p:sp>
        <p:nvSpPr>
          <p:cNvPr id="1843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Copyright 2012 John Wiley &amp; Sons, Inc</a:t>
            </a: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Distribution of Elements</a:t>
            </a:r>
          </a:p>
        </p:txBody>
      </p:sp>
      <p:sp>
        <p:nvSpPr>
          <p:cNvPr id="19459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Copyright 2012 John Wiley &amp; Sons, Inc</a:t>
            </a:r>
            <a:endParaRPr lang="en-US">
              <a:latin typeface="Times New Roman" pitchFamily="18" charset="0"/>
            </a:endParaRPr>
          </a:p>
        </p:txBody>
      </p:sp>
      <p:pic>
        <p:nvPicPr>
          <p:cNvPr id="19461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133600"/>
            <a:ext cx="5510213" cy="38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2590800"/>
            <a:ext cx="2847975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Names of the Elements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names of the elements are derived from a variety of sources:</a:t>
            </a:r>
          </a:p>
          <a:p>
            <a:pPr>
              <a:buFont typeface="Arial" charset="0"/>
              <a:buChar char="•"/>
            </a:pPr>
            <a:r>
              <a:rPr lang="en-US" smtClean="0"/>
              <a:t>Iodine comes from Greek </a:t>
            </a:r>
            <a:r>
              <a:rPr lang="en-US" i="1" smtClean="0"/>
              <a:t>iodes</a:t>
            </a:r>
            <a:r>
              <a:rPr lang="en-US" smtClean="0"/>
              <a:t>, which means violetlike.</a:t>
            </a:r>
          </a:p>
          <a:p>
            <a:pPr>
              <a:buFont typeface="Arial" charset="0"/>
              <a:buChar char="•"/>
            </a:pPr>
            <a:r>
              <a:rPr lang="en-US" smtClean="0"/>
              <a:t>Bismuth comes from the German </a:t>
            </a:r>
            <a:r>
              <a:rPr lang="en-US" i="1" smtClean="0"/>
              <a:t>weisse masse</a:t>
            </a:r>
            <a:r>
              <a:rPr lang="en-US" smtClean="0"/>
              <a:t>, which means white mass.</a:t>
            </a:r>
          </a:p>
          <a:p>
            <a:pPr>
              <a:buFont typeface="Arial" charset="0"/>
              <a:buChar char="•"/>
            </a:pPr>
            <a:r>
              <a:rPr lang="en-US" smtClean="0"/>
              <a:t>Germanium was named for Germany, where it was discovered.</a:t>
            </a:r>
          </a:p>
        </p:txBody>
      </p:sp>
      <p:sp>
        <p:nvSpPr>
          <p:cNvPr id="2048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Copyright 2012 John Wiley &amp; Sons, Inc</a:t>
            </a: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Symbols of the Elements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Rules for symbols of elements</a:t>
            </a:r>
          </a:p>
          <a:p>
            <a:pPr>
              <a:buFont typeface="Arial" charset="0"/>
              <a:buAutoNum type="arabicPeriod"/>
            </a:pPr>
            <a:r>
              <a:rPr lang="en-US" smtClean="0"/>
              <a:t>Symbols have either one or two letters.</a:t>
            </a:r>
          </a:p>
          <a:p>
            <a:pPr>
              <a:buFont typeface="Arial" charset="0"/>
              <a:buAutoNum type="arabicPeriod"/>
            </a:pPr>
            <a:r>
              <a:rPr lang="en-US" smtClean="0"/>
              <a:t>If one letter is used, it is capitalized.</a:t>
            </a:r>
          </a:p>
          <a:p>
            <a:pPr>
              <a:buFont typeface="Arial" charset="0"/>
              <a:buAutoNum type="arabicPeriod"/>
            </a:pPr>
            <a:r>
              <a:rPr lang="en-US" smtClean="0"/>
              <a:t>If two letters are used, only the first is capitalized.</a:t>
            </a:r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Copyright 2012 John Wiley &amp; Sons, Inc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1510" name="TextBox 5"/>
          <p:cNvSpPr txBox="1">
            <a:spLocks noChangeArrowheads="1"/>
          </p:cNvSpPr>
          <p:nvPr/>
        </p:nvSpPr>
        <p:spPr bwMode="auto">
          <a:xfrm>
            <a:off x="838200" y="3962400"/>
            <a:ext cx="7467600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imes New Roman" pitchFamily="18" charset="0"/>
              </a:rPr>
              <a:t>N</a:t>
            </a:r>
            <a:r>
              <a:rPr lang="en-US" sz="2800">
                <a:latin typeface="Times New Roman" pitchFamily="18" charset="0"/>
              </a:rPr>
              <a:t>  nitrogen       	</a:t>
            </a:r>
            <a:r>
              <a:rPr lang="en-US" sz="2800" b="1">
                <a:latin typeface="Times New Roman" pitchFamily="18" charset="0"/>
              </a:rPr>
              <a:t>I</a:t>
            </a:r>
            <a:r>
              <a:rPr lang="en-US" sz="2800">
                <a:latin typeface="Times New Roman" pitchFamily="18" charset="0"/>
              </a:rPr>
              <a:t>  iodine		</a:t>
            </a:r>
            <a:r>
              <a:rPr lang="en-US" sz="2800" b="1">
                <a:latin typeface="Times New Roman" pitchFamily="18" charset="0"/>
              </a:rPr>
              <a:t>Ni</a:t>
            </a:r>
            <a:r>
              <a:rPr lang="en-US" sz="2800">
                <a:latin typeface="Times New Roman" pitchFamily="18" charset="0"/>
              </a:rPr>
              <a:t>  nickel</a:t>
            </a:r>
          </a:p>
          <a:p>
            <a:endParaRPr lang="en-US" sz="1000">
              <a:latin typeface="Times New Roman" pitchFamily="18" charset="0"/>
            </a:endParaRPr>
          </a:p>
          <a:p>
            <a:r>
              <a:rPr lang="en-US" sz="2800" b="1">
                <a:latin typeface="Times New Roman" pitchFamily="18" charset="0"/>
              </a:rPr>
              <a:t>C</a:t>
            </a:r>
            <a:r>
              <a:rPr lang="en-US" sz="2800">
                <a:latin typeface="Times New Roman" pitchFamily="18" charset="0"/>
              </a:rPr>
              <a:t>  carbon		</a:t>
            </a:r>
            <a:r>
              <a:rPr lang="en-US" sz="2800" b="1">
                <a:latin typeface="Times New Roman" pitchFamily="18" charset="0"/>
              </a:rPr>
              <a:t>O</a:t>
            </a:r>
            <a:r>
              <a:rPr lang="en-US" sz="2800">
                <a:latin typeface="Times New Roman" pitchFamily="18" charset="0"/>
              </a:rPr>
              <a:t> oxygen		</a:t>
            </a:r>
            <a:r>
              <a:rPr lang="en-US" sz="2800" b="1">
                <a:latin typeface="Times New Roman" pitchFamily="18" charset="0"/>
              </a:rPr>
              <a:t>Co</a:t>
            </a:r>
            <a:r>
              <a:rPr lang="en-US" sz="2800">
                <a:latin typeface="Times New Roman" pitchFamily="18" charset="0"/>
              </a:rPr>
              <a:t>  cobalt</a:t>
            </a:r>
          </a:p>
          <a:p>
            <a:r>
              <a:rPr lang="en-US" sz="2800">
                <a:latin typeface="Times New Roman" pitchFamily="18" charset="0"/>
              </a:rPr>
              <a:t>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mtClean="0"/>
              <a:t>Symbols of Common Elements</a:t>
            </a:r>
          </a:p>
        </p:txBody>
      </p:sp>
      <p:sp>
        <p:nvSpPr>
          <p:cNvPr id="2253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Copyright 2012 John Wiley &amp; Sons, Inc</a:t>
            </a:r>
            <a:endParaRPr lang="en-US">
              <a:latin typeface="Times New Roman" pitchFamily="18" charset="0"/>
            </a:endParaRPr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0138" y="1219200"/>
            <a:ext cx="6943725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Symbols of Elements </a:t>
            </a:r>
            <a:br>
              <a:rPr lang="en-US" sz="3200" smtClean="0"/>
            </a:br>
            <a:r>
              <a:rPr lang="en-US" sz="3200" smtClean="0"/>
              <a:t>Derived from Early Names</a:t>
            </a:r>
          </a:p>
        </p:txBody>
      </p:sp>
      <p:sp>
        <p:nvSpPr>
          <p:cNvPr id="23555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Copyright 2012 John Wiley &amp; Sons, Inc</a:t>
            </a:r>
            <a:endParaRPr lang="en-US">
              <a:latin typeface="Times New Roman" pitchFamily="18" charset="0"/>
            </a:endParaRPr>
          </a:p>
        </p:txBody>
      </p:sp>
      <p:pic>
        <p:nvPicPr>
          <p:cNvPr id="235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600200"/>
            <a:ext cx="88455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 to the Periodic Table</a:t>
            </a:r>
          </a:p>
        </p:txBody>
      </p:sp>
      <p:sp>
        <p:nvSpPr>
          <p:cNvPr id="24579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Copyright 2012 John Wiley &amp; Sons, Inc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4581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Elements are arranged in order of </a:t>
            </a:r>
            <a:r>
              <a:rPr lang="en-US" b="1" smtClean="0"/>
              <a:t>increasing atomic number.</a:t>
            </a:r>
          </a:p>
          <a:p>
            <a:r>
              <a:rPr lang="en-US" smtClean="0"/>
              <a:t>Elements within a </a:t>
            </a:r>
            <a:r>
              <a:rPr lang="en-US" b="1" smtClean="0"/>
              <a:t>group</a:t>
            </a:r>
            <a:r>
              <a:rPr lang="en-US" smtClean="0"/>
              <a:t> have similar properties.</a:t>
            </a:r>
          </a:p>
          <a:p>
            <a:r>
              <a:rPr lang="en-US" smtClean="0"/>
              <a:t>The </a:t>
            </a:r>
            <a:r>
              <a:rPr lang="en-US" b="1" smtClean="0"/>
              <a:t>representative elements</a:t>
            </a:r>
            <a:r>
              <a:rPr lang="en-US" smtClean="0"/>
              <a:t> are groups IA-VIIA and the noble gases.</a:t>
            </a:r>
          </a:p>
        </p:txBody>
      </p:sp>
      <p:pic>
        <p:nvPicPr>
          <p:cNvPr id="24582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2875" y="3557588"/>
            <a:ext cx="5546725" cy="276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element potassium is in the first group on the Periodic Table (group IA).  Potassium is </a:t>
            </a:r>
          </a:p>
          <a:p>
            <a:pPr>
              <a:buFont typeface="Arial" charset="0"/>
              <a:buAutoNum type="alphaLcPeriod"/>
            </a:pPr>
            <a:r>
              <a:rPr lang="en-US" smtClean="0"/>
              <a:t>an alkali metal</a:t>
            </a:r>
          </a:p>
          <a:p>
            <a:pPr>
              <a:buFont typeface="Arial" charset="0"/>
              <a:buAutoNum type="alphaLcPeriod"/>
            </a:pPr>
            <a:r>
              <a:rPr lang="en-US" smtClean="0"/>
              <a:t>an alkaline earth metal</a:t>
            </a:r>
          </a:p>
          <a:p>
            <a:pPr>
              <a:buFont typeface="Arial" charset="0"/>
              <a:buAutoNum type="alphaLcPeriod"/>
            </a:pPr>
            <a:r>
              <a:rPr lang="en-US" smtClean="0"/>
              <a:t>a transition element</a:t>
            </a:r>
          </a:p>
          <a:p>
            <a:pPr>
              <a:buFont typeface="Arial" charset="0"/>
              <a:buAutoNum type="alphaLcPeriod"/>
            </a:pPr>
            <a:r>
              <a:rPr lang="en-US" smtClean="0"/>
              <a:t>a halogen</a:t>
            </a:r>
          </a:p>
        </p:txBody>
      </p:sp>
      <p:sp>
        <p:nvSpPr>
          <p:cNvPr id="2560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Copyright 2012 John Wiley &amp; Sons, Inc</a:t>
            </a: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elements on the periodic table are placed in order of increasing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Density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Atomic number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Boiling point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Atomic mass</a:t>
            </a:r>
          </a:p>
          <a:p>
            <a:pPr>
              <a:defRPr/>
            </a:pPr>
            <a:endParaRPr lang="en-US" dirty="0" smtClean="0"/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Copyright 2012 John Wiley &amp; Sons, Inc</a:t>
            </a: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Metals, Nonmetals and Metalloids</a:t>
            </a:r>
          </a:p>
        </p:txBody>
      </p:sp>
      <p:sp>
        <p:nvSpPr>
          <p:cNvPr id="2765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Copyright 2012 John Wiley &amp; Sons, Inc</a:t>
            </a:r>
            <a:endParaRPr lang="en-US">
              <a:latin typeface="Times New Roman" pitchFamily="18" charset="0"/>
            </a:endParaRPr>
          </a:p>
        </p:txBody>
      </p:sp>
      <p:pic>
        <p:nvPicPr>
          <p:cNvPr id="2765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3450" y="1724025"/>
            <a:ext cx="744855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Elements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An </a:t>
            </a:r>
            <a:r>
              <a:rPr lang="en-US" b="1" smtClean="0"/>
              <a:t>atom</a:t>
            </a:r>
            <a:r>
              <a:rPr lang="en-US" smtClean="0"/>
              <a:t> is the smallest particle of an element that can exist.</a:t>
            </a:r>
          </a:p>
        </p:txBody>
      </p:sp>
      <p:sp>
        <p:nvSpPr>
          <p:cNvPr id="1638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Copyright 2012 John Wiley &amp; Sons, Inc</a:t>
            </a:r>
            <a:endParaRPr lang="en-US">
              <a:latin typeface="Times New Roman" pitchFamily="18" charset="0"/>
            </a:endParaRPr>
          </a:p>
        </p:txBody>
      </p:sp>
      <p:pic>
        <p:nvPicPr>
          <p:cNvPr id="1639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3925" y="2667000"/>
            <a:ext cx="729615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Classifying Elements:  Metals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Some properties of metals: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dirty="0" smtClean="0"/>
              <a:t>Lustrous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dirty="0" smtClean="0"/>
              <a:t>Malleable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dirty="0" smtClean="0"/>
              <a:t>Conduct heat and electricity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dirty="0" smtClean="0"/>
              <a:t>Ductile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dirty="0" smtClean="0"/>
              <a:t>High density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dirty="0" smtClean="0"/>
              <a:t>High melting point </a:t>
            </a:r>
            <a:endParaRPr lang="en-US" dirty="0" smtClean="0"/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dirty="0" smtClean="0"/>
              <a:t>Combine with each other to make alloys.</a:t>
            </a:r>
            <a:endParaRPr lang="en-US" dirty="0" smtClean="0"/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6213" y="1676400"/>
            <a:ext cx="36385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Copyright 2012 John Wiley &amp; Sons, Inc</a:t>
            </a:r>
            <a:endParaRPr lang="en-US">
              <a:latin typeface="Times New Roman" pitchFamily="18" charset="0"/>
            </a:endParaRPr>
          </a:p>
        </p:txBody>
      </p:sp>
      <p:pic>
        <p:nvPicPr>
          <p:cNvPr id="6" name="Picture 5" descr="130_alloy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5334000"/>
            <a:ext cx="3422563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Classifying Elements: Nonmetals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/>
              <a:t>Some properties of nonmetals: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Dull (if solid)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Brittle (if solid)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Poor conductors of heat and electricity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Non-Ductile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Low density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Low melting </a:t>
            </a:r>
            <a:r>
              <a:rPr lang="en-US" dirty="0" smtClean="0"/>
              <a:t>point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Combine to make Molecular Compounds</a:t>
            </a: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839913"/>
            <a:ext cx="2514600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6791325" y="3973513"/>
            <a:ext cx="1660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Iodine crystals</a:t>
            </a:r>
          </a:p>
        </p:txBody>
      </p:sp>
      <p:sp>
        <p:nvSpPr>
          <p:cNvPr id="2970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Copyright 2012 John Wiley &amp; Sons, Inc</a:t>
            </a: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Classifying Elements: Metalloids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/>
          <a:lstStyle/>
          <a:p>
            <a:r>
              <a:rPr lang="en-US" smtClean="0"/>
              <a:t>Metalloids have properties that are intermediate between those of metals and those of nonmetals.</a:t>
            </a:r>
          </a:p>
          <a:p>
            <a:r>
              <a:rPr lang="en-US" smtClean="0"/>
              <a:t>Some are used to make the semiconductors we need for computer chips.</a:t>
            </a:r>
          </a:p>
        </p:txBody>
      </p:sp>
      <p:sp>
        <p:nvSpPr>
          <p:cNvPr id="3072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Copyright 2012 John Wiley &amp; Sons, Inc</a:t>
            </a:r>
            <a:endParaRPr lang="en-US">
              <a:latin typeface="Times New Roman" pitchFamily="18" charset="0"/>
            </a:endParaRPr>
          </a:p>
        </p:txBody>
      </p:sp>
      <p:pic>
        <p:nvPicPr>
          <p:cNvPr id="307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524000"/>
            <a:ext cx="2882900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 solid sample of an unknown element is dull and brittle and does not conduct heat or electricity.  How should the element be classified?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Metal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Nonmetal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Metalloid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Transition element</a:t>
            </a:r>
          </a:p>
          <a:p>
            <a:pPr>
              <a:defRPr/>
            </a:pPr>
            <a:endParaRPr lang="en-US" dirty="0" smtClean="0"/>
          </a:p>
        </p:txBody>
      </p:sp>
      <p:sp>
        <p:nvSpPr>
          <p:cNvPr id="3174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Copyright 2012 John Wiley &amp; Sons, Inc</a:t>
            </a: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majority of the elements are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Metals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Gases 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Nonmetals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Metalloids</a:t>
            </a:r>
          </a:p>
          <a:p>
            <a:pPr>
              <a:defRPr/>
            </a:pPr>
            <a:endParaRPr lang="en-US" dirty="0" smtClean="0"/>
          </a:p>
        </p:txBody>
      </p:sp>
      <p:sp>
        <p:nvSpPr>
          <p:cNvPr id="3277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Copyright 2012 John Wiley &amp; Sons, Inc</a:t>
            </a: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Which is not a metalloid?</a:t>
            </a:r>
          </a:p>
          <a:p>
            <a:pPr>
              <a:buFont typeface="Arial" charset="0"/>
              <a:buAutoNum type="alphaLcPeriod"/>
            </a:pPr>
            <a:r>
              <a:rPr lang="en-US" smtClean="0"/>
              <a:t>Boron (B)</a:t>
            </a:r>
          </a:p>
          <a:p>
            <a:pPr>
              <a:buFont typeface="Arial" charset="0"/>
              <a:buAutoNum type="alphaLcPeriod"/>
            </a:pPr>
            <a:r>
              <a:rPr lang="en-US" smtClean="0"/>
              <a:t>Silicon (Si)</a:t>
            </a:r>
          </a:p>
          <a:p>
            <a:pPr>
              <a:buFont typeface="Arial" charset="0"/>
              <a:buAutoNum type="alphaLcPeriod"/>
            </a:pPr>
            <a:r>
              <a:rPr lang="en-US" smtClean="0"/>
              <a:t>Germanium (Ge)  </a:t>
            </a:r>
          </a:p>
          <a:p>
            <a:pPr>
              <a:buFont typeface="Arial" charset="0"/>
              <a:buAutoNum type="alphaLcPeriod"/>
            </a:pPr>
            <a:r>
              <a:rPr lang="en-US" smtClean="0"/>
              <a:t>Aluminum (Al)</a:t>
            </a:r>
          </a:p>
        </p:txBody>
      </p:sp>
      <p:sp>
        <p:nvSpPr>
          <p:cNvPr id="3379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Copyright 2012 John Wiley &amp; Sons, Inc</a:t>
            </a: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Elements in Their Natural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010400" cy="4525963"/>
          </a:xfrm>
        </p:spPr>
        <p:txBody>
          <a:bodyPr/>
          <a:lstStyle/>
          <a:p>
            <a:r>
              <a:rPr lang="en-US" smtClean="0"/>
              <a:t>Most elements are found as compounds in nature because they are very reactive.</a:t>
            </a:r>
          </a:p>
          <a:p>
            <a:endParaRPr lang="en-US" sz="1200" smtClean="0"/>
          </a:p>
          <a:p>
            <a:r>
              <a:rPr lang="en-US" smtClean="0"/>
              <a:t>The </a:t>
            </a:r>
            <a:r>
              <a:rPr lang="en-US" b="1" smtClean="0"/>
              <a:t>noble metals</a:t>
            </a:r>
            <a:r>
              <a:rPr lang="en-US" smtClean="0"/>
              <a:t> (gold, silver and platinum) are nonreactive and are found as elements in nature.</a:t>
            </a:r>
          </a:p>
          <a:p>
            <a:endParaRPr lang="en-US" sz="1200" smtClean="0"/>
          </a:p>
          <a:p>
            <a:r>
              <a:rPr lang="en-US" smtClean="0"/>
              <a:t>The </a:t>
            </a:r>
            <a:r>
              <a:rPr lang="en-US" b="1" smtClean="0"/>
              <a:t>noble gases</a:t>
            </a:r>
            <a:r>
              <a:rPr lang="en-US" smtClean="0"/>
              <a:t> are the least reactive elements and are found in uncombined form.</a:t>
            </a:r>
          </a:p>
        </p:txBody>
      </p:sp>
      <p:sp>
        <p:nvSpPr>
          <p:cNvPr id="3482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Copyright 2012 John Wiley &amp; Sons, Inc</a:t>
            </a:r>
            <a:endParaRPr lang="en-US">
              <a:latin typeface="Times New Roman" pitchFamily="18" charset="0"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75" y="1571625"/>
            <a:ext cx="720725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1555750"/>
            <a:ext cx="137795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Which of the following is not a diatomic element?</a:t>
            </a:r>
          </a:p>
          <a:p>
            <a:pPr>
              <a:buFont typeface="Arial" charset="0"/>
              <a:buAutoNum type="alphaLcPeriod"/>
            </a:pPr>
            <a:r>
              <a:rPr lang="en-US" smtClean="0"/>
              <a:t>Fluorine</a:t>
            </a:r>
          </a:p>
          <a:p>
            <a:pPr>
              <a:buFont typeface="Arial" charset="0"/>
              <a:buAutoNum type="alphaLcPeriod"/>
            </a:pPr>
            <a:r>
              <a:rPr lang="en-US" smtClean="0"/>
              <a:t>Oxygen</a:t>
            </a:r>
          </a:p>
          <a:p>
            <a:pPr>
              <a:buFont typeface="Arial" charset="0"/>
              <a:buAutoNum type="alphaLcPeriod"/>
            </a:pPr>
            <a:r>
              <a:rPr lang="en-US" smtClean="0"/>
              <a:t>Nitrogen</a:t>
            </a:r>
          </a:p>
          <a:p>
            <a:pPr>
              <a:buFont typeface="Arial" charset="0"/>
              <a:buAutoNum type="alphaLcPeriod"/>
            </a:pPr>
            <a:r>
              <a:rPr lang="en-US" smtClean="0"/>
              <a:t>Carbon</a:t>
            </a:r>
          </a:p>
          <a:p>
            <a:endParaRPr lang="en-US" smtClean="0"/>
          </a:p>
        </p:txBody>
      </p:sp>
      <p:sp>
        <p:nvSpPr>
          <p:cNvPr id="3891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Copyright 2012 John Wiley &amp; Sons, Inc</a:t>
            </a: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Which of the following metals is not a solid at room temperature?</a:t>
            </a:r>
          </a:p>
          <a:p>
            <a:pPr>
              <a:buFont typeface="Arial" charset="0"/>
              <a:buAutoNum type="alphaLcPeriod"/>
            </a:pPr>
            <a:r>
              <a:rPr lang="en-US" smtClean="0"/>
              <a:t>Iron</a:t>
            </a:r>
          </a:p>
          <a:p>
            <a:pPr>
              <a:buFont typeface="Arial" charset="0"/>
              <a:buAutoNum type="alphaLcPeriod"/>
            </a:pPr>
            <a:r>
              <a:rPr lang="en-US" smtClean="0"/>
              <a:t>Aluminum</a:t>
            </a:r>
          </a:p>
          <a:p>
            <a:pPr>
              <a:buFont typeface="Arial" charset="0"/>
              <a:buAutoNum type="alphaLcPeriod"/>
            </a:pPr>
            <a:r>
              <a:rPr lang="en-US" smtClean="0"/>
              <a:t>Chromium</a:t>
            </a:r>
          </a:p>
          <a:p>
            <a:pPr>
              <a:buFont typeface="Arial" charset="0"/>
              <a:buAutoNum type="alphaLcPeriod"/>
            </a:pPr>
            <a:r>
              <a:rPr lang="en-US" smtClean="0"/>
              <a:t>Calcium</a:t>
            </a:r>
          </a:p>
          <a:p>
            <a:pPr>
              <a:buFont typeface="Arial" charset="0"/>
              <a:buAutoNum type="alphaLcPeriod"/>
            </a:pPr>
            <a:r>
              <a:rPr lang="en-US" smtClean="0"/>
              <a:t>Mercury</a:t>
            </a:r>
          </a:p>
          <a:p>
            <a:endParaRPr lang="en-US" smtClean="0"/>
          </a:p>
        </p:txBody>
      </p:sp>
      <p:sp>
        <p:nvSpPr>
          <p:cNvPr id="3994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Copyright 2012 John Wiley &amp; Sons, Inc</a:t>
            </a: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Which of the following nonmetals is not reactive?</a:t>
            </a:r>
          </a:p>
          <a:p>
            <a:pPr>
              <a:buFont typeface="Arial" charset="0"/>
              <a:buAutoNum type="alphaLcPeriod"/>
            </a:pPr>
            <a:r>
              <a:rPr lang="en-US" smtClean="0"/>
              <a:t>Helium</a:t>
            </a:r>
          </a:p>
          <a:p>
            <a:pPr>
              <a:buFont typeface="Arial" charset="0"/>
              <a:buAutoNum type="alphaLcPeriod"/>
            </a:pPr>
            <a:r>
              <a:rPr lang="en-US" smtClean="0"/>
              <a:t>Fluorine</a:t>
            </a:r>
          </a:p>
          <a:p>
            <a:pPr>
              <a:buFont typeface="Arial" charset="0"/>
              <a:buAutoNum type="alphaLcPeriod"/>
            </a:pPr>
            <a:r>
              <a:rPr lang="en-US" smtClean="0"/>
              <a:t>Oxygen</a:t>
            </a:r>
          </a:p>
          <a:p>
            <a:pPr>
              <a:buFont typeface="Arial" charset="0"/>
              <a:buAutoNum type="alphaLcPeriod"/>
            </a:pPr>
            <a:r>
              <a:rPr lang="en-US" smtClean="0"/>
              <a:t>Carbon</a:t>
            </a:r>
          </a:p>
          <a:p>
            <a:endParaRPr lang="en-US" smtClean="0"/>
          </a:p>
        </p:txBody>
      </p:sp>
      <p:sp>
        <p:nvSpPr>
          <p:cNvPr id="4096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Copyright 2012 John Wiley &amp; Sons, Inc</a:t>
            </a: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Copper Nucleus and Electrons</a:t>
            </a:r>
            <a:endParaRPr lang="en-US" dirty="0"/>
          </a:p>
        </p:txBody>
      </p:sp>
      <p:pic>
        <p:nvPicPr>
          <p:cNvPr id="6" name="Content Placeholder 5" descr="copper_big_e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fld id="{97CCE332-7EBB-41BD-A3C7-E31474806F7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Compounds</a:t>
            </a:r>
            <a:r>
              <a:rPr lang="en-US" smtClean="0"/>
              <a:t> are composed of two or more elements combined in a definite proportion by mass.</a:t>
            </a:r>
          </a:p>
          <a:p>
            <a:pPr>
              <a:buFont typeface="Arial" charset="0"/>
              <a:buChar char="•"/>
            </a:pPr>
            <a:r>
              <a:rPr lang="en-US" smtClean="0"/>
              <a:t>Elements are always combined in whole number ratios.    </a:t>
            </a:r>
            <a:r>
              <a:rPr lang="en-US" b="1" smtClean="0"/>
              <a:t>Al</a:t>
            </a:r>
            <a:r>
              <a:rPr lang="en-US" b="1" baseline="-25000" smtClean="0"/>
              <a:t>2</a:t>
            </a:r>
            <a:r>
              <a:rPr lang="en-US" b="1" smtClean="0"/>
              <a:t>O</a:t>
            </a:r>
            <a:r>
              <a:rPr lang="en-US" b="1" baseline="-25000" smtClean="0"/>
              <a:t>3		</a:t>
            </a:r>
            <a:r>
              <a:rPr lang="en-US" b="1" smtClean="0"/>
              <a:t> KNO</a:t>
            </a:r>
            <a:r>
              <a:rPr lang="en-US" b="1" baseline="-25000" smtClean="0"/>
              <a:t>3</a:t>
            </a:r>
            <a:r>
              <a:rPr lang="en-US" b="1" smtClean="0"/>
              <a:t>	CaCl</a:t>
            </a:r>
            <a:r>
              <a:rPr lang="en-US" b="1" baseline="-25000" smtClean="0"/>
              <a:t>2</a:t>
            </a:r>
            <a:endParaRPr lang="en-US" b="1" smtClean="0"/>
          </a:p>
          <a:p>
            <a:pPr>
              <a:buFont typeface="Arial" charset="0"/>
              <a:buChar char="•"/>
            </a:pPr>
            <a:r>
              <a:rPr lang="en-US" smtClean="0"/>
              <a:t>Can be decomposed chemically into simpler substances.</a:t>
            </a:r>
          </a:p>
          <a:p>
            <a:pPr>
              <a:buFont typeface="Arial" charset="0"/>
              <a:buChar char="•"/>
            </a:pPr>
            <a:r>
              <a:rPr lang="en-US" smtClean="0"/>
              <a:t>Each compound has unique properties that are different from the elements that make it up.</a:t>
            </a:r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4198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Copyright 2012 John Wiley &amp; Sons, Inc</a:t>
            </a: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Compounds</a:t>
            </a:r>
          </a:p>
        </p:txBody>
      </p:sp>
      <p:sp>
        <p:nvSpPr>
          <p:cNvPr id="4301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Copyright 2012 John Wiley &amp; Sons, Inc</a:t>
            </a:r>
            <a:endParaRPr lang="en-US">
              <a:latin typeface="Times New Roman" pitchFamily="18" charset="0"/>
            </a:endParaRPr>
          </a:p>
        </p:txBody>
      </p:sp>
      <p:pic>
        <p:nvPicPr>
          <p:cNvPr id="43013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0688" y="1981200"/>
            <a:ext cx="5624512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Molecules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smtClean="0"/>
              <a:t>A molecule is the smallest uncharged individual unit of a compound.</a:t>
            </a:r>
          </a:p>
          <a:p>
            <a:pPr>
              <a:buFont typeface="Arial" charset="0"/>
              <a:buChar char="•"/>
            </a:pPr>
            <a:r>
              <a:rPr lang="en-US" smtClean="0"/>
              <a:t>Usually composed of two or more nonmetals.</a:t>
            </a:r>
          </a:p>
          <a:p>
            <a:pPr>
              <a:buFont typeface="Arial" charset="0"/>
              <a:buChar char="•"/>
            </a:pPr>
            <a:r>
              <a:rPr lang="en-US" smtClean="0"/>
              <a:t>Can be solids, liquids or gases.</a:t>
            </a:r>
          </a:p>
          <a:p>
            <a:pPr>
              <a:buFont typeface="Arial" charset="0"/>
              <a:buChar char="•"/>
            </a:pPr>
            <a:r>
              <a:rPr lang="en-US" smtClean="0"/>
              <a:t>Do not conduct electricity.</a:t>
            </a:r>
          </a:p>
        </p:txBody>
      </p:sp>
      <p:sp>
        <p:nvSpPr>
          <p:cNvPr id="4403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Copyright 2012 John Wiley &amp; Sons, Inc</a:t>
            </a:r>
            <a:endParaRPr lang="en-US">
              <a:latin typeface="Times New Roman" pitchFamily="18" charset="0"/>
            </a:endParaRPr>
          </a:p>
        </p:txBody>
      </p:sp>
      <p:pic>
        <p:nvPicPr>
          <p:cNvPr id="4403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4189413"/>
            <a:ext cx="1471613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9" name="TextBox 7"/>
          <p:cNvSpPr txBox="1">
            <a:spLocks noChangeArrowheads="1"/>
          </p:cNvSpPr>
          <p:nvPr/>
        </p:nvSpPr>
        <p:spPr bwMode="auto">
          <a:xfrm>
            <a:off x="1274763" y="5495925"/>
            <a:ext cx="8556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H</a:t>
            </a:r>
            <a:r>
              <a:rPr lang="en-US" sz="2800" baseline="-25000"/>
              <a:t>2</a:t>
            </a:r>
            <a:r>
              <a:rPr lang="en-US" sz="2800"/>
              <a:t>O</a:t>
            </a:r>
          </a:p>
        </p:txBody>
      </p:sp>
      <p:pic>
        <p:nvPicPr>
          <p:cNvPr id="4404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5238" y="4094163"/>
            <a:ext cx="2090737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1" name="TextBox 11"/>
          <p:cNvSpPr txBox="1">
            <a:spLocks noChangeArrowheads="1"/>
          </p:cNvSpPr>
          <p:nvPr/>
        </p:nvSpPr>
        <p:spPr bwMode="auto">
          <a:xfrm>
            <a:off x="4322763" y="5495925"/>
            <a:ext cx="9890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H</a:t>
            </a:r>
            <a:r>
              <a:rPr lang="en-US" sz="2800" baseline="-25000"/>
              <a:t>2</a:t>
            </a:r>
            <a:r>
              <a:rPr lang="en-US" sz="2800"/>
              <a:t>O</a:t>
            </a:r>
            <a:r>
              <a:rPr lang="en-US" sz="2800" baseline="-25000"/>
              <a:t>2</a:t>
            </a:r>
            <a:endParaRPr lang="en-US" sz="2800"/>
          </a:p>
        </p:txBody>
      </p:sp>
      <p:pic>
        <p:nvPicPr>
          <p:cNvPr id="4404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4078288"/>
            <a:ext cx="1233488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3" name="TextBox 14"/>
          <p:cNvSpPr txBox="1">
            <a:spLocks noChangeArrowheads="1"/>
          </p:cNvSpPr>
          <p:nvPr/>
        </p:nvSpPr>
        <p:spPr bwMode="auto">
          <a:xfrm>
            <a:off x="7408863" y="5495925"/>
            <a:ext cx="896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PCl</a:t>
            </a:r>
            <a:r>
              <a:rPr lang="en-US" sz="2800" baseline="-25000"/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smtClean="0"/>
              <a:t>Water molecules can be decomposed into oxygen molecules and hydrogen molecules. </a:t>
            </a:r>
          </a:p>
          <a:p>
            <a:pPr>
              <a:buFont typeface="Arial" charset="0"/>
              <a:buChar char="•"/>
            </a:pPr>
            <a:r>
              <a:rPr lang="en-US" smtClean="0"/>
              <a:t>The properties of water are very different from the properties of oxygen gas and hydrogen gas.</a:t>
            </a:r>
          </a:p>
        </p:txBody>
      </p:sp>
      <p:sp>
        <p:nvSpPr>
          <p:cNvPr id="4506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Copyright 2012 John Wiley &amp; Sons, Inc</a:t>
            </a:r>
            <a:endParaRPr lang="en-US">
              <a:latin typeface="Times New Roman" pitchFamily="18" charset="0"/>
            </a:endParaRPr>
          </a:p>
        </p:txBody>
      </p:sp>
      <p:pic>
        <p:nvPicPr>
          <p:cNvPr id="450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8100" y="3644900"/>
            <a:ext cx="652621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Ionic Compounds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525963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sz="2400" dirty="0" smtClean="0"/>
              <a:t>Contain </a:t>
            </a:r>
            <a:r>
              <a:rPr lang="en-US" sz="2400" b="1" dirty="0" smtClean="0"/>
              <a:t>ions</a:t>
            </a:r>
            <a:r>
              <a:rPr lang="en-US" sz="2400" dirty="0" smtClean="0"/>
              <a:t> (charged particles).</a:t>
            </a:r>
          </a:p>
          <a:p>
            <a:pPr>
              <a:buFont typeface="Arial" charset="0"/>
              <a:buChar char="•"/>
            </a:pPr>
            <a:r>
              <a:rPr lang="en-US" sz="2400" dirty="0" smtClean="0"/>
              <a:t>Compounds are held together by the attractive forces between the </a:t>
            </a:r>
            <a:r>
              <a:rPr lang="en-US" sz="2400" b="1" dirty="0" err="1" smtClean="0"/>
              <a:t>cations</a:t>
            </a:r>
            <a:r>
              <a:rPr lang="en-US" sz="2400" dirty="0" smtClean="0"/>
              <a:t> (positive ions) and the </a:t>
            </a:r>
            <a:r>
              <a:rPr lang="en-US" sz="2400" b="1" dirty="0" smtClean="0"/>
              <a:t>anions</a:t>
            </a:r>
            <a:r>
              <a:rPr lang="en-US" sz="2400" dirty="0" smtClean="0"/>
              <a:t> (negative ions).</a:t>
            </a:r>
          </a:p>
          <a:p>
            <a:pPr>
              <a:buFont typeface="Arial" charset="0"/>
              <a:buChar char="•"/>
            </a:pPr>
            <a:r>
              <a:rPr lang="en-US" sz="2400" dirty="0" smtClean="0"/>
              <a:t>Formulas are the simplest whole number ratio of each element.</a:t>
            </a:r>
          </a:p>
          <a:p>
            <a:pPr>
              <a:buFont typeface="Arial" charset="0"/>
              <a:buChar char="•"/>
            </a:pPr>
            <a:r>
              <a:rPr lang="en-US" sz="2400" dirty="0" smtClean="0"/>
              <a:t>Solids at room temperature.</a:t>
            </a:r>
          </a:p>
          <a:p>
            <a:pPr>
              <a:buFont typeface="Arial" charset="0"/>
              <a:buChar char="•"/>
            </a:pPr>
            <a:r>
              <a:rPr lang="en-US" sz="2400" dirty="0" smtClean="0"/>
              <a:t>Conduct electricity when molten</a:t>
            </a:r>
            <a:r>
              <a:rPr lang="en-US" sz="2400" dirty="0" smtClean="0"/>
              <a:t>.</a:t>
            </a:r>
          </a:p>
          <a:p>
            <a:pPr>
              <a:buFont typeface="Arial" charset="0"/>
              <a:buChar char="•"/>
            </a:pPr>
            <a:r>
              <a:rPr lang="en-US" sz="2400" dirty="0" smtClean="0"/>
              <a:t>Are formed by combination of a metal and a non-metal.</a:t>
            </a:r>
            <a:endParaRPr lang="en-US" sz="2400" dirty="0" smtClean="0"/>
          </a:p>
        </p:txBody>
      </p:sp>
      <p:sp>
        <p:nvSpPr>
          <p:cNvPr id="4710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Copyright 2012 John Wiley &amp; Sons, Inc</a:t>
            </a:r>
            <a:endParaRPr lang="en-US">
              <a:latin typeface="Times New Roman" pitchFamily="18" charset="0"/>
            </a:endParaRPr>
          </a:p>
        </p:txBody>
      </p:sp>
      <p:pic>
        <p:nvPicPr>
          <p:cNvPr id="471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600200"/>
            <a:ext cx="293846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572000"/>
            <a:ext cx="16764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2" name="TextBox 7"/>
          <p:cNvSpPr txBox="1">
            <a:spLocks noChangeArrowheads="1"/>
          </p:cNvSpPr>
          <p:nvPr/>
        </p:nvSpPr>
        <p:spPr bwMode="auto">
          <a:xfrm>
            <a:off x="5410200" y="4495800"/>
            <a:ext cx="114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err="1"/>
              <a:t>NaCl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Sodium Chloride</a:t>
            </a:r>
          </a:p>
        </p:txBody>
      </p:sp>
      <p:sp>
        <p:nvSpPr>
          <p:cNvPr id="4813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Copyright 2012 John Wiley &amp; Sons, Inc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8133" name="TextBox 7"/>
          <p:cNvSpPr txBox="1">
            <a:spLocks noChangeArrowheads="1"/>
          </p:cNvSpPr>
          <p:nvPr/>
        </p:nvSpPr>
        <p:spPr bwMode="auto">
          <a:xfrm>
            <a:off x="381000" y="1676400"/>
            <a:ext cx="8305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</a:rPr>
              <a:t>The properties of sodium chloride are very different from the properties of sodium metal and chlorine gas.</a:t>
            </a:r>
          </a:p>
        </p:txBody>
      </p:sp>
      <p:sp>
        <p:nvSpPr>
          <p:cNvPr id="48134" name="TextBox 9"/>
          <p:cNvSpPr txBox="1">
            <a:spLocks noChangeArrowheads="1"/>
          </p:cNvSpPr>
          <p:nvPr/>
        </p:nvSpPr>
        <p:spPr bwMode="auto">
          <a:xfrm>
            <a:off x="1219200" y="2667000"/>
            <a:ext cx="71961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imes New Roman" pitchFamily="18" charset="0"/>
              </a:rPr>
              <a:t>2NaCl</a:t>
            </a:r>
            <a:r>
              <a:rPr lang="en-US" sz="2800" baseline="-25000">
                <a:latin typeface="Times New Roman" pitchFamily="18" charset="0"/>
              </a:rPr>
              <a:t>(s)</a:t>
            </a:r>
            <a:r>
              <a:rPr lang="en-US" sz="2800">
                <a:latin typeface="Times New Roman" pitchFamily="18" charset="0"/>
              </a:rPr>
              <a:t> 			</a:t>
            </a:r>
            <a:r>
              <a:rPr lang="en-US" sz="2800">
                <a:latin typeface="Times New Roman" pitchFamily="18" charset="0"/>
                <a:sym typeface="Wingdings" pitchFamily="2" charset="2"/>
              </a:rPr>
              <a:t>2Na</a:t>
            </a:r>
            <a:r>
              <a:rPr lang="en-US" sz="2800" baseline="-25000">
                <a:latin typeface="Times New Roman" pitchFamily="18" charset="0"/>
                <a:sym typeface="Wingdings" pitchFamily="2" charset="2"/>
              </a:rPr>
              <a:t>(s)</a:t>
            </a:r>
            <a:r>
              <a:rPr lang="en-US" sz="2800">
                <a:latin typeface="Times New Roman" pitchFamily="18" charset="0"/>
                <a:sym typeface="Wingdings" pitchFamily="2" charset="2"/>
              </a:rPr>
              <a:t>          +       Cl</a:t>
            </a:r>
            <a:r>
              <a:rPr lang="en-US" sz="2800" baseline="-25000">
                <a:latin typeface="Times New Roman" pitchFamily="18" charset="0"/>
                <a:sym typeface="Wingdings" pitchFamily="2" charset="2"/>
              </a:rPr>
              <a:t>2(g)</a:t>
            </a:r>
            <a:endParaRPr lang="en-US" sz="2800" baseline="-25000">
              <a:latin typeface="Times New Roman" pitchFamily="18" charset="0"/>
            </a:endParaRPr>
          </a:p>
        </p:txBody>
      </p:sp>
      <p:sp>
        <p:nvSpPr>
          <p:cNvPr id="48135" name="TextBox 10"/>
          <p:cNvSpPr txBox="1">
            <a:spLocks noChangeArrowheads="1"/>
          </p:cNvSpPr>
          <p:nvPr/>
        </p:nvSpPr>
        <p:spPr bwMode="auto">
          <a:xfrm>
            <a:off x="625475" y="5486400"/>
            <a:ext cx="6934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28724F"/>
                </a:solidFill>
                <a:latin typeface="Times New Roman" pitchFamily="18" charset="0"/>
              </a:rPr>
              <a:t>Figure 3.8  </a:t>
            </a:r>
            <a:r>
              <a:rPr lang="en-US" sz="2400">
                <a:latin typeface="Times New Roman" pitchFamily="18" charset="0"/>
              </a:rPr>
              <a:t>When sodium chloride (a) is decomposed, </a:t>
            </a:r>
          </a:p>
          <a:p>
            <a:r>
              <a:rPr lang="en-US" sz="2400">
                <a:latin typeface="Times New Roman" pitchFamily="18" charset="0"/>
              </a:rPr>
              <a:t>it forms sodium metal (b) and chlorine gas (c).</a:t>
            </a:r>
          </a:p>
        </p:txBody>
      </p:sp>
      <p:pic>
        <p:nvPicPr>
          <p:cNvPr id="48136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819400"/>
            <a:ext cx="6604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7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148013"/>
            <a:ext cx="7162800" cy="233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Which of the following is true?</a:t>
            </a:r>
          </a:p>
          <a:p>
            <a:pPr>
              <a:buFont typeface="Arial" charset="0"/>
              <a:buAutoNum type="alphaLcPeriod"/>
            </a:pPr>
            <a:r>
              <a:rPr lang="en-US" smtClean="0"/>
              <a:t>Metals form anions with negative charges.</a:t>
            </a:r>
          </a:p>
          <a:p>
            <a:pPr>
              <a:buFont typeface="Arial" charset="0"/>
              <a:buAutoNum type="alphaLcPeriod"/>
            </a:pPr>
            <a:r>
              <a:rPr lang="en-US" smtClean="0"/>
              <a:t>Metals form anions with positive charges.</a:t>
            </a:r>
          </a:p>
          <a:p>
            <a:pPr>
              <a:buFont typeface="Arial" charset="0"/>
              <a:buAutoNum type="alphaLcPeriod"/>
            </a:pPr>
            <a:r>
              <a:rPr lang="en-US" smtClean="0"/>
              <a:t>Metals form cations with positive charges.</a:t>
            </a:r>
          </a:p>
          <a:p>
            <a:pPr>
              <a:buFont typeface="Arial" charset="0"/>
              <a:buAutoNum type="alphaLcPeriod"/>
            </a:pPr>
            <a:r>
              <a:rPr lang="en-US" smtClean="0"/>
              <a:t>Metals form cations with negative charges.</a:t>
            </a:r>
          </a:p>
        </p:txBody>
      </p:sp>
      <p:sp>
        <p:nvSpPr>
          <p:cNvPr id="4915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Copyright 2012 John Wiley &amp; Sons, Inc</a:t>
            </a: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Density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 dirty="0"/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6089650" y="381000"/>
          <a:ext cx="2413000" cy="763588"/>
        </p:xfrm>
        <a:graphic>
          <a:graphicData uri="http://schemas.openxmlformats.org/presentationml/2006/ole">
            <p:oleObj spid="_x0000_s2050" name="Equation" r:id="rId4" imgW="1244520" imgH="393480" progId="">
              <p:embed/>
            </p:oleObj>
          </a:graphicData>
        </a:graphic>
      </p:graphicFrame>
      <p:sp>
        <p:nvSpPr>
          <p:cNvPr id="12295" name="TextBox 7"/>
          <p:cNvSpPr txBox="1">
            <a:spLocks noChangeArrowheads="1"/>
          </p:cNvSpPr>
          <p:nvPr/>
        </p:nvSpPr>
        <p:spPr bwMode="auto">
          <a:xfrm>
            <a:off x="228600" y="1219200"/>
            <a:ext cx="8763000" cy="22463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95288" indent="-395288"/>
            <a:r>
              <a:rPr lang="en-US" sz="2800">
                <a:latin typeface="Times New Roman" pitchFamily="18" charset="0"/>
              </a:rPr>
              <a:t>Density is a physical characteristic of a substance that can be used in its identification.</a:t>
            </a:r>
          </a:p>
          <a:p>
            <a:pPr marL="395288" indent="-395288">
              <a:buFont typeface="Arial" charset="0"/>
              <a:buChar char="•"/>
            </a:pPr>
            <a:r>
              <a:rPr lang="en-US" sz="2800">
                <a:latin typeface="Times New Roman" pitchFamily="18" charset="0"/>
              </a:rPr>
              <a:t>Density is temperature dependent.  For example, water</a:t>
            </a:r>
          </a:p>
          <a:p>
            <a:pPr marL="395288" indent="-395288"/>
            <a:r>
              <a:rPr lang="en-US" sz="2800">
                <a:latin typeface="Times New Roman" pitchFamily="18" charset="0"/>
              </a:rPr>
              <a:t>	 </a:t>
            </a:r>
            <a:r>
              <a:rPr lang="en-US" sz="2800" i="1">
                <a:latin typeface="Times New Roman" pitchFamily="18" charset="0"/>
              </a:rPr>
              <a:t>d</a:t>
            </a:r>
            <a:r>
              <a:rPr lang="en-US" sz="2800" i="1" baseline="30000">
                <a:latin typeface="Times New Roman" pitchFamily="18" charset="0"/>
              </a:rPr>
              <a:t>4°C</a:t>
            </a:r>
            <a:r>
              <a:rPr lang="en-US" sz="2800">
                <a:latin typeface="Times New Roman" pitchFamily="18" charset="0"/>
              </a:rPr>
              <a:t> = 1.00 g/mL but </a:t>
            </a:r>
            <a:r>
              <a:rPr lang="en-US" sz="2800" i="1">
                <a:latin typeface="Times New Roman" pitchFamily="18" charset="0"/>
              </a:rPr>
              <a:t>d</a:t>
            </a:r>
            <a:r>
              <a:rPr lang="en-US" sz="2800" i="1" baseline="30000">
                <a:latin typeface="Times New Roman" pitchFamily="18" charset="0"/>
              </a:rPr>
              <a:t>25°C</a:t>
            </a:r>
            <a:r>
              <a:rPr lang="en-US" sz="2800">
                <a:latin typeface="Times New Roman" pitchFamily="18" charset="0"/>
              </a:rPr>
              <a:t> = 0.997 g/mL.</a:t>
            </a:r>
          </a:p>
          <a:p>
            <a:pPr marL="395288" indent="-395288"/>
            <a:r>
              <a:rPr lang="en-US" sz="2800">
                <a:latin typeface="Times New Roman" pitchFamily="18" charset="0"/>
              </a:rPr>
              <a:t>Which substance is the most dense? </a:t>
            </a:r>
          </a:p>
        </p:txBody>
      </p:sp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3467100"/>
            <a:ext cx="3429000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13425" y="4076700"/>
            <a:ext cx="287337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524000" y="5943600"/>
            <a:ext cx="6629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648200" y="5638800"/>
            <a:ext cx="4267200" cy="4000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Water is at 4°C; the two solids at 20°C.</a:t>
            </a:r>
            <a:endParaRPr lang="en-US" sz="20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Density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14344" name="Picture 5" descr="table-02-0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7526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749300" y="1905000"/>
          <a:ext cx="1625600" cy="763588"/>
        </p:xfrm>
        <a:graphic>
          <a:graphicData uri="http://schemas.openxmlformats.org/presentationml/2006/ole">
            <p:oleObj spid="_x0000_s3074" name="Equation" r:id="rId4" imgW="838080" imgH="393480" progId="">
              <p:embed/>
            </p:oleObj>
          </a:graphicData>
        </a:graphic>
      </p:graphicFrame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533400" y="3136900"/>
          <a:ext cx="2330450" cy="1528763"/>
        </p:xfrm>
        <a:graphic>
          <a:graphicData uri="http://schemas.openxmlformats.org/presentationml/2006/ole">
            <p:oleObj spid="_x0000_s3075" name="Equation" r:id="rId5" imgW="1295280" imgH="850680" progId="">
              <p:embed/>
            </p:oleObj>
          </a:graphicData>
        </a:graphic>
      </p:graphicFrame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533400" y="4876800"/>
          <a:ext cx="1393825" cy="708025"/>
        </p:xfrm>
        <a:graphic>
          <a:graphicData uri="http://schemas.openxmlformats.org/presentationml/2006/ole">
            <p:oleObj spid="_x0000_s3076" name="Equation" r:id="rId6" imgW="774360" imgH="3934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Density by H</a:t>
            </a:r>
            <a:r>
              <a:rPr lang="en-US" baseline="-25000" smtClean="0"/>
              <a:t>2</a:t>
            </a:r>
            <a:r>
              <a:rPr lang="en-US" smtClean="0"/>
              <a:t>O Displacement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04800" y="1524000"/>
            <a:ext cx="8718550" cy="10668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b="1" dirty="0">
                <a:latin typeface="+mn-lt"/>
              </a:rPr>
              <a:t>If an object is more dense than water, it will sink, displacing a volume of water equal to the volume of the object.</a:t>
            </a:r>
            <a:endParaRPr lang="en-US" sz="2800" dirty="0">
              <a:latin typeface="+mn-lt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28600" y="2438400"/>
            <a:ext cx="8458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A 34.0 g metal cylinder is dropped into a graduated cylinder.  If the water level increases from 22.3 mL to 25.3 mL, what is the density of the cylinder? 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7924800" y="4191000"/>
            <a:ext cx="609600" cy="838200"/>
          </a:xfrm>
          <a:prstGeom prst="can">
            <a:avLst>
              <a:gd name="adj" fmla="val 34375"/>
            </a:avLst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1039813" y="5257800"/>
          <a:ext cx="4405312" cy="838200"/>
        </p:xfrm>
        <a:graphic>
          <a:graphicData uri="http://schemas.openxmlformats.org/presentationml/2006/ole">
            <p:oleObj spid="_x0000_s4098" name="Equation" r:id="rId3" imgW="2070000" imgH="393480" progId="">
              <p:embed/>
            </p:oleObj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/>
        </p:nvGraphicFramePr>
        <p:xfrm>
          <a:off x="1079500" y="4197350"/>
          <a:ext cx="5607050" cy="431800"/>
        </p:xfrm>
        <a:graphic>
          <a:graphicData uri="http://schemas.openxmlformats.org/presentationml/2006/ole">
            <p:oleObj spid="_x0000_s4099" name="Equation" r:id="rId4" imgW="2641320" imgH="203040" progId="">
              <p:embed/>
            </p:oleObj>
          </a:graphicData>
        </a:graphic>
      </p:graphicFrame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33400" y="3652838"/>
            <a:ext cx="54705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 b="1">
                <a:solidFill>
                  <a:schemeClr val="accent1"/>
                </a:solidFill>
                <a:latin typeface="Times New Roman" pitchFamily="18" charset="0"/>
              </a:rPr>
              <a:t>First determine the volume of the solid: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33400" y="4713288"/>
            <a:ext cx="5437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 b="1">
                <a:solidFill>
                  <a:schemeClr val="accent1"/>
                </a:solidFill>
                <a:latin typeface="Times New Roman" pitchFamily="18" charset="0"/>
              </a:rPr>
              <a:t>Next determine the density of the solid: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The Periodic Table </a:t>
            </a:r>
            <a:r>
              <a:rPr lang="en-US" sz="2400" dirty="0" smtClean="0"/>
              <a:t>l</a:t>
            </a:r>
            <a:r>
              <a:rPr lang="en-US" sz="2400" dirty="0" smtClean="0"/>
              <a:t>ists all known elements in logical order.  Each subsequent element has one more proton and one more electron than the previous element.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596" y="1752600"/>
            <a:ext cx="7578807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Density Calculations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17417" name="Rectangle 3"/>
          <p:cNvSpPr txBox="1">
            <a:spLocks noChangeArrowheads="1"/>
          </p:cNvSpPr>
          <p:nvPr/>
        </p:nvSpPr>
        <p:spPr bwMode="auto">
          <a:xfrm>
            <a:off x="685800" y="1905000"/>
            <a:ext cx="81105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800">
                <a:latin typeface="Times New Roman" pitchFamily="18" charset="0"/>
              </a:rPr>
              <a:t>Determine the mass of 35.0 mL of ethyl alcohol.  The density of ethyl alcohol is 0.789 g/mL.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09600" y="2971800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70C0"/>
                </a:solidFill>
                <a:latin typeface="Times New Roman" pitchFamily="18" charset="0"/>
              </a:rPr>
              <a:t>Approach 1:  Using the density formula</a:t>
            </a:r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2679700" y="4267200"/>
          <a:ext cx="1576388" cy="763588"/>
        </p:xfrm>
        <a:graphic>
          <a:graphicData uri="http://schemas.openxmlformats.org/presentationml/2006/ole">
            <p:oleObj spid="_x0000_s5122" name="Equation" r:id="rId3" imgW="812520" imgH="393480" progId="">
              <p:embed/>
            </p:oleObj>
          </a:graphicData>
        </a:graphic>
      </p:graphicFrame>
      <p:graphicFrame>
        <p:nvGraphicFramePr>
          <p:cNvPr id="16" name="Object 4"/>
          <p:cNvGraphicFramePr>
            <a:graphicFrameLocks noChangeAspect="1"/>
          </p:cNvGraphicFramePr>
          <p:nvPr/>
        </p:nvGraphicFramePr>
        <p:xfrm>
          <a:off x="4232275" y="4419600"/>
          <a:ext cx="1228725" cy="358775"/>
        </p:xfrm>
        <a:graphic>
          <a:graphicData uri="http://schemas.openxmlformats.org/presentationml/2006/ole">
            <p:oleObj spid="_x0000_s5123" name="Equation" r:id="rId4" imgW="609480" imgH="177480" progId="">
              <p:embed/>
            </p:oleObj>
          </a:graphicData>
        </a:graphic>
      </p:graphicFrame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1295400" y="4419600"/>
          <a:ext cx="1279525" cy="358775"/>
        </p:xfrm>
        <a:graphic>
          <a:graphicData uri="http://schemas.openxmlformats.org/presentationml/2006/ole">
            <p:oleObj spid="_x0000_s5124" name="Equation" r:id="rId5" imgW="634680" imgH="177480" progId="">
              <p:embed/>
            </p:oleObj>
          </a:graphicData>
        </a:graphic>
      </p:graphicFrame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85800" y="3657600"/>
            <a:ext cx="55197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>
                <a:latin typeface="Times New Roman" pitchFamily="18" charset="0"/>
              </a:rPr>
              <a:t>Solve the density equation for mass: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3124200" y="4419600"/>
            <a:ext cx="2362200" cy="685800"/>
            <a:chOff x="3124200" y="4419600"/>
            <a:chExt cx="2362200" cy="685800"/>
          </a:xfrm>
        </p:grpSpPr>
        <p:sp>
          <p:nvSpPr>
            <p:cNvPr id="17422" name="Line 9"/>
            <p:cNvSpPr>
              <a:spLocks noChangeShapeType="1"/>
            </p:cNvSpPr>
            <p:nvPr/>
          </p:nvSpPr>
          <p:spPr bwMode="auto">
            <a:xfrm flipV="1">
              <a:off x="3124200" y="4724400"/>
              <a:ext cx="1066800" cy="38100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" name="Line 9"/>
            <p:cNvSpPr>
              <a:spLocks noChangeShapeType="1"/>
            </p:cNvSpPr>
            <p:nvPr/>
          </p:nvSpPr>
          <p:spPr bwMode="auto">
            <a:xfrm flipV="1">
              <a:off x="4419600" y="4419600"/>
              <a:ext cx="1066800" cy="38100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85800" y="5038725"/>
            <a:ext cx="5026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>
                <a:latin typeface="Times New Roman" pitchFamily="18" charset="0"/>
              </a:rPr>
              <a:t>Substitute the data and calculate:</a:t>
            </a:r>
          </a:p>
        </p:txBody>
      </p:sp>
      <p:graphicFrame>
        <p:nvGraphicFramePr>
          <p:cNvPr id="19462" name="Object 6"/>
          <p:cNvGraphicFramePr>
            <a:graphicFrameLocks noChangeAspect="1"/>
          </p:cNvGraphicFramePr>
          <p:nvPr/>
        </p:nvGraphicFramePr>
        <p:xfrm>
          <a:off x="1257300" y="5562600"/>
          <a:ext cx="6353175" cy="763588"/>
        </p:xfrm>
        <a:graphic>
          <a:graphicData uri="http://schemas.openxmlformats.org/presentationml/2006/ole">
            <p:oleObj spid="_x0000_s5125" name="Equation" r:id="rId6" imgW="3276360" imgH="3934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2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Density Calculations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18439" name="Rectangle 3"/>
          <p:cNvSpPr txBox="1">
            <a:spLocks noChangeArrowheads="1"/>
          </p:cNvSpPr>
          <p:nvPr/>
        </p:nvSpPr>
        <p:spPr bwMode="auto">
          <a:xfrm>
            <a:off x="685800" y="1905000"/>
            <a:ext cx="81105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800">
                <a:latin typeface="Times New Roman" pitchFamily="18" charset="0"/>
              </a:rPr>
              <a:t>Determine the mass of 35.0 mL of ethyl alcohol.  The density of ethyl alcohol is 0.789 g/mL.</a:t>
            </a:r>
          </a:p>
        </p:txBody>
      </p:sp>
      <p:graphicFrame>
        <p:nvGraphicFramePr>
          <p:cNvPr id="7" name="Object 0"/>
          <p:cNvGraphicFramePr>
            <a:graphicFrameLocks noChangeAspect="1"/>
          </p:cNvGraphicFramePr>
          <p:nvPr/>
        </p:nvGraphicFramePr>
        <p:xfrm>
          <a:off x="3041650" y="4876800"/>
          <a:ext cx="2941638" cy="990600"/>
        </p:xfrm>
        <a:graphic>
          <a:graphicData uri="http://schemas.openxmlformats.org/presentationml/2006/ole">
            <p:oleObj spid="_x0000_s6146" name="Equation" r:id="rId3" imgW="1168200" imgH="393480" progId="">
              <p:embed/>
            </p:oleObj>
          </a:graphicData>
        </a:graphic>
      </p:graphicFrame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600200" y="5113338"/>
            <a:ext cx="1917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35.0 mL</a:t>
            </a:r>
          </a:p>
        </p:txBody>
      </p:sp>
      <p:sp>
        <p:nvSpPr>
          <p:cNvPr id="18441" name="Text Box 10"/>
          <p:cNvSpPr txBox="1">
            <a:spLocks noChangeArrowheads="1"/>
          </p:cNvSpPr>
          <p:nvPr/>
        </p:nvSpPr>
        <p:spPr bwMode="auto">
          <a:xfrm>
            <a:off x="609600" y="2971800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70C0"/>
                </a:solidFill>
                <a:latin typeface="Times New Roman" pitchFamily="18" charset="0"/>
              </a:rPr>
              <a:t>Approach 2:  Using dimensional analysis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286000" y="5105400"/>
            <a:ext cx="2057400" cy="762000"/>
            <a:chOff x="1632" y="3168"/>
            <a:chExt cx="1296" cy="480"/>
          </a:xfrm>
        </p:grpSpPr>
        <p:sp>
          <p:nvSpPr>
            <p:cNvPr id="18444" name="Line 15"/>
            <p:cNvSpPr>
              <a:spLocks noChangeShapeType="1"/>
            </p:cNvSpPr>
            <p:nvPr/>
          </p:nvSpPr>
          <p:spPr bwMode="auto">
            <a:xfrm flipH="1">
              <a:off x="1632" y="3168"/>
              <a:ext cx="384" cy="384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45" name="Line 16"/>
            <p:cNvSpPr>
              <a:spLocks noChangeShapeType="1"/>
            </p:cNvSpPr>
            <p:nvPr/>
          </p:nvSpPr>
          <p:spPr bwMode="auto">
            <a:xfrm flipH="1">
              <a:off x="2592" y="3312"/>
              <a:ext cx="336" cy="336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aphicFrame>
        <p:nvGraphicFramePr>
          <p:cNvPr id="20483" name="Object 5"/>
          <p:cNvGraphicFramePr>
            <a:graphicFrameLocks noChangeAspect="1"/>
          </p:cNvGraphicFramePr>
          <p:nvPr/>
        </p:nvGraphicFramePr>
        <p:xfrm>
          <a:off x="1828800" y="4284663"/>
          <a:ext cx="4275138" cy="439737"/>
        </p:xfrm>
        <a:graphic>
          <a:graphicData uri="http://schemas.openxmlformats.org/presentationml/2006/ole">
            <p:oleObj spid="_x0000_s6147" name="Equation" r:id="rId4" imgW="2222280" imgH="228600" progId="">
              <p:embed/>
            </p:oleObj>
          </a:graphicData>
        </a:graphic>
      </p:graphicFrame>
      <p:sp>
        <p:nvSpPr>
          <p:cNvPr id="13" name="Rectangle 12"/>
          <p:cNvSpPr/>
          <p:nvPr/>
        </p:nvSpPr>
        <p:spPr>
          <a:xfrm>
            <a:off x="1765300" y="3657600"/>
            <a:ext cx="36449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Solution map:  </a:t>
            </a:r>
            <a:r>
              <a:rPr lang="en-US" sz="2800" dirty="0" err="1">
                <a:solidFill>
                  <a:schemeClr val="accent1"/>
                </a:solidFill>
                <a:latin typeface="+mn-lt"/>
              </a:rPr>
              <a:t>mL</a:t>
            </a:r>
            <a:r>
              <a:rPr lang="en-US" sz="2800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dirty="0">
                <a:solidFill>
                  <a:schemeClr val="accent1"/>
                </a:solidFill>
                <a:latin typeface="+mn-lt"/>
                <a:sym typeface="Wingdings" pitchFamily="2" charset="2"/>
              </a:rPr>
              <a:t> g 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Osmium is the most dense element (22.5 g/cm</a:t>
            </a:r>
            <a:r>
              <a:rPr lang="en-US" baseline="30000" dirty="0" smtClean="0"/>
              <a:t>3</a:t>
            </a:r>
            <a:r>
              <a:rPr lang="en-US" dirty="0" smtClean="0"/>
              <a:t>). What is the volume of 225 g of the metal? 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10.0 cm</a:t>
            </a:r>
            <a:r>
              <a:rPr lang="en-US" baseline="30000" dirty="0" smtClean="0"/>
              <a:t>3</a:t>
            </a: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10 cm</a:t>
            </a:r>
            <a:r>
              <a:rPr lang="en-US" baseline="30000" dirty="0" smtClean="0"/>
              <a:t>3</a:t>
            </a: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5060 cm</a:t>
            </a:r>
            <a:r>
              <a:rPr lang="en-US" baseline="30000" dirty="0" smtClean="0"/>
              <a:t>3</a:t>
            </a: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0.100 cm </a:t>
            </a:r>
            <a:r>
              <a:rPr lang="en-US" baseline="30000" dirty="0" smtClean="0"/>
              <a:t>3</a:t>
            </a: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A 109.35 g sample of brass is added to a 100 </a:t>
            </a:r>
            <a:r>
              <a:rPr lang="en-US" dirty="0" err="1" smtClean="0"/>
              <a:t>mL</a:t>
            </a:r>
            <a:r>
              <a:rPr lang="en-US" dirty="0" smtClean="0"/>
              <a:t> graduated cylinder with 55.5 </a:t>
            </a:r>
            <a:r>
              <a:rPr lang="en-US" dirty="0" err="1" smtClean="0"/>
              <a:t>mL</a:t>
            </a:r>
            <a:r>
              <a:rPr lang="en-US" dirty="0" smtClean="0"/>
              <a:t> of water. If the resulting water level is 68.0 </a:t>
            </a:r>
            <a:r>
              <a:rPr lang="en-US" dirty="0" err="1" smtClean="0"/>
              <a:t>mL</a:t>
            </a:r>
            <a:r>
              <a:rPr lang="en-US" dirty="0" smtClean="0"/>
              <a:t>, what is the density of the brass? </a:t>
            </a:r>
            <a:endParaRPr lang="en-US" dirty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1.97 g/cm</a:t>
            </a:r>
            <a:r>
              <a:rPr lang="en-US" baseline="30000" dirty="0" smtClean="0"/>
              <a:t>3</a:t>
            </a: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1.61 g/cm</a:t>
            </a:r>
            <a:r>
              <a:rPr lang="en-US" baseline="30000" dirty="0" smtClean="0"/>
              <a:t>3</a:t>
            </a: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12.5 g/cm</a:t>
            </a:r>
            <a:r>
              <a:rPr lang="en-US" baseline="30000" dirty="0" smtClean="0"/>
              <a:t>3</a:t>
            </a: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8.75 g/cm</a:t>
            </a:r>
            <a:r>
              <a:rPr lang="en-US" baseline="30000" dirty="0" smtClean="0"/>
              <a:t>3</a:t>
            </a: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Foam vs. Metal</a:t>
            </a:r>
            <a:endParaRPr lang="en-US" dirty="0"/>
          </a:p>
        </p:txBody>
      </p:sp>
      <p:pic>
        <p:nvPicPr>
          <p:cNvPr id="5" name="Content Placeholder 4" descr="PolystyreneimagesCAPV034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2800" y="1905000"/>
            <a:ext cx="2790825" cy="16383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6" name="Picture 5" descr="styrofoamcon-bri-16-image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1752600"/>
            <a:ext cx="1619309" cy="1828800"/>
          </a:xfrm>
          <a:prstGeom prst="rect">
            <a:avLst/>
          </a:prstGeom>
        </p:spPr>
      </p:pic>
      <p:pic>
        <p:nvPicPr>
          <p:cNvPr id="7" name="Picture 6" descr="Metalbond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4191000"/>
            <a:ext cx="2937164" cy="1828800"/>
          </a:xfrm>
          <a:prstGeom prst="rect">
            <a:avLst/>
          </a:prstGeom>
        </p:spPr>
      </p:pic>
      <p:pic>
        <p:nvPicPr>
          <p:cNvPr id="8" name="Picture 7" descr="aluminu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0" y="4038600"/>
            <a:ext cx="2133600" cy="2133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3400" y="4648200"/>
            <a:ext cx="21659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Aluminum</a:t>
            </a:r>
          </a:p>
          <a:p>
            <a:r>
              <a:rPr lang="en-US" dirty="0" smtClean="0"/>
              <a:t> </a:t>
            </a:r>
            <a:r>
              <a:rPr lang="en-US" dirty="0" smtClean="0"/>
              <a:t> Density = 2.7 g/ml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25146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Polystyrene</a:t>
            </a:r>
          </a:p>
          <a:p>
            <a:r>
              <a:rPr lang="en-US" dirty="0" smtClean="0"/>
              <a:t> </a:t>
            </a:r>
            <a:r>
              <a:rPr lang="en-US" dirty="0" smtClean="0"/>
              <a:t> Density = 1.06 g/ml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Lithium vs. Magnesium</a:t>
            </a:r>
            <a:endParaRPr lang="en-US" dirty="0"/>
          </a:p>
        </p:txBody>
      </p:sp>
      <p:pic>
        <p:nvPicPr>
          <p:cNvPr id="5" name="Content Placeholder 4" descr="antimatter-lithium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5200" y="1676400"/>
            <a:ext cx="2286000" cy="245503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2012 John Wiley &amp; Sons, Inc</a:t>
            </a:r>
            <a:endParaRPr lang="en-US" dirty="0"/>
          </a:p>
        </p:txBody>
      </p:sp>
      <p:pic>
        <p:nvPicPr>
          <p:cNvPr id="6" name="Picture 5" descr="magnesium-boh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4343400"/>
            <a:ext cx="2286000" cy="2324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1600200"/>
            <a:ext cx="30765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Lithium</a:t>
            </a:r>
          </a:p>
          <a:p>
            <a:r>
              <a:rPr lang="en-US" dirty="0" smtClean="0"/>
              <a:t>   Atomic Radius = 0.152nm</a:t>
            </a:r>
          </a:p>
          <a:p>
            <a:r>
              <a:rPr lang="en-US" dirty="0" smtClean="0"/>
              <a:t> </a:t>
            </a:r>
            <a:r>
              <a:rPr lang="en-US" dirty="0" smtClean="0"/>
              <a:t>  Density = 0.534 g/ml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44196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Magnesium</a:t>
            </a:r>
          </a:p>
          <a:p>
            <a:r>
              <a:rPr lang="en-US" dirty="0" smtClean="0"/>
              <a:t> </a:t>
            </a:r>
            <a:r>
              <a:rPr lang="en-US" dirty="0" smtClean="0"/>
              <a:t>  Atomic Radius = 0.160nm</a:t>
            </a:r>
          </a:p>
          <a:p>
            <a:r>
              <a:rPr lang="en-US" dirty="0" smtClean="0"/>
              <a:t> </a:t>
            </a:r>
            <a:r>
              <a:rPr lang="en-US" dirty="0" smtClean="0"/>
              <a:t>  Density = 1.738 g/ml</a:t>
            </a:r>
            <a:endParaRPr lang="en-US" dirty="0"/>
          </a:p>
        </p:txBody>
      </p:sp>
      <p:pic>
        <p:nvPicPr>
          <p:cNvPr id="10" name="Picture 9" descr="LithiumimagesCAL2EBH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1752600"/>
            <a:ext cx="2286000" cy="2286000"/>
          </a:xfrm>
          <a:prstGeom prst="rect">
            <a:avLst/>
          </a:prstGeom>
        </p:spPr>
      </p:pic>
      <p:pic>
        <p:nvPicPr>
          <p:cNvPr id="11" name="Picture 10" descr="magnesiums9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4267200"/>
            <a:ext cx="2362200" cy="23622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Centrifugation</a:t>
            </a:r>
            <a:endParaRPr lang="en-US" dirty="0"/>
          </a:p>
        </p:txBody>
      </p:sp>
      <p:pic>
        <p:nvPicPr>
          <p:cNvPr id="5" name="Content Placeholder 4" descr="centrifuge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676400"/>
            <a:ext cx="1952625" cy="22193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6" name="Picture 5" descr="centrifugation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4191000"/>
            <a:ext cx="6910774" cy="2667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7000" y="1981200"/>
            <a:ext cx="6340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Differential Centrifugation separates components of a mixture by size/density.  Centrifugal forces pull the more dense matter to the bottom of the centrifuge tube while less dense matter stays at the top.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Chemical Formulas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en-US" smtClean="0"/>
              <a:t>Specifies the number of atoms of each element in the compound.</a:t>
            </a:r>
          </a:p>
        </p:txBody>
      </p:sp>
      <p:sp>
        <p:nvSpPr>
          <p:cNvPr id="5018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Copyright 2012 John Wiley &amp; Sons, Inc</a:t>
            </a:r>
            <a:endParaRPr lang="en-US">
              <a:latin typeface="Times New Roman" pitchFamily="18" charset="0"/>
            </a:endParaRPr>
          </a:p>
        </p:txBody>
      </p:sp>
      <p:pic>
        <p:nvPicPr>
          <p:cNvPr id="5018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7650" y="2882900"/>
            <a:ext cx="610870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Chemical Formulas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en-US" smtClean="0"/>
              <a:t>When the formula contains more than one of a group of atoms that occurs as a unit, parentheses are placed around the group and a subscript is placed to the right of the group.</a:t>
            </a:r>
          </a:p>
        </p:txBody>
      </p:sp>
      <p:sp>
        <p:nvSpPr>
          <p:cNvPr id="5120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Copyright 2012 John Wiley &amp; Sons, Inc</a:t>
            </a:r>
            <a:endParaRPr lang="en-US">
              <a:latin typeface="Times New Roman" pitchFamily="18" charset="0"/>
            </a:endParaRPr>
          </a:p>
        </p:txBody>
      </p:sp>
      <p:pic>
        <p:nvPicPr>
          <p:cNvPr id="512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6988" y="3695700"/>
            <a:ext cx="6932612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formula for table sugar is C</a:t>
            </a:r>
            <a:r>
              <a:rPr lang="en-US" baseline="-25000" smtClean="0"/>
              <a:t>12</a:t>
            </a:r>
            <a:r>
              <a:rPr lang="en-US" smtClean="0"/>
              <a:t>H</a:t>
            </a:r>
            <a:r>
              <a:rPr lang="en-US" baseline="-25000" smtClean="0"/>
              <a:t>22</a:t>
            </a:r>
            <a:r>
              <a:rPr lang="en-US" smtClean="0"/>
              <a:t>O</a:t>
            </a:r>
            <a:r>
              <a:rPr lang="en-US" baseline="-25000" smtClean="0"/>
              <a:t>11</a:t>
            </a:r>
            <a:r>
              <a:rPr lang="en-US" smtClean="0"/>
              <a:t>.  How many oxygen atoms are found in a molecule of sugar?</a:t>
            </a:r>
          </a:p>
          <a:p>
            <a:pPr>
              <a:buFont typeface="Arial" charset="0"/>
              <a:buAutoNum type="alphaLcPeriod"/>
            </a:pPr>
            <a:r>
              <a:rPr lang="en-US" smtClean="0"/>
              <a:t>1</a:t>
            </a:r>
          </a:p>
          <a:p>
            <a:pPr>
              <a:buFont typeface="Arial" charset="0"/>
              <a:buAutoNum type="alphaLcPeriod"/>
            </a:pPr>
            <a:r>
              <a:rPr lang="en-US" smtClean="0"/>
              <a:t>12</a:t>
            </a:r>
          </a:p>
          <a:p>
            <a:pPr>
              <a:buFont typeface="Arial" charset="0"/>
              <a:buAutoNum type="alphaLcPeriod"/>
            </a:pPr>
            <a:r>
              <a:rPr lang="en-US" smtClean="0"/>
              <a:t>22</a:t>
            </a:r>
          </a:p>
          <a:p>
            <a:pPr>
              <a:buFont typeface="Arial" charset="0"/>
              <a:buAutoNum type="alphaLcPeriod"/>
            </a:pPr>
            <a:r>
              <a:rPr lang="en-US" smtClean="0"/>
              <a:t>11</a:t>
            </a:r>
          </a:p>
          <a:p>
            <a:endParaRPr lang="en-US" smtClean="0"/>
          </a:p>
        </p:txBody>
      </p:sp>
      <p:sp>
        <p:nvSpPr>
          <p:cNvPr id="5222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Copyright 2012 John Wiley &amp; Sons, Inc</a:t>
            </a: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Elements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US" dirty="0" smtClean="0"/>
              <a:t>An </a:t>
            </a:r>
            <a:r>
              <a:rPr lang="en-US" b="1" dirty="0" smtClean="0"/>
              <a:t>element</a:t>
            </a:r>
            <a:r>
              <a:rPr lang="en-US" dirty="0" smtClean="0"/>
              <a:t> is a fundamental substance that cannot be broken down by chemical means to simpler substances.  </a:t>
            </a:r>
          </a:p>
          <a:p>
            <a:r>
              <a:rPr lang="en-US" dirty="0" smtClean="0"/>
              <a:t>When we say “</a:t>
            </a:r>
            <a:r>
              <a:rPr lang="en-US" b="1" dirty="0" smtClean="0"/>
              <a:t>element</a:t>
            </a:r>
            <a:r>
              <a:rPr lang="en-US" dirty="0" smtClean="0"/>
              <a:t>” we are implying that we have a substance composed of </a:t>
            </a:r>
            <a:r>
              <a:rPr lang="en-US" b="1" dirty="0" smtClean="0"/>
              <a:t>one type of atom</a:t>
            </a:r>
            <a:r>
              <a:rPr lang="en-US" dirty="0" smtClean="0"/>
              <a:t>. </a:t>
            </a:r>
            <a:r>
              <a:rPr lang="en-US" dirty="0" smtClean="0"/>
              <a:t>These atoms can exist as individual atoms or paired atoms depending on the atom type involved.</a:t>
            </a:r>
            <a:endParaRPr lang="en-US" b="1" dirty="0" smtClean="0"/>
          </a:p>
          <a:p>
            <a:r>
              <a:rPr lang="en-US" dirty="0" smtClean="0"/>
              <a:t>There are 118 known elements.</a:t>
            </a:r>
          </a:p>
          <a:p>
            <a:r>
              <a:rPr lang="en-US" dirty="0" smtClean="0"/>
              <a:t>All but 4 of the first 92 elements occur in nature.</a:t>
            </a:r>
          </a:p>
          <a:p>
            <a:r>
              <a:rPr lang="en-US" dirty="0" smtClean="0"/>
              <a:t>All elements beyond 92 except for plutonium (94) are man made.</a:t>
            </a:r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Copyright 2012 John Wiley &amp; Sons, Inc</a:t>
            </a: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Aluminum sulfate is a compound that is often found in baking powder. How many sulfur atoms are found in Al</a:t>
            </a:r>
            <a:r>
              <a:rPr lang="en-US" baseline="-25000" smtClean="0"/>
              <a:t>2</a:t>
            </a:r>
            <a:r>
              <a:rPr lang="en-US" smtClean="0"/>
              <a:t>(SO</a:t>
            </a:r>
            <a:r>
              <a:rPr lang="en-US" baseline="-25000" smtClean="0"/>
              <a:t>4</a:t>
            </a:r>
            <a:r>
              <a:rPr lang="en-US" smtClean="0"/>
              <a:t>)</a:t>
            </a:r>
            <a:r>
              <a:rPr lang="en-US" baseline="-25000" smtClean="0"/>
              <a:t>3</a:t>
            </a:r>
            <a:r>
              <a:rPr lang="en-US" smtClean="0"/>
              <a:t>?</a:t>
            </a:r>
          </a:p>
          <a:p>
            <a:pPr>
              <a:buFont typeface="Arial" charset="0"/>
              <a:buAutoNum type="alphaLcPeriod"/>
            </a:pPr>
            <a:r>
              <a:rPr lang="en-US" smtClean="0"/>
              <a:t>4</a:t>
            </a:r>
          </a:p>
          <a:p>
            <a:pPr>
              <a:buFont typeface="Arial" charset="0"/>
              <a:buAutoNum type="alphaLcPeriod"/>
            </a:pPr>
            <a:r>
              <a:rPr lang="en-US" smtClean="0"/>
              <a:t>12</a:t>
            </a:r>
          </a:p>
          <a:p>
            <a:pPr>
              <a:buFont typeface="Arial" charset="0"/>
              <a:buAutoNum type="alphaLcPeriod"/>
            </a:pPr>
            <a:r>
              <a:rPr lang="en-US" smtClean="0"/>
              <a:t>3</a:t>
            </a:r>
          </a:p>
          <a:p>
            <a:pPr>
              <a:buFont typeface="Arial" charset="0"/>
              <a:buAutoNum type="alphaLcPeriod"/>
            </a:pPr>
            <a:r>
              <a:rPr lang="en-US" smtClean="0"/>
              <a:t>7</a:t>
            </a:r>
          </a:p>
        </p:txBody>
      </p:sp>
      <p:sp>
        <p:nvSpPr>
          <p:cNvPr id="5325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Copyright 2012 John Wiley &amp; Sons, Inc</a:t>
            </a: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How many oxygen atoms are found in Al</a:t>
            </a:r>
            <a:r>
              <a:rPr lang="en-US" baseline="-25000" smtClean="0"/>
              <a:t>2</a:t>
            </a:r>
            <a:r>
              <a:rPr lang="en-US" smtClean="0"/>
              <a:t>(SO</a:t>
            </a:r>
            <a:r>
              <a:rPr lang="en-US" baseline="-25000" smtClean="0"/>
              <a:t>4</a:t>
            </a:r>
            <a:r>
              <a:rPr lang="en-US" smtClean="0"/>
              <a:t>)</a:t>
            </a:r>
            <a:r>
              <a:rPr lang="en-US" baseline="-25000" smtClean="0"/>
              <a:t>3</a:t>
            </a:r>
            <a:r>
              <a:rPr lang="en-US" smtClean="0"/>
              <a:t>?</a:t>
            </a:r>
          </a:p>
          <a:p>
            <a:pPr>
              <a:buFont typeface="Arial" charset="0"/>
              <a:buAutoNum type="alphaLcPeriod"/>
            </a:pPr>
            <a:r>
              <a:rPr lang="en-US" smtClean="0"/>
              <a:t>4</a:t>
            </a:r>
          </a:p>
          <a:p>
            <a:pPr>
              <a:buFont typeface="Arial" charset="0"/>
              <a:buAutoNum type="alphaLcPeriod"/>
            </a:pPr>
            <a:r>
              <a:rPr lang="en-US" smtClean="0"/>
              <a:t>12</a:t>
            </a:r>
          </a:p>
          <a:p>
            <a:pPr>
              <a:buFont typeface="Arial" charset="0"/>
              <a:buAutoNum type="alphaLcPeriod"/>
            </a:pPr>
            <a:r>
              <a:rPr lang="en-US" smtClean="0"/>
              <a:t>3</a:t>
            </a:r>
          </a:p>
          <a:p>
            <a:pPr>
              <a:buFont typeface="Arial" charset="0"/>
              <a:buAutoNum type="alphaLcPeriod"/>
            </a:pPr>
            <a:r>
              <a:rPr lang="en-US" smtClean="0"/>
              <a:t>7</a:t>
            </a:r>
          </a:p>
        </p:txBody>
      </p:sp>
      <p:sp>
        <p:nvSpPr>
          <p:cNvPr id="5427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Copyright 2012 John Wiley &amp; Sons, Inc</a:t>
            </a: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formula for ethyl alcohol is CH</a:t>
            </a:r>
            <a:r>
              <a:rPr lang="en-US" baseline="-25000" smtClean="0"/>
              <a:t>3</a:t>
            </a:r>
            <a:r>
              <a:rPr lang="en-US" smtClean="0"/>
              <a:t>CH</a:t>
            </a:r>
            <a:r>
              <a:rPr lang="en-US" baseline="-25000" smtClean="0"/>
              <a:t>2</a:t>
            </a:r>
            <a:r>
              <a:rPr lang="en-US" smtClean="0"/>
              <a:t>OH.  How many H atoms are found in a molecule of ethyl alcohol?</a:t>
            </a:r>
          </a:p>
          <a:p>
            <a:pPr>
              <a:buFont typeface="Arial" charset="0"/>
              <a:buAutoNum type="alphaLcPeriod"/>
            </a:pPr>
            <a:r>
              <a:rPr lang="en-US" smtClean="0"/>
              <a:t>6</a:t>
            </a:r>
          </a:p>
          <a:p>
            <a:pPr>
              <a:buFont typeface="Arial" charset="0"/>
              <a:buAutoNum type="alphaLcPeriod"/>
            </a:pPr>
            <a:r>
              <a:rPr lang="en-US" smtClean="0"/>
              <a:t>3</a:t>
            </a:r>
          </a:p>
          <a:p>
            <a:pPr>
              <a:buFont typeface="Arial" charset="0"/>
              <a:buAutoNum type="alphaLcPeriod"/>
            </a:pPr>
            <a:r>
              <a:rPr lang="en-US" smtClean="0"/>
              <a:t>5</a:t>
            </a:r>
          </a:p>
          <a:p>
            <a:pPr>
              <a:buFont typeface="Arial" charset="0"/>
              <a:buAutoNum type="alphaLcPeriod"/>
            </a:pPr>
            <a:r>
              <a:rPr lang="en-US" smtClean="0"/>
              <a:t>1</a:t>
            </a:r>
          </a:p>
        </p:txBody>
      </p:sp>
      <p:sp>
        <p:nvSpPr>
          <p:cNvPr id="5530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Copyright 2012 John Wiley &amp; Sons, Inc</a:t>
            </a: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Physical States of the Elements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smtClean="0"/>
              <a:t>Most are solids at room temperature.</a:t>
            </a:r>
          </a:p>
          <a:p>
            <a:pPr>
              <a:buFont typeface="Arial" charset="0"/>
              <a:buChar char="•"/>
            </a:pPr>
            <a:r>
              <a:rPr lang="en-US" smtClean="0"/>
              <a:t>Some are gases (the noble gases, nitrogen, oxygen, fluorine and chlorine).</a:t>
            </a:r>
          </a:p>
          <a:p>
            <a:pPr>
              <a:buFont typeface="Arial" charset="0"/>
              <a:buChar char="•"/>
            </a:pPr>
            <a:r>
              <a:rPr lang="en-US" smtClean="0"/>
              <a:t>Two are liquids (mercury and bromine).</a:t>
            </a:r>
          </a:p>
        </p:txBody>
      </p:sp>
      <p:sp>
        <p:nvSpPr>
          <p:cNvPr id="3584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Copyright 2012 John Wiley &amp; Sons, Inc</a:t>
            </a:r>
            <a:endParaRPr lang="en-US">
              <a:latin typeface="Times New Roman" pitchFamily="18" charset="0"/>
            </a:endParaRPr>
          </a:p>
        </p:txBody>
      </p:sp>
      <p:pic>
        <p:nvPicPr>
          <p:cNvPr id="3584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2925" y="3657600"/>
            <a:ext cx="22256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7025" y="3657600"/>
            <a:ext cx="19081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Outline</a:t>
            </a:r>
          </a:p>
        </p:txBody>
      </p:sp>
      <p:sp>
        <p:nvSpPr>
          <p:cNvPr id="14339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Copyright 2012 John Wiley &amp; Sons, Inc</a:t>
            </a:r>
            <a:endParaRPr lang="en-US">
              <a:latin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09600" y="1752600"/>
          <a:ext cx="8153400" cy="4602480"/>
        </p:xfrm>
        <a:graphic>
          <a:graphicData uri="http://schemas.openxmlformats.org/drawingml/2006/table">
            <a:tbl>
              <a:tblPr/>
              <a:tblGrid>
                <a:gridCol w="4076700"/>
                <a:gridCol w="4076700"/>
              </a:tblGrid>
              <a:tr h="449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-110" charset="0"/>
                          <a:ea typeface="ＭＳ Ｐゴシック" pitchFamily="-110" charset="-128"/>
                        </a:rPr>
                        <a:t>3.1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-110" charset="0"/>
                          <a:ea typeface="ＭＳ Ｐゴシック" pitchFamily="-110" charset="-128"/>
                          <a:hlinkClick r:id="rId2" action="ppaction://hlinksldjump"/>
                        </a:rPr>
                        <a:t>Elements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-110" charset="0"/>
                        <a:ea typeface="ＭＳ Ｐゴシック" pitchFamily="-110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-110" charset="0"/>
                        <a:ea typeface="ＭＳ Ｐゴシック" pitchFamily="-110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-110" charset="0"/>
                          <a:ea typeface="ＭＳ Ｐゴシック" pitchFamily="-110" charset="-128"/>
                        </a:rPr>
                        <a:t>3.2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-110" charset="0"/>
                          <a:ea typeface="ＭＳ Ｐゴシック" pitchFamily="-110" charset="-128"/>
                        </a:rPr>
                        <a:t>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-110" charset="0"/>
                          <a:ea typeface="ＭＳ Ｐゴシック" pitchFamily="-110" charset="-128"/>
                          <a:hlinkClick r:id="rId3" action="ppaction://hlinksldjump"/>
                        </a:rPr>
                        <a:t>Distribution of Elements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-110" charset="0"/>
                        <a:ea typeface="ＭＳ Ｐゴシック" pitchFamily="-110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-110" charset="0"/>
                        <a:ea typeface="ＭＳ Ｐゴシック" pitchFamily="-110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-110" charset="0"/>
                          <a:ea typeface="ＭＳ Ｐゴシック" pitchFamily="-110" charset="-128"/>
                        </a:rPr>
                        <a:t>3.3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-110" charset="0"/>
                          <a:ea typeface="ＭＳ Ｐゴシック" pitchFamily="-110" charset="-128"/>
                        </a:rPr>
                        <a:t>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-110" charset="0"/>
                          <a:ea typeface="ＭＳ Ｐゴシック" pitchFamily="-110" charset="-128"/>
                          <a:hlinkClick r:id="rId4" action="ppaction://hlinksldjump"/>
                        </a:rPr>
                        <a:t>Names of Elements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-110" charset="0"/>
                        <a:ea typeface="ＭＳ Ｐゴシック" pitchFamily="-110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-110" charset="0"/>
                        <a:ea typeface="ＭＳ Ｐゴシック" pitchFamily="-110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-110" charset="0"/>
                          <a:ea typeface="ＭＳ Ｐゴシック" pitchFamily="-110" charset="-128"/>
                        </a:rPr>
                        <a:t>3.4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-110" charset="0"/>
                          <a:ea typeface="ＭＳ Ｐゴシック" pitchFamily="-110" charset="-128"/>
                          <a:hlinkClick r:id="rId5" action="ppaction://hlinksldjump"/>
                        </a:rPr>
                        <a:t>Symbols of the Elements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-110" charset="0"/>
                        <a:ea typeface="ＭＳ Ｐゴシック" pitchFamily="-110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-110" charset="0"/>
                        <a:ea typeface="ＭＳ Ｐゴシック" pitchFamily="-110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-110" charset="0"/>
                          <a:ea typeface="ＭＳ Ｐゴシック" pitchFamily="-110" charset="-128"/>
                        </a:rPr>
                        <a:t>3.5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-110" charset="0"/>
                          <a:ea typeface="ＭＳ Ｐゴシック" pitchFamily="-110" charset="-128"/>
                          <a:hlinkClick r:id="rId6" action="ppaction://hlinksldjump"/>
                        </a:rPr>
                        <a:t>Introduction to the Periodic Table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-110" charset="0"/>
                          <a:ea typeface="ＭＳ Ｐゴシック" pitchFamily="-110" charset="-128"/>
                        </a:rPr>
                        <a:t/>
                      </a:r>
                      <a:b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-110" charset="0"/>
                          <a:ea typeface="ＭＳ Ｐゴシック" pitchFamily="-110" charset="-128"/>
                        </a:rPr>
                      </a:b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-110" charset="0"/>
                        <a:ea typeface="ＭＳ Ｐゴシック" pitchFamily="-110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-110" charset="0"/>
                        <a:ea typeface="ＭＳ Ｐゴシック" pitchFamily="-110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-110" charset="0"/>
                        <a:ea typeface="ＭＳ Ｐゴシック" pitchFamily="-110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-110" charset="0"/>
                        <a:ea typeface="ＭＳ Ｐゴシック" pitchFamily="-110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-110" charset="0"/>
                        <a:ea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63550" marR="0" lvl="0" indent="-4635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-110" charset="0"/>
                        <a:ea typeface="ＭＳ Ｐゴシック" pitchFamily="-110" charset="-128"/>
                      </a:endParaRPr>
                    </a:p>
                    <a:p>
                      <a:pPr marL="463550" marR="0" lvl="0" indent="-4635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-110" charset="0"/>
                          <a:ea typeface="ＭＳ Ｐゴシック" pitchFamily="-110" charset="-128"/>
                        </a:rPr>
                        <a:t>3.6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-110" charset="0"/>
                          <a:ea typeface="ＭＳ Ｐゴシック" pitchFamily="-110" charset="-128"/>
                          <a:hlinkClick r:id="rId7" action="ppaction://hlinksldjump"/>
                        </a:rPr>
                        <a:t>Elements in Their Natural States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-110" charset="0"/>
                        <a:ea typeface="ＭＳ Ｐゴシック" pitchFamily="-110" charset="-128"/>
                      </a:endParaRPr>
                    </a:p>
                    <a:p>
                      <a:pPr marL="463550" marR="0" lvl="0" indent="-4635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-110" charset="0"/>
                        <a:ea typeface="ＭＳ Ｐゴシック" pitchFamily="-110" charset="-128"/>
                      </a:endParaRPr>
                    </a:p>
                    <a:p>
                      <a:pPr marL="463550" marR="0" lvl="0" indent="-4635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-110" charset="0"/>
                          <a:ea typeface="ＭＳ Ｐゴシック" pitchFamily="-110" charset="-128"/>
                        </a:rPr>
                        <a:t>3.7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-110" charset="0"/>
                          <a:ea typeface="ＭＳ Ｐゴシック" pitchFamily="-110" charset="-128"/>
                          <a:hlinkClick r:id="rId8" action="ppaction://hlinksldjump"/>
                        </a:rPr>
                        <a:t>Elements That Exist as Diatomic Molecules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-110" charset="0"/>
                        <a:ea typeface="ＭＳ Ｐゴシック" pitchFamily="-110" charset="-128"/>
                      </a:endParaRPr>
                    </a:p>
                    <a:p>
                      <a:pPr marL="463550" marR="0" lvl="0" indent="-4635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-110" charset="0"/>
                        <a:ea typeface="ＭＳ Ｐゴシック" pitchFamily="-110" charset="-128"/>
                      </a:endParaRPr>
                    </a:p>
                    <a:p>
                      <a:pPr marL="463550" marR="0" lvl="0" indent="-4635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-110" charset="0"/>
                          <a:ea typeface="ＭＳ Ｐゴシック" pitchFamily="-110" charset="-128"/>
                        </a:rPr>
                        <a:t>3.8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-110" charset="0"/>
                          <a:ea typeface="ＭＳ Ｐゴシック" pitchFamily="-110" charset="-128"/>
                          <a:hlinkClick r:id="rId9" action="ppaction://hlinksldjump"/>
                        </a:rPr>
                        <a:t>Compounds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-110" charset="0"/>
                        <a:ea typeface="ＭＳ Ｐゴシック" pitchFamily="-110" charset="-128"/>
                      </a:endParaRPr>
                    </a:p>
                    <a:p>
                      <a:pPr marL="463550" marR="0" lvl="0" indent="-4635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-110" charset="0"/>
                        <a:ea typeface="ＭＳ Ｐゴシック" pitchFamily="-110" charset="-128"/>
                      </a:endParaRPr>
                    </a:p>
                    <a:p>
                      <a:pPr marL="463550" marR="0" lvl="0" indent="-4635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-110" charset="0"/>
                          <a:ea typeface="ＭＳ Ｐゴシック" pitchFamily="-110" charset="-128"/>
                        </a:rPr>
                        <a:t>3.9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-110" charset="0"/>
                          <a:ea typeface="ＭＳ Ｐゴシック" pitchFamily="-110" charset="-128"/>
                          <a:hlinkClick r:id="rId10" action="ppaction://hlinksldjump"/>
                        </a:rPr>
                        <a:t>Chemical Formulas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-110" charset="0"/>
                        <a:ea typeface="ＭＳ Ｐゴシック" pitchFamily="-110" charset="-128"/>
                      </a:endParaRPr>
                    </a:p>
                    <a:p>
                      <a:pPr marL="463550" marR="0" lvl="0" indent="-4635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-110" charset="0"/>
                        <a:ea typeface="ＭＳ Ｐゴシック" pitchFamily="-110" charset="-128"/>
                      </a:endParaRPr>
                    </a:p>
                    <a:p>
                      <a:pPr marL="463550" marR="0" lvl="0" indent="-4635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-110" charset="0"/>
                        <a:ea typeface="ＭＳ Ｐゴシック" pitchFamily="-110" charset="-128"/>
                      </a:endParaRPr>
                    </a:p>
                    <a:p>
                      <a:pPr marL="463550" marR="0" lvl="0" indent="-4635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-110" charset="0"/>
                        <a:ea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Elements</a:t>
            </a:r>
          </a:p>
        </p:txBody>
      </p:sp>
      <p:sp>
        <p:nvSpPr>
          <p:cNvPr id="36867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Copyright 2012 John Wiley &amp; Sons, Inc</a:t>
            </a:r>
            <a:endParaRPr lang="en-US">
              <a:latin typeface="Times New Roman" pitchFamily="18" charset="0"/>
            </a:endParaRPr>
          </a:p>
        </p:txBody>
      </p:sp>
      <p:pic>
        <p:nvPicPr>
          <p:cNvPr id="36869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75" y="2109788"/>
            <a:ext cx="5673725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Elements That Exist as </a:t>
            </a:r>
            <a:br>
              <a:rPr lang="en-US" sz="3200" smtClean="0"/>
            </a:br>
            <a:r>
              <a:rPr lang="en-US" sz="3200" smtClean="0"/>
              <a:t>Diatomic Molecules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172200" cy="4525963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smtClean="0"/>
              <a:t>Diatomic molecules each contain exactly two atoms.</a:t>
            </a:r>
          </a:p>
          <a:p>
            <a:pPr eaLnBrk="1" hangingPunct="1">
              <a:buFont typeface="Arial" charset="0"/>
              <a:buChar char="•"/>
            </a:pPr>
            <a:r>
              <a:rPr lang="en-US" smtClean="0"/>
              <a:t>There are 7 diatomic elements.</a:t>
            </a:r>
          </a:p>
          <a:p>
            <a:pPr eaLnBrk="1" hangingPunct="1"/>
            <a:endParaRPr lang="en-US" smtClean="0"/>
          </a:p>
        </p:txBody>
      </p:sp>
      <p:sp>
        <p:nvSpPr>
          <p:cNvPr id="3789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Copyright 2012 John Wiley &amp; Sons, Inc</a:t>
            </a:r>
            <a:endParaRPr lang="en-US">
              <a:latin typeface="Times New Roman" pitchFamily="18" charset="0"/>
            </a:endParaRPr>
          </a:p>
        </p:txBody>
      </p:sp>
      <p:pic>
        <p:nvPicPr>
          <p:cNvPr id="3789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200400"/>
            <a:ext cx="815816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11" descr="un_03_1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1524000"/>
            <a:ext cx="2032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Elements at Standard Temperature and Pressure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smtClean="0"/>
              <a:t>Gasses:  </a:t>
            </a:r>
          </a:p>
          <a:p>
            <a:r>
              <a:rPr lang="en-US" dirty="0" smtClean="0"/>
              <a:t>	</a:t>
            </a:r>
            <a:r>
              <a:rPr lang="en-US" dirty="0" smtClean="0"/>
              <a:t>Hydrogen, Nitrogen, Oxygen, Fluorine, Chlorine, Helium, Neon, Argon, Krypton, Xenon and Radon</a:t>
            </a:r>
          </a:p>
          <a:p>
            <a:r>
              <a:rPr lang="en-US" sz="3200" b="1" dirty="0" smtClean="0"/>
              <a:t>Liquids:</a:t>
            </a:r>
          </a:p>
          <a:p>
            <a:r>
              <a:rPr lang="en-US" dirty="0" smtClean="0"/>
              <a:t>	</a:t>
            </a:r>
            <a:r>
              <a:rPr lang="en-US" dirty="0" smtClean="0"/>
              <a:t>Bromine and Mercury</a:t>
            </a:r>
          </a:p>
          <a:p>
            <a:r>
              <a:rPr lang="en-US" sz="3200" b="1" dirty="0" smtClean="0"/>
              <a:t>Solids:</a:t>
            </a:r>
          </a:p>
          <a:p>
            <a:r>
              <a:rPr lang="en-US" sz="3200" b="1" dirty="0" smtClean="0"/>
              <a:t>	</a:t>
            </a:r>
            <a:r>
              <a:rPr lang="en-US" dirty="0" smtClean="0"/>
              <a:t>All others</a:t>
            </a:r>
            <a:endParaRPr lang="en-US" sz="32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5" name="Picture 4" descr="Chlorine_gas_sm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3429000"/>
            <a:ext cx="1658056" cy="1790700"/>
          </a:xfrm>
          <a:prstGeom prst="rect">
            <a:avLst/>
          </a:prstGeom>
        </p:spPr>
      </p:pic>
      <p:pic>
        <p:nvPicPr>
          <p:cNvPr id="6" name="Picture 5" descr="liquidmercur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3429000"/>
            <a:ext cx="2143125" cy="2143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24400" y="5334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Chlorine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Distribution of Elements</a:t>
            </a:r>
          </a:p>
        </p:txBody>
      </p:sp>
      <p:sp>
        <p:nvSpPr>
          <p:cNvPr id="1741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Copyright 2012 John Wiley &amp; Sons, Inc</a:t>
            </a:r>
            <a:endParaRPr lang="en-US">
              <a:latin typeface="Times New Roman" pitchFamily="18" charset="0"/>
            </a:endParaRPr>
          </a:p>
        </p:txBody>
      </p:sp>
      <p:pic>
        <p:nvPicPr>
          <p:cNvPr id="17413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6324600" cy="4469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34125" y="2362200"/>
            <a:ext cx="2809875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1780</TotalTime>
  <Words>2104</Words>
  <Application>Microsoft Office PowerPoint</Application>
  <PresentationFormat>On-screen Show (4:3)</PresentationFormat>
  <Paragraphs>346</Paragraphs>
  <Slides>54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6" baseType="lpstr">
      <vt:lpstr>Office Theme</vt:lpstr>
      <vt:lpstr>Equation</vt:lpstr>
      <vt:lpstr>Chapter 3</vt:lpstr>
      <vt:lpstr>Elements</vt:lpstr>
      <vt:lpstr>Copper Nucleus and Electrons</vt:lpstr>
      <vt:lpstr>The Periodic Table lists all known elements in logical order.  Each subsequent element has one more proton and one more electron than the previous element.</vt:lpstr>
      <vt:lpstr>Elements</vt:lpstr>
      <vt:lpstr>Elements</vt:lpstr>
      <vt:lpstr>Elements That Exist as  Diatomic Molecules</vt:lpstr>
      <vt:lpstr>Elements at Standard Temperature and Pressure </vt:lpstr>
      <vt:lpstr>Distribution of Elements</vt:lpstr>
      <vt:lpstr>Your Turn!</vt:lpstr>
      <vt:lpstr>Distribution of Elements</vt:lpstr>
      <vt:lpstr>Names of the Elements</vt:lpstr>
      <vt:lpstr>Symbols of the Elements</vt:lpstr>
      <vt:lpstr>Symbols of Common Elements</vt:lpstr>
      <vt:lpstr>Symbols of Elements  Derived from Early Names</vt:lpstr>
      <vt:lpstr>Introduction to the Periodic Table</vt:lpstr>
      <vt:lpstr>Your Turn!</vt:lpstr>
      <vt:lpstr>Your Turn!</vt:lpstr>
      <vt:lpstr>Metals, Nonmetals and Metalloids</vt:lpstr>
      <vt:lpstr>Classifying Elements:  Metals</vt:lpstr>
      <vt:lpstr>Classifying Elements: Nonmetals</vt:lpstr>
      <vt:lpstr>Classifying Elements: Metalloids</vt:lpstr>
      <vt:lpstr>Your Turn!</vt:lpstr>
      <vt:lpstr>Your Turn!</vt:lpstr>
      <vt:lpstr>Your Turn!</vt:lpstr>
      <vt:lpstr>Elements in Their Natural States</vt:lpstr>
      <vt:lpstr>Your Turn!</vt:lpstr>
      <vt:lpstr>Your Turn!</vt:lpstr>
      <vt:lpstr>Your Turn!</vt:lpstr>
      <vt:lpstr>Compounds</vt:lpstr>
      <vt:lpstr>Compounds</vt:lpstr>
      <vt:lpstr>Molecules</vt:lpstr>
      <vt:lpstr>Water</vt:lpstr>
      <vt:lpstr>Ionic Compounds</vt:lpstr>
      <vt:lpstr>Sodium Chloride</vt:lpstr>
      <vt:lpstr>Your Turn!</vt:lpstr>
      <vt:lpstr>Density</vt:lpstr>
      <vt:lpstr>Density</vt:lpstr>
      <vt:lpstr>Density by H2O Displacement</vt:lpstr>
      <vt:lpstr>Density Calculations</vt:lpstr>
      <vt:lpstr>Density Calculations</vt:lpstr>
      <vt:lpstr>Your Turn!</vt:lpstr>
      <vt:lpstr>Your Turn!</vt:lpstr>
      <vt:lpstr>Foam vs. Metal</vt:lpstr>
      <vt:lpstr>Lithium vs. Magnesium</vt:lpstr>
      <vt:lpstr>Centrifugation</vt:lpstr>
      <vt:lpstr>Chemical Formulas</vt:lpstr>
      <vt:lpstr>Chemical Formulas</vt:lpstr>
      <vt:lpstr>Your Turn!</vt:lpstr>
      <vt:lpstr>Your Turn!</vt:lpstr>
      <vt:lpstr>Your Turn!</vt:lpstr>
      <vt:lpstr>Your Turn!</vt:lpstr>
      <vt:lpstr>Physical States of the Elements</vt:lpstr>
      <vt:lpstr>Chapter Outline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</dc:title>
  <dc:subject>Elements and Compounds</dc:subject>
  <dc:creator>Karen Sanchez</dc:creator>
  <cp:lastModifiedBy>Superfly</cp:lastModifiedBy>
  <cp:revision>111</cp:revision>
  <dcterms:created xsi:type="dcterms:W3CDTF">2009-04-24T10:50:53Z</dcterms:created>
  <dcterms:modified xsi:type="dcterms:W3CDTF">2012-08-27T21:15:58Z</dcterms:modified>
</cp:coreProperties>
</file>