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9" r:id="rId5"/>
    <p:sldId id="258"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48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657C16-053E-44D0-8AA6-C7DA0FDD9FCA}" type="datetimeFigureOut">
              <a:rPr lang="en-US" smtClean="0"/>
              <a:pPr/>
              <a:t>3/2/2014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C86EE-53C1-4DD2-BF9B-0840E6619E8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657C16-053E-44D0-8AA6-C7DA0FDD9FCA}" type="datetimeFigureOut">
              <a:rPr lang="en-US" smtClean="0"/>
              <a:pPr/>
              <a:t>3/2/2014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C86EE-53C1-4DD2-BF9B-0840E6619E8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657C16-053E-44D0-8AA6-C7DA0FDD9FCA}" type="datetimeFigureOut">
              <a:rPr lang="en-US" smtClean="0"/>
              <a:pPr/>
              <a:t>3/2/2014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C86EE-53C1-4DD2-BF9B-0840E6619E8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657C16-053E-44D0-8AA6-C7DA0FDD9FCA}" type="datetimeFigureOut">
              <a:rPr lang="en-US" smtClean="0"/>
              <a:pPr/>
              <a:t>3/2/2014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C86EE-53C1-4DD2-BF9B-0840E6619E8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657C16-053E-44D0-8AA6-C7DA0FDD9FCA}" type="datetimeFigureOut">
              <a:rPr lang="en-US" smtClean="0"/>
              <a:pPr/>
              <a:t>3/2/2014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C86EE-53C1-4DD2-BF9B-0840E6619E8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657C16-053E-44D0-8AA6-C7DA0FDD9FCA}" type="datetimeFigureOut">
              <a:rPr lang="en-US" smtClean="0"/>
              <a:pPr/>
              <a:t>3/2/2014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C86EE-53C1-4DD2-BF9B-0840E6619E8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657C16-053E-44D0-8AA6-C7DA0FDD9FCA}" type="datetimeFigureOut">
              <a:rPr lang="en-US" smtClean="0"/>
              <a:pPr/>
              <a:t>3/2/2014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C86EE-53C1-4DD2-BF9B-0840E6619E8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657C16-053E-44D0-8AA6-C7DA0FDD9FCA}" type="datetimeFigureOut">
              <a:rPr lang="en-US" smtClean="0"/>
              <a:pPr/>
              <a:t>3/2/2014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C86EE-53C1-4DD2-BF9B-0840E6619E8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657C16-053E-44D0-8AA6-C7DA0FDD9FCA}" type="datetimeFigureOut">
              <a:rPr lang="en-US" smtClean="0"/>
              <a:pPr/>
              <a:t>3/2/2014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C86EE-53C1-4DD2-BF9B-0840E6619E8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657C16-053E-44D0-8AA6-C7DA0FDD9FCA}" type="datetimeFigureOut">
              <a:rPr lang="en-US" smtClean="0"/>
              <a:pPr/>
              <a:t>3/2/2014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C86EE-53C1-4DD2-BF9B-0840E6619E8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657C16-053E-44D0-8AA6-C7DA0FDD9FCA}" type="datetimeFigureOut">
              <a:rPr lang="en-US" smtClean="0"/>
              <a:pPr/>
              <a:t>3/2/2014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C86EE-53C1-4DD2-BF9B-0840E6619E8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657C16-053E-44D0-8AA6-C7DA0FDD9FCA}" type="datetimeFigureOut">
              <a:rPr lang="en-US" smtClean="0"/>
              <a:pPr/>
              <a:t>3/2/2014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5C86EE-53C1-4DD2-BF9B-0840E6619E8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8.gif"/><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23.gif"/><Relationship Id="rId4" Type="http://schemas.openxmlformats.org/officeDocument/2006/relationships/image" Target="../media/image22.png"/></Relationships>
</file>

<file path=ppt/slides/_rels/slide6.xml.rels><?xml version="1.0" encoding="UTF-8" standalone="yes"?>
<Relationships xmlns="http://schemas.openxmlformats.org/package/2006/relationships"><Relationship Id="rId2" Type="http://schemas.openxmlformats.org/officeDocument/2006/relationships/image" Target="../media/image2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6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667000" y="152400"/>
            <a:ext cx="3657600" cy="381000"/>
          </a:xfrm>
          <a:prstGeom prst="rect">
            <a:avLst/>
          </a:prstGeom>
          <a:noFill/>
        </p:spPr>
      </p:pic>
      <p:sp>
        <p:nvSpPr>
          <p:cNvPr id="11267" name="Rectangle 3"/>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extBox 6"/>
          <p:cNvSpPr txBox="1"/>
          <p:nvPr/>
        </p:nvSpPr>
        <p:spPr>
          <a:xfrm>
            <a:off x="0" y="533400"/>
            <a:ext cx="9144000" cy="646331"/>
          </a:xfrm>
          <a:prstGeom prst="rect">
            <a:avLst/>
          </a:prstGeom>
          <a:noFill/>
        </p:spPr>
        <p:txBody>
          <a:bodyPr wrap="square" rtlCol="0">
            <a:spAutoFit/>
          </a:bodyPr>
          <a:lstStyle/>
          <a:p>
            <a:r>
              <a:rPr lang="en-US" dirty="0" smtClean="0"/>
              <a:t>As Internal Energy U is a state function we can choose any path along which to evaluate the differential.  We choose a reversible path so that we can express </a:t>
            </a:r>
            <a:r>
              <a:rPr lang="en-US" dirty="0" err="1" smtClean="0"/>
              <a:t>dU</a:t>
            </a:r>
            <a:r>
              <a:rPr lang="en-US" dirty="0" smtClean="0"/>
              <a:t> in terms of Entropy S</a:t>
            </a:r>
            <a:endParaRPr lang="en-US" dirty="0"/>
          </a:p>
        </p:txBody>
      </p:sp>
      <p:sp>
        <p:nvSpPr>
          <p:cNvPr id="1126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68"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048000" y="1371600"/>
            <a:ext cx="2560320" cy="381000"/>
          </a:xfrm>
          <a:prstGeom prst="rect">
            <a:avLst/>
          </a:prstGeom>
          <a:noFill/>
        </p:spPr>
      </p:pic>
      <p:sp>
        <p:nvSpPr>
          <p:cNvPr id="11270" name="Rectangle 6"/>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TextBox 10"/>
          <p:cNvSpPr txBox="1"/>
          <p:nvPr/>
        </p:nvSpPr>
        <p:spPr>
          <a:xfrm>
            <a:off x="0" y="1905000"/>
            <a:ext cx="4926092" cy="369332"/>
          </a:xfrm>
          <a:prstGeom prst="rect">
            <a:avLst/>
          </a:prstGeom>
          <a:noFill/>
        </p:spPr>
        <p:txBody>
          <a:bodyPr wrap="none" rtlCol="0">
            <a:spAutoFit/>
          </a:bodyPr>
          <a:lstStyle/>
          <a:p>
            <a:r>
              <a:rPr lang="en-US" dirty="0" smtClean="0"/>
              <a:t>The second law allows us to re-cast this expression</a:t>
            </a:r>
            <a:endParaRPr lang="en-US" dirty="0"/>
          </a:p>
        </p:txBody>
      </p:sp>
      <p:sp>
        <p:nvSpPr>
          <p:cNvPr id="1127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71"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324600" y="1752600"/>
            <a:ext cx="1326873" cy="685800"/>
          </a:xfrm>
          <a:prstGeom prst="rect">
            <a:avLst/>
          </a:prstGeom>
          <a:noFill/>
        </p:spPr>
      </p:pic>
      <p:sp>
        <p:nvSpPr>
          <p:cNvPr id="11273" name="Rectangle 9"/>
          <p:cNvSpPr>
            <a:spLocks noChangeArrowheads="1"/>
          </p:cNvSpPr>
          <p:nvPr/>
        </p:nvSpPr>
        <p:spPr bwMode="auto">
          <a:xfrm>
            <a:off x="0" y="895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7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74" name="Picture 10"/>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429000" y="2362200"/>
            <a:ext cx="2087880" cy="381000"/>
          </a:xfrm>
          <a:prstGeom prst="rect">
            <a:avLst/>
          </a:prstGeom>
          <a:noFill/>
        </p:spPr>
      </p:pic>
      <p:sp>
        <p:nvSpPr>
          <p:cNvPr id="11276" name="Rectangle 12"/>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TextBox 17"/>
          <p:cNvSpPr txBox="1"/>
          <p:nvPr/>
        </p:nvSpPr>
        <p:spPr>
          <a:xfrm>
            <a:off x="0" y="2819400"/>
            <a:ext cx="9144000" cy="646331"/>
          </a:xfrm>
          <a:prstGeom prst="rect">
            <a:avLst/>
          </a:prstGeom>
          <a:noFill/>
        </p:spPr>
        <p:txBody>
          <a:bodyPr wrap="square" rtlCol="0">
            <a:spAutoFit/>
          </a:bodyPr>
          <a:lstStyle/>
          <a:p>
            <a:r>
              <a:rPr lang="en-US" dirty="0" smtClean="0"/>
              <a:t>To evaluate the spontaneity of a process we want to look at the dependence of the Gibbs Free Energy with respect to temperature and pressure changes.</a:t>
            </a:r>
            <a:endParaRPr lang="en-US" dirty="0"/>
          </a:p>
        </p:txBody>
      </p:sp>
      <p:sp>
        <p:nvSpPr>
          <p:cNvPr id="1127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77" name="Picture 13"/>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28600" y="3657600"/>
            <a:ext cx="1447800" cy="381000"/>
          </a:xfrm>
          <a:prstGeom prst="rect">
            <a:avLst/>
          </a:prstGeom>
          <a:noFill/>
        </p:spPr>
      </p:pic>
      <p:sp>
        <p:nvSpPr>
          <p:cNvPr id="11279" name="Rectangle 15"/>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81"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80" name="Picture 16"/>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1905000" y="3657600"/>
            <a:ext cx="2179320" cy="381000"/>
          </a:xfrm>
          <a:prstGeom prst="rect">
            <a:avLst/>
          </a:prstGeom>
          <a:noFill/>
        </p:spPr>
      </p:pic>
      <p:sp>
        <p:nvSpPr>
          <p:cNvPr id="11282" name="Rectangle 18"/>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84"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83" name="Picture 19"/>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4419600" y="3657600"/>
            <a:ext cx="1493520" cy="381000"/>
          </a:xfrm>
          <a:prstGeom prst="rect">
            <a:avLst/>
          </a:prstGeom>
          <a:noFill/>
        </p:spPr>
      </p:pic>
      <p:sp>
        <p:nvSpPr>
          <p:cNvPr id="11285" name="Rectangle 21"/>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87" name="Rectangle 2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288" name="Rectangle 24"/>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93" name="Rectangle 2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294" name="Rectangle 30"/>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96" name="Rectangle 3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95" name="Picture 31"/>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3200400" y="4953000"/>
            <a:ext cx="2103120" cy="381000"/>
          </a:xfrm>
          <a:prstGeom prst="rect">
            <a:avLst/>
          </a:prstGeom>
          <a:noFill/>
        </p:spPr>
      </p:pic>
      <p:sp>
        <p:nvSpPr>
          <p:cNvPr id="11297" name="Rectangle 33"/>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99" name="Rectangle 3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98" name="Picture 34"/>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990600" y="5562600"/>
            <a:ext cx="6537960" cy="381000"/>
          </a:xfrm>
          <a:prstGeom prst="rect">
            <a:avLst/>
          </a:prstGeom>
          <a:noFill/>
        </p:spPr>
      </p:pic>
      <p:sp>
        <p:nvSpPr>
          <p:cNvPr id="11300" name="Rectangle 36"/>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02" name="Rectangle 3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301" name="Picture 37"/>
          <p:cNvPicPr>
            <a:picLocks noChangeAspect="1" noChangeArrowheads="1"/>
          </p:cNvPicPr>
          <p:nvPr/>
        </p:nvPicPr>
        <p:blipFill>
          <a:blip r:embed="rId11">
            <a:clrChange>
              <a:clrFrom>
                <a:srgbClr val="FFFFFF"/>
              </a:clrFrom>
              <a:clrTo>
                <a:srgbClr val="FFFFFF">
                  <a:alpha val="0"/>
                </a:srgbClr>
              </a:clrTo>
            </a:clrChange>
          </a:blip>
          <a:srcRect/>
          <a:stretch>
            <a:fillRect/>
          </a:stretch>
        </p:blipFill>
        <p:spPr bwMode="auto">
          <a:xfrm>
            <a:off x="6248400" y="3657600"/>
            <a:ext cx="2225040" cy="381000"/>
          </a:xfrm>
          <a:prstGeom prst="rect">
            <a:avLst/>
          </a:prstGeom>
          <a:noFill/>
        </p:spPr>
      </p:pic>
      <p:sp>
        <p:nvSpPr>
          <p:cNvPr id="11303" name="Rectangle 39"/>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05" name="Rectangle 4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304" name="Picture 40"/>
          <p:cNvPicPr>
            <a:picLocks noChangeAspect="1" noChangeArrowheads="1"/>
          </p:cNvPicPr>
          <p:nvPr/>
        </p:nvPicPr>
        <p:blipFill>
          <a:blip r:embed="rId12">
            <a:clrChange>
              <a:clrFrom>
                <a:srgbClr val="FFFFFF"/>
              </a:clrFrom>
              <a:clrTo>
                <a:srgbClr val="FFFFFF">
                  <a:alpha val="0"/>
                </a:srgbClr>
              </a:clrTo>
            </a:clrChange>
          </a:blip>
          <a:srcRect/>
          <a:stretch>
            <a:fillRect/>
          </a:stretch>
        </p:blipFill>
        <p:spPr bwMode="auto">
          <a:xfrm>
            <a:off x="914400" y="4343400"/>
            <a:ext cx="6675120" cy="381000"/>
          </a:xfrm>
          <a:prstGeom prst="rect">
            <a:avLst/>
          </a:prstGeom>
          <a:noFill/>
        </p:spPr>
      </p:pic>
      <p:sp>
        <p:nvSpPr>
          <p:cNvPr id="11306" name="Rectangle 42"/>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08" name="Rectangle 4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307" name="Picture 43"/>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3429000" y="6096000"/>
            <a:ext cx="2057400" cy="381000"/>
          </a:xfrm>
          <a:prstGeom prst="rect">
            <a:avLst/>
          </a:prstGeom>
          <a:noFill/>
        </p:spPr>
      </p:pic>
      <p:sp>
        <p:nvSpPr>
          <p:cNvPr id="11309" name="Rectangle 45"/>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3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76600" y="152400"/>
            <a:ext cx="2087880" cy="381000"/>
          </a:xfrm>
          <a:prstGeom prst="rect">
            <a:avLst/>
          </a:prstGeom>
          <a:noFill/>
        </p:spPr>
      </p:pic>
      <p:sp>
        <p:nvSpPr>
          <p:cNvPr id="14339" name="Rectangle 3"/>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extBox 6"/>
          <p:cNvSpPr txBox="1"/>
          <p:nvPr/>
        </p:nvSpPr>
        <p:spPr>
          <a:xfrm>
            <a:off x="0" y="609600"/>
            <a:ext cx="7817268" cy="369332"/>
          </a:xfrm>
          <a:prstGeom prst="rect">
            <a:avLst/>
          </a:prstGeom>
          <a:noFill/>
        </p:spPr>
        <p:txBody>
          <a:bodyPr wrap="none" rtlCol="0">
            <a:spAutoFit/>
          </a:bodyPr>
          <a:lstStyle/>
          <a:p>
            <a:r>
              <a:rPr lang="en-US" dirty="0" smtClean="0"/>
              <a:t>At constant Temperature the Gibbs Free Energy increases with increasing Pressure</a:t>
            </a:r>
            <a:endParaRPr lang="en-US" dirty="0"/>
          </a:p>
        </p:txBody>
      </p:sp>
      <p:sp>
        <p:nvSpPr>
          <p:cNvPr id="1434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40"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743200" y="1143000"/>
            <a:ext cx="2987040" cy="381000"/>
          </a:xfrm>
          <a:prstGeom prst="rect">
            <a:avLst/>
          </a:prstGeom>
          <a:noFill/>
        </p:spPr>
      </p:pic>
      <p:sp>
        <p:nvSpPr>
          <p:cNvPr id="14342" name="Rectangle 6"/>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TextBox 10"/>
          <p:cNvSpPr txBox="1"/>
          <p:nvPr/>
        </p:nvSpPr>
        <p:spPr>
          <a:xfrm>
            <a:off x="0" y="1676400"/>
            <a:ext cx="6399894" cy="369332"/>
          </a:xfrm>
          <a:prstGeom prst="rect">
            <a:avLst/>
          </a:prstGeom>
          <a:noFill/>
        </p:spPr>
        <p:txBody>
          <a:bodyPr wrap="none" rtlCol="0">
            <a:spAutoFit/>
          </a:bodyPr>
          <a:lstStyle/>
          <a:p>
            <a:r>
              <a:rPr lang="en-US" dirty="0" smtClean="0"/>
              <a:t>If the molar volume is relatively constant over the pressure range…</a:t>
            </a:r>
            <a:endParaRPr lang="en-US" dirty="0"/>
          </a:p>
        </p:txBody>
      </p:sp>
      <p:sp>
        <p:nvSpPr>
          <p:cNvPr id="1434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43"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048000" y="2209800"/>
            <a:ext cx="2667000" cy="381000"/>
          </a:xfrm>
          <a:prstGeom prst="rect">
            <a:avLst/>
          </a:prstGeom>
          <a:noFill/>
        </p:spPr>
      </p:pic>
      <p:sp>
        <p:nvSpPr>
          <p:cNvPr id="14345" name="Rectangle 9"/>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TextBox 14"/>
          <p:cNvSpPr txBox="1"/>
          <p:nvPr/>
        </p:nvSpPr>
        <p:spPr>
          <a:xfrm>
            <a:off x="0" y="2743200"/>
            <a:ext cx="7962821" cy="369332"/>
          </a:xfrm>
          <a:prstGeom prst="rect">
            <a:avLst/>
          </a:prstGeom>
          <a:noFill/>
        </p:spPr>
        <p:txBody>
          <a:bodyPr wrap="none" rtlCol="0">
            <a:spAutoFit/>
          </a:bodyPr>
          <a:lstStyle/>
          <a:p>
            <a:r>
              <a:rPr lang="en-US" dirty="0" smtClean="0"/>
              <a:t>For solids and liquids the molar volume does not change significantly with pressure</a:t>
            </a:r>
            <a:endParaRPr lang="en-US" dirty="0"/>
          </a:p>
        </p:txBody>
      </p:sp>
      <p:sp>
        <p:nvSpPr>
          <p:cNvPr id="14347"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46" name="Picture 10"/>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752600" y="3429000"/>
            <a:ext cx="5218386" cy="457200"/>
          </a:xfrm>
          <a:prstGeom prst="rect">
            <a:avLst/>
          </a:prstGeom>
          <a:noFill/>
        </p:spPr>
      </p:pic>
      <p:sp>
        <p:nvSpPr>
          <p:cNvPr id="14348" name="Rectangle 12"/>
          <p:cNvSpPr>
            <a:spLocks noChangeArrowheads="1"/>
          </p:cNvSpPr>
          <p:nvPr/>
        </p:nvSpPr>
        <p:spPr bwMode="auto">
          <a:xfrm>
            <a:off x="0" y="7334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TextBox 18"/>
          <p:cNvSpPr txBox="1"/>
          <p:nvPr/>
        </p:nvSpPr>
        <p:spPr>
          <a:xfrm>
            <a:off x="0" y="4191000"/>
            <a:ext cx="6701835" cy="369332"/>
          </a:xfrm>
          <a:prstGeom prst="rect">
            <a:avLst/>
          </a:prstGeom>
          <a:noFill/>
        </p:spPr>
        <p:txBody>
          <a:bodyPr wrap="none" rtlCol="0">
            <a:spAutoFit/>
          </a:bodyPr>
          <a:lstStyle/>
          <a:p>
            <a:r>
              <a:rPr lang="en-US" dirty="0" smtClean="0"/>
              <a:t>For gases there are significant changes in volume as pressure changes</a:t>
            </a:r>
            <a:endParaRPr lang="en-US" dirty="0"/>
          </a:p>
        </p:txBody>
      </p:sp>
      <p:sp>
        <p:nvSpPr>
          <p:cNvPr id="14350"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1" name="Rectangle 15"/>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3"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2" name="Picture 16"/>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1828800" y="4800600"/>
            <a:ext cx="4967112" cy="838200"/>
          </a:xfrm>
          <a:prstGeom prst="rect">
            <a:avLst/>
          </a:prstGeom>
          <a:noFill/>
        </p:spPr>
      </p:pic>
      <p:sp>
        <p:nvSpPr>
          <p:cNvPr id="14354" name="Rectangle 18"/>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6"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5" name="Picture 19"/>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1752600" y="5791200"/>
            <a:ext cx="4998720" cy="762000"/>
          </a:xfrm>
          <a:prstGeom prst="rect">
            <a:avLst/>
          </a:prstGeom>
          <a:noFill/>
        </p:spPr>
      </p:pic>
      <p:sp>
        <p:nvSpPr>
          <p:cNvPr id="14357" name="Rectangle 21"/>
          <p:cNvSpPr>
            <a:spLocks noChangeArrowheads="1"/>
          </p:cNvSpPr>
          <p:nvPr/>
        </p:nvSpPr>
        <p:spPr bwMode="auto">
          <a:xfrm>
            <a:off x="0" y="933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Vol1.gif"/>
          <p:cNvPicPr>
            <a:picLocks noGrp="1" noChangeAspect="1"/>
          </p:cNvPicPr>
          <p:nvPr>
            <p:ph idx="1"/>
          </p:nvPr>
        </p:nvPicPr>
        <p:blipFill>
          <a:blip r:embed="rId2"/>
          <a:stretch>
            <a:fillRect/>
          </a:stretch>
        </p:blipFill>
        <p:spPr>
          <a:xfrm>
            <a:off x="2667000" y="3429000"/>
            <a:ext cx="3262657" cy="3276600"/>
          </a:xfrm>
        </p:spPr>
      </p:pic>
      <p:pic>
        <p:nvPicPr>
          <p:cNvPr id="4"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895600" y="228600"/>
            <a:ext cx="2987040" cy="381000"/>
          </a:xfrm>
          <a:prstGeom prst="rect">
            <a:avLst/>
          </a:prstGeom>
          <a:noFill/>
        </p:spPr>
      </p:pic>
      <p:pic>
        <p:nvPicPr>
          <p:cNvPr id="6" name="Picture 12"/>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971800" y="2590800"/>
            <a:ext cx="2540000" cy="457200"/>
          </a:xfrm>
          <a:prstGeom prst="rect">
            <a:avLst/>
          </a:prstGeom>
          <a:noFill/>
        </p:spPr>
      </p:pic>
      <p:sp>
        <p:nvSpPr>
          <p:cNvPr id="7" name="Rectangle 6"/>
          <p:cNvSpPr/>
          <p:nvPr/>
        </p:nvSpPr>
        <p:spPr>
          <a:xfrm>
            <a:off x="0" y="1828800"/>
            <a:ext cx="9144000" cy="646331"/>
          </a:xfrm>
          <a:prstGeom prst="rect">
            <a:avLst/>
          </a:prstGeom>
        </p:spPr>
        <p:txBody>
          <a:bodyPr wrap="square">
            <a:spAutoFit/>
          </a:bodyPr>
          <a:lstStyle/>
          <a:p>
            <a:r>
              <a:rPr lang="en-US" dirty="0" smtClean="0"/>
              <a:t>For some substances like water the molar volume of the liquid is lower than the molar volume of the solid.  This leads to some of the special properties displayed by water.</a:t>
            </a:r>
            <a:endParaRPr lang="en-US" dirty="0"/>
          </a:p>
        </p:txBody>
      </p:sp>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6385" name="Picture 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971800" y="1295400"/>
            <a:ext cx="2607733" cy="457200"/>
          </a:xfrm>
          <a:prstGeom prst="rect">
            <a:avLst/>
          </a:prstGeom>
          <a:noFill/>
        </p:spPr>
      </p:pic>
      <p:sp>
        <p:nvSpPr>
          <p:cNvPr id="16387" name="Rectangle 3"/>
          <p:cNvSpPr>
            <a:spLocks noChangeArrowheads="1"/>
          </p:cNvSpPr>
          <p:nvPr/>
        </p:nvSpPr>
        <p:spPr bwMode="auto">
          <a:xfrm>
            <a:off x="0" y="7143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TextBox 10"/>
          <p:cNvSpPr txBox="1"/>
          <p:nvPr/>
        </p:nvSpPr>
        <p:spPr>
          <a:xfrm>
            <a:off x="0" y="609600"/>
            <a:ext cx="9144000" cy="646331"/>
          </a:xfrm>
          <a:prstGeom prst="rect">
            <a:avLst/>
          </a:prstGeom>
          <a:noFill/>
        </p:spPr>
        <p:txBody>
          <a:bodyPr wrap="square" rtlCol="0">
            <a:spAutoFit/>
          </a:bodyPr>
          <a:lstStyle/>
          <a:p>
            <a:r>
              <a:rPr lang="en-US" dirty="0" smtClean="0"/>
              <a:t>As they have the largest molar volume, the Gibbs Energy of gases varies most strongly with pressure, thus they are favored at low pressures.  Generally liquids follow and then solids.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971800" y="381000"/>
            <a:ext cx="2087880" cy="381000"/>
          </a:xfrm>
          <a:prstGeom prst="rect">
            <a:avLst/>
          </a:prstGeom>
          <a:noFill/>
        </p:spPr>
      </p:pic>
      <p:sp>
        <p:nvSpPr>
          <p:cNvPr id="15363" name="Rectangle 3"/>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extBox 6"/>
          <p:cNvSpPr txBox="1"/>
          <p:nvPr/>
        </p:nvSpPr>
        <p:spPr>
          <a:xfrm>
            <a:off x="0" y="0"/>
            <a:ext cx="7932684" cy="369332"/>
          </a:xfrm>
          <a:prstGeom prst="rect">
            <a:avLst/>
          </a:prstGeom>
          <a:noFill/>
        </p:spPr>
        <p:txBody>
          <a:bodyPr wrap="none" rtlCol="0">
            <a:spAutoFit/>
          </a:bodyPr>
          <a:lstStyle/>
          <a:p>
            <a:r>
              <a:rPr lang="en-US" dirty="0" smtClean="0"/>
              <a:t>At constant Pressure the Gibbs Free Energy decreases with increasing Temperature</a:t>
            </a:r>
            <a:endParaRPr lang="en-US"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7" name="Rectangle 3"/>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8"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438400" y="762000"/>
            <a:ext cx="3154680" cy="381000"/>
          </a:xfrm>
          <a:prstGeom prst="rect">
            <a:avLst/>
          </a:prstGeom>
          <a:noFill/>
        </p:spPr>
      </p:pic>
      <p:sp>
        <p:nvSpPr>
          <p:cNvPr id="1030" name="Rectangle 6"/>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TextBox 11"/>
          <p:cNvSpPr txBox="1"/>
          <p:nvPr/>
        </p:nvSpPr>
        <p:spPr>
          <a:xfrm>
            <a:off x="0" y="1143000"/>
            <a:ext cx="9296399" cy="923330"/>
          </a:xfrm>
          <a:prstGeom prst="rect">
            <a:avLst/>
          </a:prstGeom>
          <a:noFill/>
        </p:spPr>
        <p:txBody>
          <a:bodyPr wrap="square" rtlCol="0">
            <a:spAutoFit/>
          </a:bodyPr>
          <a:lstStyle/>
          <a:p>
            <a:r>
              <a:rPr lang="en-US" dirty="0" smtClean="0"/>
              <a:t>Molar entropies are always positive and so the Gibbs Free Energy of a substance always decreases  with an increase in Temperature.  In general the molar Entropy of a gas phase substance is largest followed by the liquid phase and then the solid phase.  </a:t>
            </a:r>
            <a:endParaRPr lang="en-US" dirty="0"/>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7143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9"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8" name="Picture 1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715000" y="1981200"/>
            <a:ext cx="2641600" cy="457200"/>
          </a:xfrm>
          <a:prstGeom prst="rect">
            <a:avLst/>
          </a:prstGeom>
          <a:noFill/>
        </p:spPr>
      </p:pic>
      <p:sp>
        <p:nvSpPr>
          <p:cNvPr id="1040" name="Rectangle 16"/>
          <p:cNvSpPr>
            <a:spLocks noChangeArrowheads="1"/>
          </p:cNvSpPr>
          <p:nvPr/>
        </p:nvSpPr>
        <p:spPr bwMode="auto">
          <a:xfrm>
            <a:off x="0" y="7143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25" name="Picture 24" descr="Ent2.gif"/>
          <p:cNvPicPr>
            <a:picLocks noChangeAspect="1"/>
          </p:cNvPicPr>
          <p:nvPr/>
        </p:nvPicPr>
        <p:blipFill>
          <a:blip r:embed="rId5"/>
          <a:stretch>
            <a:fillRect/>
          </a:stretch>
        </p:blipFill>
        <p:spPr>
          <a:xfrm>
            <a:off x="6019800" y="3429000"/>
            <a:ext cx="2883278" cy="2895600"/>
          </a:xfrm>
          <a:prstGeom prst="rect">
            <a:avLst/>
          </a:prstGeom>
        </p:spPr>
      </p:pic>
      <p:sp>
        <p:nvSpPr>
          <p:cNvPr id="26" name="TextBox 25"/>
          <p:cNvSpPr txBox="1"/>
          <p:nvPr/>
        </p:nvSpPr>
        <p:spPr>
          <a:xfrm>
            <a:off x="0" y="2514600"/>
            <a:ext cx="5638800" cy="4278094"/>
          </a:xfrm>
          <a:prstGeom prst="rect">
            <a:avLst/>
          </a:prstGeom>
          <a:noFill/>
        </p:spPr>
        <p:txBody>
          <a:bodyPr wrap="square" rtlCol="0">
            <a:spAutoFit/>
          </a:bodyPr>
          <a:lstStyle/>
          <a:p>
            <a:pPr>
              <a:buFont typeface="Arial" pitchFamily="34" charset="0"/>
              <a:buChar char="•"/>
            </a:pPr>
            <a:r>
              <a:rPr lang="en-US" sz="1600" dirty="0" smtClean="0"/>
              <a:t>Intersections of the Chemical Potential curves correspond to equilibrium points between the phases.  These correspond to melting and boiling points. Because of the volume dependence of the chemical potentials with Pressure, a change in pressure will shift the temperatures at which the phase changes occur.</a:t>
            </a:r>
          </a:p>
          <a:p>
            <a:pPr>
              <a:buFont typeface="Arial" pitchFamily="34" charset="0"/>
              <a:buChar char="•"/>
            </a:pPr>
            <a:r>
              <a:rPr lang="en-US" sz="1600" dirty="0" smtClean="0"/>
              <a:t>An increase in pressure will always lead to an increase in the boiling point.</a:t>
            </a:r>
          </a:p>
          <a:p>
            <a:pPr>
              <a:buFont typeface="Arial" pitchFamily="34" charset="0"/>
              <a:buChar char="•"/>
            </a:pPr>
            <a:r>
              <a:rPr lang="en-US" sz="1600" dirty="0" smtClean="0"/>
              <a:t>For substances whose liquid phase has a larger volume than the solid phase an increase in pressure will lead to an increase in the melting point.</a:t>
            </a:r>
          </a:p>
          <a:p>
            <a:pPr>
              <a:buFont typeface="Arial" pitchFamily="34" charset="0"/>
              <a:buChar char="•"/>
            </a:pPr>
            <a:r>
              <a:rPr lang="en-US" sz="1600" dirty="0" smtClean="0"/>
              <a:t>For a substance like water whose liquid phase has a smaller molar volume than the solid phase an increase in pressure will lead to a decrease in the melting point.</a:t>
            </a:r>
          </a:p>
          <a:p>
            <a:pPr>
              <a:buFont typeface="Arial" pitchFamily="34" charset="0"/>
              <a:buChar char="•"/>
            </a:pPr>
            <a:r>
              <a:rPr lang="en-US" sz="1600" dirty="0" smtClean="0"/>
              <a:t>A large decrease in pressure can generate a situation where solid and gas reach equilibrium (sublimation) before solid and liquid do.</a:t>
            </a:r>
          </a:p>
          <a:p>
            <a:pPr>
              <a:buFont typeface="Arial" pitchFamily="34" charset="0"/>
              <a:buChar char="•"/>
            </a:pPr>
            <a:r>
              <a:rPr lang="en-US" sz="1600" dirty="0" smtClean="0"/>
              <a:t>Note super heated/cooled substances are not at equilibrium.  Glass is a super-cooled fluid </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Phase Diagrams.gif"/>
          <p:cNvPicPr>
            <a:picLocks noGrp="1" noChangeAspect="1"/>
          </p:cNvPicPr>
          <p:nvPr>
            <p:ph idx="1"/>
          </p:nvPr>
        </p:nvPicPr>
        <p:blipFill>
          <a:blip r:embed="rId2"/>
          <a:stretch>
            <a:fillRect/>
          </a:stretch>
        </p:blipFill>
        <p:spPr>
          <a:xfrm>
            <a:off x="1524000" y="2332037"/>
            <a:ext cx="6034617" cy="4525963"/>
          </a:xfrm>
        </p:spPr>
      </p:pic>
      <p:sp>
        <p:nvSpPr>
          <p:cNvPr id="5" name="TextBox 4"/>
          <p:cNvSpPr txBox="1"/>
          <p:nvPr/>
        </p:nvSpPr>
        <p:spPr>
          <a:xfrm>
            <a:off x="0" y="228600"/>
            <a:ext cx="9144000" cy="3139321"/>
          </a:xfrm>
          <a:prstGeom prst="rect">
            <a:avLst/>
          </a:prstGeom>
          <a:noFill/>
        </p:spPr>
        <p:txBody>
          <a:bodyPr wrap="square" rtlCol="0">
            <a:spAutoFit/>
          </a:bodyPr>
          <a:lstStyle/>
          <a:p>
            <a:pPr>
              <a:buFont typeface="Arial" pitchFamily="34" charset="0"/>
              <a:buChar char="•"/>
            </a:pPr>
            <a:r>
              <a:rPr lang="en-US" b="1" dirty="0" smtClean="0"/>
              <a:t>Phase diagrams </a:t>
            </a:r>
            <a:r>
              <a:rPr lang="en-US" dirty="0" smtClean="0"/>
              <a:t>trace out all the points in pressure/temperature space where two phases are in equilibrium.  All points on the curve represent pressure/temperature combinations at which the chemical potentials of the phases are equal and the phases are in coexistence.  There is always a combination of pressure and temperature where the chemical potentials of all three phases are in equilibrium, this is referred to as the </a:t>
            </a:r>
            <a:r>
              <a:rPr lang="en-US" b="1" dirty="0" smtClean="0"/>
              <a:t>triple</a:t>
            </a:r>
            <a:r>
              <a:rPr lang="en-US" dirty="0" smtClean="0"/>
              <a:t> </a:t>
            </a:r>
            <a:r>
              <a:rPr lang="en-US" b="1" dirty="0" smtClean="0"/>
              <a:t>point</a:t>
            </a:r>
            <a:r>
              <a:rPr lang="en-US" dirty="0" smtClean="0"/>
              <a:t>.</a:t>
            </a:r>
          </a:p>
          <a:p>
            <a:pPr>
              <a:buFont typeface="Arial" pitchFamily="34" charset="0"/>
              <a:buChar char="•"/>
            </a:pPr>
            <a:endParaRPr lang="en-US" dirty="0" smtClean="0"/>
          </a:p>
          <a:p>
            <a:pPr>
              <a:buFont typeface="Arial" pitchFamily="34" charset="0"/>
              <a:buChar char="•"/>
            </a:pPr>
            <a:r>
              <a:rPr lang="en-US" dirty="0" smtClean="0"/>
              <a:t>The effect of the larger molar volume of waters solid phase compared to its liquid phase can be seen in the phase diagram.</a:t>
            </a:r>
            <a:endParaRPr lang="en-US" smtClean="0"/>
          </a:p>
          <a:p>
            <a:pPr>
              <a:buFont typeface="Arial" pitchFamily="34" charset="0"/>
              <a:buChar char="•"/>
            </a:pPr>
            <a:endParaRPr lang="en-US" dirty="0" smtClean="0"/>
          </a:p>
          <a:p>
            <a:pPr>
              <a:buFont typeface="Arial" pitchFamily="34" charset="0"/>
              <a:buChar char="•"/>
            </a:pPr>
            <a:r>
              <a:rPr lang="en-US" dirty="0" smtClean="0"/>
              <a:t>Where gas is in equilibrium with another phase P is the </a:t>
            </a:r>
            <a:r>
              <a:rPr lang="en-US" b="1" dirty="0" smtClean="0"/>
              <a:t>vapor pressure</a:t>
            </a:r>
            <a:r>
              <a:rPr lang="en-US" dirty="0" smtClean="0"/>
              <a:t> of the gas.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TotalTime>
  <Words>515</Words>
  <Application>Microsoft Office PowerPoint</Application>
  <PresentationFormat>On-screen Show (4:3)</PresentationFormat>
  <Paragraphs>22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obkb</dc:creator>
  <cp:lastModifiedBy>obkb</cp:lastModifiedBy>
  <cp:revision>30</cp:revision>
  <dcterms:created xsi:type="dcterms:W3CDTF">2014-03-02T21:42:52Z</dcterms:created>
  <dcterms:modified xsi:type="dcterms:W3CDTF">2014-03-03T07:51:31Z</dcterms:modified>
</cp:coreProperties>
</file>