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3" r:id="rId4"/>
    <p:sldId id="258" r:id="rId5"/>
    <p:sldId id="262" r:id="rId6"/>
    <p:sldId id="261" r:id="rId7"/>
    <p:sldId id="264" r:id="rId8"/>
    <p:sldId id="265" r:id="rId9"/>
    <p:sldId id="266" r:id="rId10"/>
    <p:sldId id="257" r:id="rId11"/>
    <p:sldId id="268" r:id="rId12"/>
    <p:sldId id="267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3DAF7-21F3-45C9-A04C-4446D305AB5F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A5897-74B6-4EF8-8251-C7595C940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Perpetual motion machine of the second kind is impossible.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19"/>
            <a:fld id="{F2FC7A07-4B63-498D-A653-4BF894AEAA08}" type="slidenum">
              <a:rPr lang="en-US" smtClean="0">
                <a:ea typeface="ＭＳ Ｐゴシック" pitchFamily="34" charset="-128"/>
              </a:rPr>
              <a:pPr defTabSz="913319"/>
              <a:t>3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reason of using isothermal and adiabatic segments is that no two isotherms at different T intersects. Therefore it is impossible to create a closed cycle of nonzero area.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19"/>
            <a:fld id="{BB0ADD9D-C6BD-4CE6-B06D-CA43041351AF}" type="slidenum">
              <a:rPr lang="en-US" smtClean="0">
                <a:ea typeface="ＭＳ Ｐゴシック" pitchFamily="34" charset="-128"/>
              </a:rPr>
              <a:pPr defTabSz="913319"/>
              <a:t>5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So far we’ve been dealing with the single gas. Lets calculate the entropy of mixing if we have to gases. </a:t>
            </a:r>
          </a:p>
          <a:p>
            <a:r>
              <a:rPr lang="en-US" smtClean="0">
                <a:ea typeface="ＭＳ Ｐゴシック" pitchFamily="34" charset="-128"/>
              </a:rPr>
              <a:t>Entropy of mixing is positive since </a:t>
            </a:r>
            <a:r>
              <a:rPr lang="en-US" i="1" smtClean="0">
                <a:ea typeface="ＭＳ Ｐゴシック" pitchFamily="34" charset="-128"/>
              </a:rPr>
              <a:t>x</a:t>
            </a:r>
            <a:r>
              <a:rPr lang="en-US" smtClean="0">
                <a:ea typeface="ＭＳ Ｐゴシック" pitchFamily="34" charset="-128"/>
              </a:rPr>
              <a:t> &lt;1 and </a:t>
            </a:r>
            <a:r>
              <a:rPr lang="en-US" i="1" smtClean="0">
                <a:ea typeface="ＭＳ Ｐゴシック" pitchFamily="34" charset="-128"/>
              </a:rPr>
              <a:t>ln x</a:t>
            </a:r>
            <a:r>
              <a:rPr lang="en-US" smtClean="0">
                <a:ea typeface="ＭＳ Ｐゴシック" pitchFamily="34" charset="-128"/>
              </a:rPr>
              <a:t> &lt; 0. 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19"/>
            <a:fld id="{61BABE0A-D28E-4870-BC3D-959B65F4BE36}" type="slidenum">
              <a:rPr lang="en-US" smtClean="0">
                <a:latin typeface="Arial" charset="0"/>
                <a:ea typeface="ＭＳ Ｐゴシック" pitchFamily="34" charset="-128"/>
              </a:rPr>
              <a:pPr defTabSz="913319"/>
              <a:t>11</a:t>
            </a:fld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DA0C-86AF-458B-9400-E8A592AF0658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82FC-77B7-49F2-B0D1-832D31D7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DA0C-86AF-458B-9400-E8A592AF0658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82FC-77B7-49F2-B0D1-832D31D7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DA0C-86AF-458B-9400-E8A592AF0658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82FC-77B7-49F2-B0D1-832D31D7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DA0C-86AF-458B-9400-E8A592AF0658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82FC-77B7-49F2-B0D1-832D31D7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DA0C-86AF-458B-9400-E8A592AF0658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82FC-77B7-49F2-B0D1-832D31D7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DA0C-86AF-458B-9400-E8A592AF0658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82FC-77B7-49F2-B0D1-832D31D7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DA0C-86AF-458B-9400-E8A592AF0658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82FC-77B7-49F2-B0D1-832D31D7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DA0C-86AF-458B-9400-E8A592AF0658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82FC-77B7-49F2-B0D1-832D31D7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DA0C-86AF-458B-9400-E8A592AF0658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82FC-77B7-49F2-B0D1-832D31D7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DA0C-86AF-458B-9400-E8A592AF0658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82FC-77B7-49F2-B0D1-832D31D7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DA0C-86AF-458B-9400-E8A592AF0658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82FC-77B7-49F2-B0D1-832D31D7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DDA0C-86AF-458B-9400-E8A592AF0658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E82FC-77B7-49F2-B0D1-832D31D7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2.png"/><Relationship Id="rId7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Dr.%20Guliaev\Documents\TEACHING\F07%20S08%20F08%20S09%20S10%20S11%20F11%20S12%20classes\CHEM%20300%20sum%20S07-S10\PART%202\Carnot%20Cycle_1.wmv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ome processes that do not occur are not in violation of the First </a:t>
            </a:r>
            <a:r>
              <a:rPr lang="en-US" sz="3600" dirty="0"/>
              <a:t>L</a:t>
            </a:r>
            <a:r>
              <a:rPr lang="en-US" sz="3600" dirty="0" smtClean="0"/>
              <a:t>aw</a:t>
            </a:r>
            <a:endParaRPr lang="en-US" sz="3600" dirty="0"/>
          </a:p>
        </p:txBody>
      </p:sp>
      <p:pic>
        <p:nvPicPr>
          <p:cNvPr id="5" name="Picture 10" descr="ch04f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390842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h04f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90800"/>
            <a:ext cx="34798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this “Entropy”?</a:t>
            </a:r>
            <a:endParaRPr 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600200"/>
            <a:ext cx="1326874" cy="6858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600200"/>
            <a:ext cx="1600200" cy="717847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600200"/>
            <a:ext cx="1524000" cy="762000"/>
          </a:xfrm>
          <a:prstGeom prst="rect">
            <a:avLst/>
          </a:prstGeom>
          <a:noFill/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514600"/>
            <a:ext cx="1645920" cy="457200"/>
          </a:xfrm>
          <a:prstGeom prst="rect">
            <a:avLst/>
          </a:prstGeom>
          <a:noFill/>
        </p:spPr>
      </p:pic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362200"/>
            <a:ext cx="1661160" cy="762000"/>
          </a:xfrm>
          <a:prstGeom prst="rect">
            <a:avLst/>
          </a:prstGeom>
          <a:noFill/>
        </p:spPr>
      </p:pic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419600"/>
            <a:ext cx="5187478" cy="204311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3276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Disorder is a function of the number of different microstates available to a system at a particular energy level.  When the energy of the system increases the number of microstates increases. When the volume of the system increases the number of microstates increases</a:t>
            </a:r>
            <a:endParaRPr lang="en-US" dirty="0"/>
          </a:p>
        </p:txBody>
      </p:sp>
      <p:pic>
        <p:nvPicPr>
          <p:cNvPr id="24" name="Picture 11" descr="ch04f0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4267200"/>
            <a:ext cx="34798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a spontaneous process in an isolated system </a:t>
            </a:r>
            <a:r>
              <a:rPr lang="en-US" dirty="0" smtClean="0">
                <a:latin typeface="Calibri"/>
              </a:rPr>
              <a:t>∆S is greater than zero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733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	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Two containers each contain one mole of an Ideal gas at 273.15K and 1atm of pressure.  A barrier in the container is removed and the gases are allowed to mix.  Derive this expression for </a:t>
            </a:r>
            <a:r>
              <a:rPr lang="en-US" sz="2400" dirty="0" smtClean="0">
                <a:latin typeface="Calibri"/>
                <a:ea typeface="+mj-ea"/>
                <a:cs typeface="+mj-cs"/>
              </a:rPr>
              <a:t>∆S for the process.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5" descr="chf5"/>
          <p:cNvPicPr>
            <a:picLocks noChangeAspect="1" noChangeArrowheads="1"/>
          </p:cNvPicPr>
          <p:nvPr/>
        </p:nvPicPr>
        <p:blipFill>
          <a:blip r:embed="rId4"/>
          <a:srcRect r="53334" b="11159"/>
          <a:stretch>
            <a:fillRect/>
          </a:stretch>
        </p:blipFill>
        <p:spPr bwMode="auto">
          <a:xfrm>
            <a:off x="381000" y="1371600"/>
            <a:ext cx="38735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0" descr="chf5"/>
          <p:cNvPicPr>
            <a:picLocks noChangeAspect="1" noChangeArrowheads="1"/>
          </p:cNvPicPr>
          <p:nvPr/>
        </p:nvPicPr>
        <p:blipFill>
          <a:blip r:embed="rId4"/>
          <a:srcRect l="46060" b="11099"/>
          <a:stretch>
            <a:fillRect/>
          </a:stretch>
        </p:blipFill>
        <p:spPr bwMode="auto">
          <a:xfrm>
            <a:off x="4495800" y="1447800"/>
            <a:ext cx="427831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4377" name="Object 5"/>
          <p:cNvGraphicFramePr>
            <a:graphicFrameLocks noChangeAspect="1"/>
          </p:cNvGraphicFramePr>
          <p:nvPr/>
        </p:nvGraphicFramePr>
        <p:xfrm>
          <a:off x="2133600" y="4343400"/>
          <a:ext cx="4843462" cy="527050"/>
        </p:xfrm>
        <a:graphic>
          <a:graphicData uri="http://schemas.openxmlformats.org/presentationml/2006/ole">
            <p:oleObj spid="_x0000_s31746" name="Equation" r:id="rId5" imgW="1866900" imgH="203200" progId="">
              <p:embed/>
            </p:oleObj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486400"/>
            <a:ext cx="1600200" cy="421871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24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Remember that </a:t>
            </a:r>
            <a:r>
              <a:rPr lang="en-US" dirty="0" smtClean="0">
                <a:latin typeface="Calibri"/>
              </a:rPr>
              <a:t>∆S must be calculated along a reversible path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1143000"/>
            <a:ext cx="608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this Entropy Homework Problem #1.  To be submitted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334000"/>
            <a:ext cx="3289041" cy="685800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7">
                                            <p:subSp spid="_x0000_s3174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09650" y="381000"/>
            <a:ext cx="6870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Carnot cycle</a:t>
            </a:r>
          </a:p>
        </p:txBody>
      </p:sp>
      <p:pic>
        <p:nvPicPr>
          <p:cNvPr id="8" name="Carnot Cycle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7763" y="1417638"/>
            <a:ext cx="6848475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152400"/>
            <a:ext cx="77597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latin typeface="Calibri" pitchFamily="34" charset="0"/>
              </a:rPr>
              <a:t>Second Law of Thermodynamics</a:t>
            </a:r>
          </a:p>
        </p:txBody>
      </p:sp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946150" y="954088"/>
            <a:ext cx="7397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It is impossible for a system to undergo a cyclic process whose sole effects are the flow of heat into the system from a heat reservoir and the performance of an equivalent amount of work by the system on the </a:t>
            </a:r>
            <a:r>
              <a:rPr lang="en-US" dirty="0" smtClean="0"/>
              <a:t>surroundings  You have to shed some heat somewhere. </a:t>
            </a:r>
            <a:endParaRPr lang="en-US" dirty="0"/>
          </a:p>
        </p:txBody>
      </p:sp>
      <p:pic>
        <p:nvPicPr>
          <p:cNvPr id="22532" name="Picture 3" descr="ch04f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9613" y="3600450"/>
            <a:ext cx="2757487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552700" y="3136900"/>
            <a:ext cx="4229100" cy="2832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27300" y="3009900"/>
            <a:ext cx="3657600" cy="3060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The Carnot Heat Engine</a:t>
            </a:r>
          </a:p>
        </p:txBody>
      </p:sp>
      <p:pic>
        <p:nvPicPr>
          <p:cNvPr id="19459" name="Picture 5" descr="chf5"/>
          <p:cNvPicPr>
            <a:picLocks noChangeAspect="1" noChangeArrowheads="1"/>
          </p:cNvPicPr>
          <p:nvPr/>
        </p:nvPicPr>
        <p:blipFill>
          <a:blip r:embed="rId3"/>
          <a:srcRect t="7465" b="7813"/>
          <a:stretch>
            <a:fillRect/>
          </a:stretch>
        </p:blipFill>
        <p:spPr bwMode="auto">
          <a:xfrm>
            <a:off x="565150" y="1587500"/>
            <a:ext cx="3151188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25900" y="1130300"/>
            <a:ext cx="46609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ea typeface="+mn-ea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Idealized model for the operation of any  heat engine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A heat engine draws heat from a heat source to do work on the surroundings and discharges some heat into a cold reservoir.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We can represent the engine as a 1 mole of an ideal gas in a cylinder fitted with a movable, frictionless piston that allows P-V work to be done on and by the gas. </a:t>
            </a:r>
          </a:p>
        </p:txBody>
      </p:sp>
      <p:sp>
        <p:nvSpPr>
          <p:cNvPr id="8" name="Down Arrow 7"/>
          <p:cNvSpPr/>
          <p:nvPr/>
        </p:nvSpPr>
        <p:spPr>
          <a:xfrm>
            <a:off x="2730500" y="1600200"/>
            <a:ext cx="1524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2946400" y="1612900"/>
            <a:ext cx="1130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Entropy</a:t>
            </a:r>
          </a:p>
        </p:txBody>
      </p:sp>
      <p:sp>
        <p:nvSpPr>
          <p:cNvPr id="12" name="Down Arrow 11"/>
          <p:cNvSpPr/>
          <p:nvPr/>
        </p:nvSpPr>
        <p:spPr>
          <a:xfrm flipV="1">
            <a:off x="2743200" y="4038600"/>
            <a:ext cx="15240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Box 12"/>
          <p:cNvSpPr txBox="1">
            <a:spLocks noChangeArrowheads="1"/>
          </p:cNvSpPr>
          <p:nvPr/>
        </p:nvSpPr>
        <p:spPr bwMode="auto">
          <a:xfrm>
            <a:off x="2933700" y="4127500"/>
            <a:ext cx="1130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Entropy</a:t>
            </a:r>
          </a:p>
        </p:txBody>
      </p:sp>
      <p:sp>
        <p:nvSpPr>
          <p:cNvPr id="19465" name="TextBox 15"/>
          <p:cNvSpPr txBox="1">
            <a:spLocks noChangeArrowheads="1"/>
          </p:cNvSpPr>
          <p:nvPr/>
        </p:nvSpPr>
        <p:spPr bwMode="auto">
          <a:xfrm>
            <a:off x="330200" y="5092700"/>
            <a:ext cx="5149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 tends to become disordered!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anton1"/>
          <p:cNvPicPr>
            <a:picLocks noChangeAspect="1" noChangeArrowheads="1"/>
          </p:cNvPicPr>
          <p:nvPr/>
        </p:nvPicPr>
        <p:blipFill>
          <a:blip r:embed="rId3">
            <a:lum bright="-6000" contrast="54000"/>
          </a:blip>
          <a:srcRect l="17882" t="6073" r="21883" b="67751"/>
          <a:stretch>
            <a:fillRect/>
          </a:stretch>
        </p:blipFill>
        <p:spPr bwMode="auto">
          <a:xfrm rot="-10740000">
            <a:off x="601663" y="2254250"/>
            <a:ext cx="7446962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685800" y="101600"/>
            <a:ext cx="6870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latin typeface="Calibri" pitchFamily="34" charset="0"/>
              </a:rPr>
              <a:t>Carnot cycle</a:t>
            </a:r>
          </a:p>
        </p:txBody>
      </p:sp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438150" y="827088"/>
            <a:ext cx="84645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Adiabatic segments: to avoid losing heat to the surroundings at temperatures between T</a:t>
            </a:r>
            <a:r>
              <a:rPr lang="en-US" baseline="-25000"/>
              <a:t>2</a:t>
            </a:r>
            <a:r>
              <a:rPr lang="en-US"/>
              <a:t> and T</a:t>
            </a:r>
            <a:r>
              <a:rPr lang="en-US" baseline="-25000"/>
              <a:t>1</a:t>
            </a:r>
            <a:r>
              <a:rPr lang="en-US"/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/>
              <a:t>Isothermal segments: to absorb heat at T</a:t>
            </a:r>
            <a:r>
              <a:rPr lang="en-US" baseline="-25000"/>
              <a:t>2</a:t>
            </a:r>
            <a:r>
              <a:rPr lang="en-US"/>
              <a:t> and release at T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05" name="Text Box 22"/>
          <p:cNvSpPr txBox="1">
            <a:spLocks noChangeArrowheads="1"/>
          </p:cNvSpPr>
          <p:nvPr/>
        </p:nvSpPr>
        <p:spPr bwMode="auto">
          <a:xfrm>
            <a:off x="644525" y="6249988"/>
            <a:ext cx="798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 volume of the cylinder shown is that at the beginning of the appropriate segment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865313" y="50800"/>
            <a:ext cx="4868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The Carnot Cycle: Summary</a:t>
            </a:r>
            <a:endParaRPr lang="en-US" sz="32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" name="Group 225"/>
          <p:cNvGraphicFramePr>
            <a:graphicFrameLocks noGrp="1"/>
          </p:cNvGraphicFramePr>
          <p:nvPr/>
        </p:nvGraphicFramePr>
        <p:xfrm>
          <a:off x="63500" y="711200"/>
          <a:ext cx="8940800" cy="2297113"/>
        </p:xfrm>
        <a:graphic>
          <a:graphicData uri="http://schemas.openxmlformats.org/drawingml/2006/table">
            <a:tbl>
              <a:tblPr/>
              <a:tblGrid>
                <a:gridCol w="838200"/>
                <a:gridCol w="2324100"/>
                <a:gridCol w="1549400"/>
                <a:gridCol w="2298700"/>
                <a:gridCol w="1930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Step 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Step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Step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Step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-nRT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ln(V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/V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V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(T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-T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-nRT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ln(V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/V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V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(T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-T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-w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-w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∆U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</a:rPr>
                        <a:t>w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31" name="Text Box 8"/>
          <p:cNvSpPr txBox="1">
            <a:spLocks noChangeArrowheads="1"/>
          </p:cNvSpPr>
          <p:nvPr/>
        </p:nvSpPr>
        <p:spPr bwMode="auto">
          <a:xfrm>
            <a:off x="1085850" y="3105150"/>
            <a:ext cx="71882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Times New Roman" pitchFamily="18" charset="0"/>
              </a:rPr>
              <a:t>w</a:t>
            </a:r>
            <a:r>
              <a:rPr lang="en-US" baseline="-25000">
                <a:latin typeface="Times New Roman" pitchFamily="18" charset="0"/>
              </a:rPr>
              <a:t>1  </a:t>
            </a:r>
            <a:r>
              <a:rPr lang="en-US">
                <a:latin typeface="Times New Roman" pitchFamily="18" charset="0"/>
              </a:rPr>
              <a:t>+  w</a:t>
            </a:r>
            <a:r>
              <a:rPr lang="en-US" baseline="-25000">
                <a:latin typeface="Times New Roman" pitchFamily="18" charset="0"/>
              </a:rPr>
              <a:t>2  </a:t>
            </a:r>
            <a:r>
              <a:rPr lang="en-US">
                <a:latin typeface="Times New Roman" pitchFamily="18" charset="0"/>
              </a:rPr>
              <a:t>+  w</a:t>
            </a:r>
            <a:r>
              <a:rPr lang="en-US" baseline="-25000">
                <a:latin typeface="Times New Roman" pitchFamily="18" charset="0"/>
              </a:rPr>
              <a:t>3  </a:t>
            </a:r>
            <a:r>
              <a:rPr lang="en-US">
                <a:latin typeface="Times New Roman" pitchFamily="18" charset="0"/>
              </a:rPr>
              <a:t>+  w</a:t>
            </a:r>
            <a:r>
              <a:rPr lang="en-US" baseline="-25000">
                <a:latin typeface="Times New Roman" pitchFamily="18" charset="0"/>
              </a:rPr>
              <a:t>4</a:t>
            </a:r>
            <a:r>
              <a:rPr lang="en-US">
                <a:latin typeface="Times New Roman" pitchFamily="18" charset="0"/>
              </a:rPr>
              <a:t>= -nRT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ln(V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/V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) +  C</a:t>
            </a:r>
            <a:r>
              <a:rPr lang="en-US" baseline="-25000">
                <a:latin typeface="Times New Roman" pitchFamily="18" charset="0"/>
              </a:rPr>
              <a:t>V</a:t>
            </a:r>
            <a:r>
              <a:rPr lang="en-US">
                <a:latin typeface="Times New Roman" pitchFamily="18" charset="0"/>
              </a:rPr>
              <a:t>(T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-T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)  </a:t>
            </a:r>
            <a:r>
              <a:rPr lang="en-US">
                <a:latin typeface="Times New Roman" pitchFamily="18" charset="0"/>
                <a:sym typeface="Symbol" pitchFamily="18" charset="2"/>
              </a:rPr>
              <a:t>-  nRT</a:t>
            </a:r>
            <a:r>
              <a:rPr lang="en-US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en-US">
                <a:latin typeface="Times New Roman" pitchFamily="18" charset="0"/>
                <a:sym typeface="Symbol" pitchFamily="18" charset="2"/>
              </a:rPr>
              <a:t>ln(V</a:t>
            </a:r>
            <a:r>
              <a:rPr lang="en-US" baseline="-25000">
                <a:latin typeface="Times New Roman" pitchFamily="18" charset="0"/>
                <a:sym typeface="Symbol" pitchFamily="18" charset="2"/>
              </a:rPr>
              <a:t>4</a:t>
            </a:r>
            <a:r>
              <a:rPr lang="en-US">
                <a:latin typeface="Times New Roman" pitchFamily="18" charset="0"/>
                <a:sym typeface="Symbol" pitchFamily="18" charset="2"/>
              </a:rPr>
              <a:t>/V</a:t>
            </a:r>
            <a:r>
              <a:rPr lang="en-US" baseline="-25000">
                <a:latin typeface="Times New Roman" pitchFamily="18" charset="0"/>
                <a:sym typeface="Symbol" pitchFamily="18" charset="2"/>
              </a:rPr>
              <a:t>3</a:t>
            </a:r>
            <a:r>
              <a:rPr lang="en-US">
                <a:latin typeface="Times New Roman" pitchFamily="18" charset="0"/>
                <a:sym typeface="Symbol" pitchFamily="18" charset="2"/>
              </a:rPr>
              <a:t>) + </a:t>
            </a:r>
            <a:r>
              <a:rPr lang="en-US">
                <a:latin typeface="Times New Roman" pitchFamily="18" charset="0"/>
              </a:rPr>
              <a:t>C</a:t>
            </a:r>
            <a:r>
              <a:rPr lang="en-US" baseline="-25000">
                <a:latin typeface="Times New Roman" pitchFamily="18" charset="0"/>
              </a:rPr>
              <a:t>V</a:t>
            </a:r>
            <a:r>
              <a:rPr lang="en-US">
                <a:latin typeface="Times New Roman" pitchFamily="18" charset="0"/>
              </a:rPr>
              <a:t>(T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-T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) </a:t>
            </a:r>
          </a:p>
          <a:p>
            <a:pPr>
              <a:lnSpc>
                <a:spcPct val="110000"/>
              </a:lnSpc>
            </a:pPr>
            <a:r>
              <a:rPr lang="en-US" sz="2200">
                <a:latin typeface="Times New Roman" pitchFamily="18" charset="0"/>
              </a:rPr>
              <a:t>		   </a:t>
            </a:r>
          </a:p>
          <a:p>
            <a:pPr algn="ctr">
              <a:lnSpc>
                <a:spcPct val="110000"/>
              </a:lnSpc>
            </a:pPr>
            <a:r>
              <a:rPr lang="en-US" sz="2200">
                <a:latin typeface="Times New Roman" pitchFamily="18" charset="0"/>
              </a:rPr>
              <a:t>w</a:t>
            </a:r>
            <a:r>
              <a:rPr lang="en-US" sz="2200" baseline="-25000">
                <a:latin typeface="Times New Roman" pitchFamily="18" charset="0"/>
              </a:rPr>
              <a:t>net</a:t>
            </a:r>
            <a:r>
              <a:rPr lang="en-US" sz="2200">
                <a:latin typeface="Times New Roman" pitchFamily="18" charset="0"/>
              </a:rPr>
              <a:t> = -nRT</a:t>
            </a:r>
            <a:r>
              <a:rPr lang="en-US" sz="2200" baseline="-25000">
                <a:latin typeface="Times New Roman" pitchFamily="18" charset="0"/>
              </a:rPr>
              <a:t>2</a:t>
            </a:r>
            <a:r>
              <a:rPr lang="en-US" sz="2200">
                <a:latin typeface="Times New Roman" pitchFamily="18" charset="0"/>
              </a:rPr>
              <a:t>ln(V</a:t>
            </a:r>
            <a:r>
              <a:rPr lang="en-US" sz="2200" baseline="-25000">
                <a:latin typeface="Times New Roman" pitchFamily="18" charset="0"/>
              </a:rPr>
              <a:t>2</a:t>
            </a:r>
            <a:r>
              <a:rPr lang="en-US" sz="2200">
                <a:latin typeface="Times New Roman" pitchFamily="18" charset="0"/>
              </a:rPr>
              <a:t>/V</a:t>
            </a:r>
            <a:r>
              <a:rPr lang="en-US" sz="2200" baseline="-25000">
                <a:latin typeface="Times New Roman" pitchFamily="18" charset="0"/>
              </a:rPr>
              <a:t>1</a:t>
            </a:r>
            <a:r>
              <a:rPr lang="en-US" sz="2200">
                <a:latin typeface="Times New Roman" pitchFamily="18" charset="0"/>
              </a:rPr>
              <a:t>) 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-  nRT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ln(V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4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/V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) </a:t>
            </a:r>
          </a:p>
          <a:p>
            <a:pPr>
              <a:lnSpc>
                <a:spcPct val="110000"/>
              </a:lnSpc>
            </a:pPr>
            <a:endParaRPr lang="en-US" sz="2200">
              <a:latin typeface="Times New Roman" pitchFamily="18" charset="0"/>
              <a:sym typeface="Symbol" pitchFamily="18" charset="2"/>
            </a:endParaRPr>
          </a:p>
          <a:p>
            <a:r>
              <a:rPr lang="en-US" sz="2200">
                <a:latin typeface="Times New Roman" pitchFamily="18" charset="0"/>
              </a:rPr>
              <a:t>q</a:t>
            </a:r>
            <a:r>
              <a:rPr lang="en-US" sz="2200" baseline="-25000">
                <a:latin typeface="Times New Roman" pitchFamily="18" charset="0"/>
              </a:rPr>
              <a:t>2  </a:t>
            </a:r>
            <a:r>
              <a:rPr lang="en-US" sz="2200">
                <a:latin typeface="Times New Roman" pitchFamily="18" charset="0"/>
              </a:rPr>
              <a:t>+  q</a:t>
            </a:r>
            <a:r>
              <a:rPr lang="en-US" sz="2200" baseline="-25000">
                <a:latin typeface="Times New Roman" pitchFamily="18" charset="0"/>
              </a:rPr>
              <a:t>1 </a:t>
            </a:r>
            <a:r>
              <a:rPr lang="en-US" sz="2200">
                <a:latin typeface="Times New Roman" pitchFamily="18" charset="0"/>
              </a:rPr>
              <a:t>=  nRT</a:t>
            </a:r>
            <a:r>
              <a:rPr lang="en-US" sz="2200" baseline="-25000">
                <a:latin typeface="Times New Roman" pitchFamily="18" charset="0"/>
              </a:rPr>
              <a:t>2</a:t>
            </a:r>
            <a:r>
              <a:rPr lang="en-US" sz="2200">
                <a:latin typeface="Times New Roman" pitchFamily="18" charset="0"/>
              </a:rPr>
              <a:t>ln(V</a:t>
            </a:r>
            <a:r>
              <a:rPr lang="en-US" sz="2200" baseline="-25000">
                <a:latin typeface="Times New Roman" pitchFamily="18" charset="0"/>
              </a:rPr>
              <a:t>2</a:t>
            </a:r>
            <a:r>
              <a:rPr lang="en-US" sz="2200">
                <a:latin typeface="Times New Roman" pitchFamily="18" charset="0"/>
              </a:rPr>
              <a:t>/V</a:t>
            </a:r>
            <a:r>
              <a:rPr lang="en-US" sz="2200" baseline="-25000">
                <a:latin typeface="Times New Roman" pitchFamily="18" charset="0"/>
              </a:rPr>
              <a:t>1</a:t>
            </a:r>
            <a:r>
              <a:rPr lang="en-US" sz="2200">
                <a:latin typeface="Times New Roman" pitchFamily="18" charset="0"/>
              </a:rPr>
              <a:t>)  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+  nRT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ln(V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4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/V</a:t>
            </a:r>
            <a:r>
              <a:rPr lang="en-US" sz="2200" baseline="-25000"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2200">
                <a:latin typeface="Times New Roman" pitchFamily="18" charset="0"/>
                <a:sym typeface="Symbol" pitchFamily="18" charset="2"/>
              </a:rPr>
              <a:t>)</a:t>
            </a:r>
          </a:p>
          <a:p>
            <a:endParaRPr lang="en-US" sz="2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32" name="Rectangle 230"/>
          <p:cNvSpPr>
            <a:spLocks noChangeArrowheads="1"/>
          </p:cNvSpPr>
          <p:nvPr/>
        </p:nvSpPr>
        <p:spPr bwMode="auto">
          <a:xfrm>
            <a:off x="6927850" y="5048250"/>
            <a:ext cx="1720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sz="2800" baseline="-25000">
                <a:latin typeface="Times New Roman" pitchFamily="18" charset="0"/>
                <a:sym typeface="Symbol" pitchFamily="18" charset="2"/>
              </a:rPr>
              <a:t>net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  =  -w  </a:t>
            </a:r>
          </a:p>
          <a:p>
            <a:endParaRPr lang="en-US" sz="28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098" name="Object 37"/>
          <p:cNvGraphicFramePr>
            <a:graphicFrameLocks noChangeAspect="1"/>
          </p:cNvGraphicFramePr>
          <p:nvPr/>
        </p:nvGraphicFramePr>
        <p:xfrm>
          <a:off x="2501900" y="5641975"/>
          <a:ext cx="3713163" cy="1216025"/>
        </p:xfrm>
        <a:graphic>
          <a:graphicData uri="http://schemas.openxmlformats.org/presentationml/2006/ole">
            <p:oleObj spid="_x0000_s2050" name="Equation" r:id="rId4" imgW="1434960" imgH="469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009650" y="381000"/>
            <a:ext cx="6870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Change in S for the Carnot cycle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788988" y="1550988"/>
          <a:ext cx="7172325" cy="1098550"/>
        </p:xfrm>
        <a:graphic>
          <a:graphicData uri="http://schemas.openxmlformats.org/presentationml/2006/ole">
            <p:oleObj spid="_x0000_s1026" name="Equation" r:id="rId4" imgW="2819160" imgH="431640" progId="Equation.3">
              <p:embed/>
            </p:oleObj>
          </a:graphicData>
        </a:graphic>
      </p:graphicFrame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879475" y="3041650"/>
            <a:ext cx="7402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For cyclic process involving any number of steps:</a:t>
            </a:r>
          </a:p>
        </p:txBody>
      </p:sp>
      <p:graphicFrame>
        <p:nvGraphicFramePr>
          <p:cNvPr id="5123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3421063" y="3783013"/>
          <a:ext cx="1712912" cy="2003425"/>
        </p:xfrm>
        <a:graphic>
          <a:graphicData uri="http://schemas.openxmlformats.org/presentationml/2006/ole">
            <p:oleObj spid="_x0000_s1027" name="Equation" r:id="rId5" imgW="672840" imgH="787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Implications of Carnot Cycle Analysis</a:t>
            </a:r>
            <a:endParaRPr lang="en-US" sz="32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029200"/>
            <a:ext cx="4133850" cy="466725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590800"/>
            <a:ext cx="1219200" cy="609600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667000"/>
            <a:ext cx="449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a new thermodynamic state function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14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Statements of Second Law</a:t>
            </a:r>
          </a:p>
          <a:p>
            <a:r>
              <a:rPr lang="en-US" dirty="0" smtClean="0"/>
              <a:t>Impossible to convert heat into work with 100% efficiency.  Cannot construct a device that operates in cycles and converts heat into work without producing some other change in the surroundings.  </a:t>
            </a:r>
            <a:endParaRPr lang="en-US" dirty="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505200"/>
            <a:ext cx="1032013" cy="533400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505200"/>
            <a:ext cx="1189038" cy="533400"/>
          </a:xfrm>
          <a:prstGeom prst="rect">
            <a:avLst/>
          </a:prstGeom>
          <a:noFill/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343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Like other state functions, Entropy has an exact differential</a:t>
            </a:r>
            <a:endParaRPr lang="en-US" dirty="0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791200"/>
            <a:ext cx="4114800" cy="466725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does a gas expand to fill its container?</a:t>
            </a:r>
            <a:endParaRPr lang="en-US" sz="2800" dirty="0"/>
          </a:p>
        </p:txBody>
      </p:sp>
      <p:pic>
        <p:nvPicPr>
          <p:cNvPr id="5" name="Picture 5" descr="chf5.3.jpg"/>
          <p:cNvPicPr>
            <a:picLocks noChangeAspect="1"/>
          </p:cNvPicPr>
          <p:nvPr/>
        </p:nvPicPr>
        <p:blipFill>
          <a:blip r:embed="rId2"/>
          <a:srcRect r="49889" b="13870"/>
          <a:stretch>
            <a:fillRect/>
          </a:stretch>
        </p:blipFill>
        <p:spPr bwMode="auto">
          <a:xfrm>
            <a:off x="0" y="990600"/>
            <a:ext cx="467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hf5"/>
          <p:cNvPicPr>
            <a:picLocks noChangeAspect="1" noChangeArrowheads="1"/>
          </p:cNvPicPr>
          <p:nvPr/>
        </p:nvPicPr>
        <p:blipFill>
          <a:blip r:embed="rId2"/>
          <a:srcRect l="48698" r="6857" b="12192"/>
          <a:stretch>
            <a:fillRect/>
          </a:stretch>
        </p:blipFill>
        <p:spPr bwMode="auto">
          <a:xfrm>
            <a:off x="4876800" y="1066800"/>
            <a:ext cx="40640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562600"/>
            <a:ext cx="1445173" cy="381000"/>
          </a:xfrm>
          <a:prstGeom prst="rect">
            <a:avLst/>
          </a:prstGeom>
          <a:noFill/>
        </p:spPr>
      </p:pic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64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or</a:t>
            </a:r>
            <a:endParaRPr lang="en-US" sz="28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581400"/>
            <a:ext cx="3654490" cy="762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Temperatures of two pieces of metal equilibrate?</a:t>
            </a:r>
            <a:endParaRPr lang="en-US" dirty="0"/>
          </a:p>
        </p:txBody>
      </p:sp>
      <p:pic>
        <p:nvPicPr>
          <p:cNvPr id="4" name="Picture 10" descr="ch04f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76400"/>
            <a:ext cx="390842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572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blocks of iron (1 mole each).  One block at 273.15K, the other at 373.15K.  Brought into thermal contact at 1atm of pressure. C</a:t>
            </a:r>
            <a:r>
              <a:rPr lang="en-US" baseline="-25000" dirty="0" smtClean="0"/>
              <a:t>p</a:t>
            </a:r>
            <a:r>
              <a:rPr lang="en-US" dirty="0" smtClean="0"/>
              <a:t> iron = 25.1 J/K.  What is </a:t>
            </a:r>
            <a:r>
              <a:rPr lang="en-US" dirty="0" smtClean="0">
                <a:latin typeface="Calibri"/>
              </a:rPr>
              <a:t>∆S for equilibration?</a:t>
            </a:r>
            <a:endParaRPr lang="en-US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486400"/>
            <a:ext cx="3654490" cy="762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566</Words>
  <Application>Microsoft Office PowerPoint</Application>
  <PresentationFormat>On-screen Show (4:3)</PresentationFormat>
  <Paragraphs>67</Paragraphs>
  <Slides>13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Some processes that do not occur are not in violation of the First Law</vt:lpstr>
      <vt:lpstr>Slide 2</vt:lpstr>
      <vt:lpstr>Slide 3</vt:lpstr>
      <vt:lpstr>Slide 4</vt:lpstr>
      <vt:lpstr>Slide 5</vt:lpstr>
      <vt:lpstr>Slide 6</vt:lpstr>
      <vt:lpstr>Implications of Carnot Cycle Analysis</vt:lpstr>
      <vt:lpstr>Why does a gas expand to fill its container?</vt:lpstr>
      <vt:lpstr>Why do Temperatures of two pieces of metal equilibrate?</vt:lpstr>
      <vt:lpstr>What is this “Entropy”?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obkb</dc:creator>
  <cp:lastModifiedBy>obkb</cp:lastModifiedBy>
  <cp:revision>30</cp:revision>
  <dcterms:created xsi:type="dcterms:W3CDTF">2014-02-15T01:06:45Z</dcterms:created>
  <dcterms:modified xsi:type="dcterms:W3CDTF">2014-03-02T11:15:00Z</dcterms:modified>
</cp:coreProperties>
</file>