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9" r:id="rId4"/>
    <p:sldId id="258"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2" d="100"/>
          <a:sy n="72" d="100"/>
        </p:scale>
        <p:origin x="-1098"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2154D6-6DAC-4906-B35E-8878796CACB6}" type="datetimeFigureOut">
              <a:rPr lang="en-US" smtClean="0"/>
              <a:t>2/9/2014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66D5A5-25CB-424C-A4CD-6CBEF5ECFD01}"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Comment on differences</a:t>
            </a:r>
            <a:r>
              <a:rPr lang="en-US" baseline="0" dirty="0" smtClean="0"/>
              <a:t> in notation used by me and by text</a:t>
            </a:r>
            <a:endParaRPr lang="en-US" dirty="0"/>
          </a:p>
        </p:txBody>
      </p:sp>
      <p:sp>
        <p:nvSpPr>
          <p:cNvPr id="4" name="Slide Number Placeholder 3"/>
          <p:cNvSpPr>
            <a:spLocks noGrp="1"/>
          </p:cNvSpPr>
          <p:nvPr>
            <p:ph type="sldNum" sz="quarter" idx="10"/>
          </p:nvPr>
        </p:nvSpPr>
        <p:spPr/>
        <p:txBody>
          <a:bodyPr/>
          <a:lstStyle/>
          <a:p>
            <a:fld id="{C066D5A5-25CB-424C-A4CD-6CBEF5ECFD01}"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r>
              <a:rPr lang="en-US" smtClean="0">
                <a:latin typeface="Arial" pitchFamily="34" charset="0"/>
              </a:rPr>
              <a:t>Many compounds a tend to have lower enthalpy that the reference state. They are more stable than the ones with the positive values. The energy must be supplied in order to decompose them. </a:t>
            </a:r>
          </a:p>
          <a:p>
            <a:endParaRPr lang="en-US"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724ACD-C38D-4709-A655-0BD0E97101B1}" type="datetimeFigureOut">
              <a:rPr lang="en-US" smtClean="0"/>
              <a:t>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6A4CC4-4115-459B-9C7B-1A24BDE123D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724ACD-C38D-4709-A655-0BD0E97101B1}" type="datetimeFigureOut">
              <a:rPr lang="en-US" smtClean="0"/>
              <a:t>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6A4CC4-4115-459B-9C7B-1A24BDE123D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724ACD-C38D-4709-A655-0BD0E97101B1}" type="datetimeFigureOut">
              <a:rPr lang="en-US" smtClean="0"/>
              <a:t>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6A4CC4-4115-459B-9C7B-1A24BDE123D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724ACD-C38D-4709-A655-0BD0E97101B1}" type="datetimeFigureOut">
              <a:rPr lang="en-US" smtClean="0"/>
              <a:t>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6A4CC4-4115-459B-9C7B-1A24BDE123D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724ACD-C38D-4709-A655-0BD0E97101B1}" type="datetimeFigureOut">
              <a:rPr lang="en-US" smtClean="0"/>
              <a:t>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6A4CC4-4115-459B-9C7B-1A24BDE123D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724ACD-C38D-4709-A655-0BD0E97101B1}" type="datetimeFigureOut">
              <a:rPr lang="en-US" smtClean="0"/>
              <a:t>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6A4CC4-4115-459B-9C7B-1A24BDE123D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724ACD-C38D-4709-A655-0BD0E97101B1}" type="datetimeFigureOut">
              <a:rPr lang="en-US" smtClean="0"/>
              <a:t>2/9/2014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6A4CC4-4115-459B-9C7B-1A24BDE123D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724ACD-C38D-4709-A655-0BD0E97101B1}" type="datetimeFigureOut">
              <a:rPr lang="en-US" smtClean="0"/>
              <a:t>2/9/2014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6A4CC4-4115-459B-9C7B-1A24BDE123D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724ACD-C38D-4709-A655-0BD0E97101B1}" type="datetimeFigureOut">
              <a:rPr lang="en-US" smtClean="0"/>
              <a:t>2/9/2014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6A4CC4-4115-459B-9C7B-1A24BDE123D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724ACD-C38D-4709-A655-0BD0E97101B1}" type="datetimeFigureOut">
              <a:rPr lang="en-US" smtClean="0"/>
              <a:t>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6A4CC4-4115-459B-9C7B-1A24BDE123D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724ACD-C38D-4709-A655-0BD0E97101B1}" type="datetimeFigureOut">
              <a:rPr lang="en-US" smtClean="0"/>
              <a:t>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6A4CC4-4115-459B-9C7B-1A24BDE123D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724ACD-C38D-4709-A655-0BD0E97101B1}" type="datetimeFigureOut">
              <a:rPr lang="en-US" smtClean="0"/>
              <a:t>2/9/2014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6A4CC4-4115-459B-9C7B-1A24BDE123D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1265"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810000" y="1295400"/>
            <a:ext cx="1661160" cy="609600"/>
          </a:xfrm>
          <a:prstGeom prst="rect">
            <a:avLst/>
          </a:prstGeom>
          <a:noFill/>
        </p:spPr>
      </p:pic>
      <p:sp>
        <p:nvSpPr>
          <p:cNvPr id="11267" name="Rectangle 3"/>
          <p:cNvSpPr>
            <a:spLocks noChangeArrowheads="1"/>
          </p:cNvSpPr>
          <p:nvPr/>
        </p:nvSpPr>
        <p:spPr bwMode="auto">
          <a:xfrm>
            <a:off x="0" y="838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69"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1268" name="Picture 4"/>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3276600" y="1981200"/>
            <a:ext cx="2631558" cy="685800"/>
          </a:xfrm>
          <a:prstGeom prst="rect">
            <a:avLst/>
          </a:prstGeom>
          <a:noFill/>
        </p:spPr>
      </p:pic>
      <p:sp>
        <p:nvSpPr>
          <p:cNvPr id="11270" name="Rectangle 6"/>
          <p:cNvSpPr>
            <a:spLocks noChangeArrowheads="1"/>
          </p:cNvSpPr>
          <p:nvPr/>
        </p:nvSpPr>
        <p:spPr bwMode="auto">
          <a:xfrm>
            <a:off x="0" y="8667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 name="TextBox 9"/>
          <p:cNvSpPr txBox="1"/>
          <p:nvPr/>
        </p:nvSpPr>
        <p:spPr>
          <a:xfrm>
            <a:off x="0" y="228600"/>
            <a:ext cx="9144000" cy="646331"/>
          </a:xfrm>
          <a:prstGeom prst="rect">
            <a:avLst/>
          </a:prstGeom>
          <a:noFill/>
        </p:spPr>
        <p:txBody>
          <a:bodyPr wrap="square" rtlCol="0">
            <a:spAutoFit/>
          </a:bodyPr>
          <a:lstStyle/>
          <a:p>
            <a:r>
              <a:rPr lang="en-US" dirty="0" smtClean="0"/>
              <a:t>The Enthalpy state function allows us to predict the heat that will be released or absorbed as a system proceeds from one state to another in real world constant pressure conditions.</a:t>
            </a:r>
            <a:endParaRPr lang="en-US" dirty="0"/>
          </a:p>
        </p:txBody>
      </p:sp>
      <p:sp>
        <p:nvSpPr>
          <p:cNvPr id="12" name="TextBox 11"/>
          <p:cNvSpPr txBox="1"/>
          <p:nvPr/>
        </p:nvSpPr>
        <p:spPr>
          <a:xfrm>
            <a:off x="1" y="3124200"/>
            <a:ext cx="9144000" cy="646331"/>
          </a:xfrm>
          <a:prstGeom prst="rect">
            <a:avLst/>
          </a:prstGeom>
          <a:noFill/>
        </p:spPr>
        <p:txBody>
          <a:bodyPr wrap="square" rtlCol="0">
            <a:spAutoFit/>
          </a:bodyPr>
          <a:lstStyle/>
          <a:p>
            <a:r>
              <a:rPr lang="en-US" dirty="0" smtClean="0"/>
              <a:t>If we sum the Enthalpy possessed by all reaction products and subtract the sum of the Enthalpy of the reactants, the difference is the heat that will be released or absorbed in the process.</a:t>
            </a:r>
            <a:endParaRPr lang="en-US" dirty="0"/>
          </a:p>
        </p:txBody>
      </p:sp>
      <p:sp>
        <p:nvSpPr>
          <p:cNvPr id="11272"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1271" name="Picture 7"/>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2286000" y="3962400"/>
            <a:ext cx="5169877" cy="762000"/>
          </a:xfrm>
          <a:prstGeom prst="rect">
            <a:avLst/>
          </a:prstGeom>
          <a:noFill/>
        </p:spPr>
      </p:pic>
      <p:sp>
        <p:nvSpPr>
          <p:cNvPr id="11273" name="Rectangle 9"/>
          <p:cNvSpPr>
            <a:spLocks noChangeArrowheads="1"/>
          </p:cNvSpPr>
          <p:nvPr/>
        </p:nvSpPr>
        <p:spPr bwMode="auto">
          <a:xfrm>
            <a:off x="0" y="1076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7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1274" name="Picture 10"/>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1981200" y="5181600"/>
            <a:ext cx="5568461" cy="762000"/>
          </a:xfrm>
          <a:prstGeom prst="rect">
            <a:avLst/>
          </a:prstGeom>
          <a:noFill/>
        </p:spPr>
      </p:pic>
      <p:sp>
        <p:nvSpPr>
          <p:cNvPr id="11276" name="Rectangle 12"/>
          <p:cNvSpPr>
            <a:spLocks noChangeArrowheads="1"/>
          </p:cNvSpPr>
          <p:nvPr/>
        </p:nvSpPr>
        <p:spPr bwMode="auto">
          <a:xfrm>
            <a:off x="0" y="1076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en-US" sz="3200" dirty="0" smtClean="0"/>
              <a:t>In the real world it is difficult to measure total Enthalpy content for a substance so we use a reference</a:t>
            </a:r>
            <a:endParaRPr lang="en-US" sz="3200" dirty="0"/>
          </a:p>
        </p:txBody>
      </p:sp>
      <p:sp>
        <p:nvSpPr>
          <p:cNvPr id="4" name="TextBox 3"/>
          <p:cNvSpPr txBox="1"/>
          <p:nvPr/>
        </p:nvSpPr>
        <p:spPr>
          <a:xfrm>
            <a:off x="1" y="1828800"/>
            <a:ext cx="9144000" cy="1754326"/>
          </a:xfrm>
          <a:prstGeom prst="rect">
            <a:avLst/>
          </a:prstGeom>
          <a:noFill/>
        </p:spPr>
        <p:txBody>
          <a:bodyPr wrap="square" rtlCol="0">
            <a:spAutoFit/>
          </a:bodyPr>
          <a:lstStyle/>
          <a:p>
            <a:pPr>
              <a:buFont typeface="Arial" pitchFamily="34" charset="0"/>
              <a:buChar char="•"/>
            </a:pPr>
            <a:r>
              <a:rPr lang="en-US" dirty="0" smtClean="0"/>
              <a:t>To provide a reference state, the total enthalpy content of a pure element in its most stable state of aggregation at 298.15K and 1 </a:t>
            </a:r>
            <a:r>
              <a:rPr lang="en-US" dirty="0" err="1" smtClean="0"/>
              <a:t>atm</a:t>
            </a:r>
            <a:r>
              <a:rPr lang="en-US" dirty="0" smtClean="0"/>
              <a:t> of pressure is taken to be zero.</a:t>
            </a:r>
          </a:p>
          <a:p>
            <a:pPr>
              <a:buFont typeface="Arial" pitchFamily="34" charset="0"/>
              <a:buChar char="•"/>
            </a:pPr>
            <a:r>
              <a:rPr lang="en-US" dirty="0" smtClean="0"/>
              <a:t>Now an enthalpy content for any material can be assigned by measuring the heat associated with formation of that material from pure elements in their standard states.</a:t>
            </a:r>
          </a:p>
          <a:p>
            <a:pPr>
              <a:buFont typeface="Arial" pitchFamily="34" charset="0"/>
              <a:buChar char="•"/>
            </a:pPr>
            <a:r>
              <a:rPr lang="en-US" dirty="0" smtClean="0"/>
              <a:t>The standard enthalpy of formation is defined as the enthalpy change when 1 mole of a substance is made from its elemental precursors.</a:t>
            </a:r>
            <a:endParaRPr lang="en-US" dirty="0"/>
          </a:p>
        </p:txBody>
      </p:sp>
      <p:sp>
        <p:nvSpPr>
          <p:cNvPr id="1638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6387" name="Rectangle 3"/>
          <p:cNvSpPr>
            <a:spLocks noChangeArrowheads="1"/>
          </p:cNvSpPr>
          <p:nvPr/>
        </p:nvSpPr>
        <p:spPr bwMode="auto">
          <a:xfrm>
            <a:off x="0" y="10287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6389"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6388" name="Picture 4"/>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676400" y="5410200"/>
            <a:ext cx="5909310" cy="838200"/>
          </a:xfrm>
          <a:prstGeom prst="rect">
            <a:avLst/>
          </a:prstGeom>
          <a:noFill/>
        </p:spPr>
      </p:pic>
      <p:sp>
        <p:nvSpPr>
          <p:cNvPr id="16390" name="Rectangle 6"/>
          <p:cNvSpPr>
            <a:spLocks noChangeArrowheads="1"/>
          </p:cNvSpPr>
          <p:nvPr/>
        </p:nvSpPr>
        <p:spPr bwMode="auto">
          <a:xfrm>
            <a:off x="0" y="10287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6392"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6391" name="Picture 7"/>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524000" y="3962400"/>
            <a:ext cx="6216926" cy="685800"/>
          </a:xfrm>
          <a:prstGeom prst="rect">
            <a:avLst/>
          </a:prstGeom>
          <a:noFill/>
        </p:spPr>
      </p:pic>
      <p:sp>
        <p:nvSpPr>
          <p:cNvPr id="16393" name="Rectangle 9"/>
          <p:cNvSpPr>
            <a:spLocks noChangeArrowheads="1"/>
          </p:cNvSpPr>
          <p:nvPr/>
        </p:nvSpPr>
        <p:spPr bwMode="auto">
          <a:xfrm>
            <a:off x="0" y="8953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3" descr="table0001.jpg"/>
          <p:cNvPicPr>
            <a:picLocks noChangeAspect="1"/>
          </p:cNvPicPr>
          <p:nvPr/>
        </p:nvPicPr>
        <p:blipFill>
          <a:blip r:embed="rId3"/>
          <a:srcRect l="5914" t="3717" r="4688"/>
          <a:stretch>
            <a:fillRect/>
          </a:stretch>
        </p:blipFill>
        <p:spPr bwMode="auto">
          <a:xfrm>
            <a:off x="1866900" y="166688"/>
            <a:ext cx="6983413" cy="5834062"/>
          </a:xfrm>
          <a:prstGeom prst="rect">
            <a:avLst/>
          </a:prstGeom>
          <a:noFill/>
          <a:ln w="9525">
            <a:noFill/>
            <a:miter lim="800000"/>
            <a:headEnd/>
            <a:tailEnd/>
          </a:ln>
        </p:spPr>
      </p:pic>
      <p:sp>
        <p:nvSpPr>
          <p:cNvPr id="19459" name="Text Box 3"/>
          <p:cNvSpPr txBox="1">
            <a:spLocks noChangeArrowheads="1"/>
          </p:cNvSpPr>
          <p:nvPr/>
        </p:nvSpPr>
        <p:spPr bwMode="auto">
          <a:xfrm>
            <a:off x="0" y="2459038"/>
            <a:ext cx="2058988" cy="1938337"/>
          </a:xfrm>
          <a:prstGeom prst="rect">
            <a:avLst/>
          </a:prstGeom>
          <a:noFill/>
          <a:ln w="9525">
            <a:noFill/>
            <a:miter lim="800000"/>
            <a:headEnd/>
            <a:tailEnd/>
          </a:ln>
        </p:spPr>
        <p:txBody>
          <a:bodyPr>
            <a:spAutoFit/>
          </a:bodyPr>
          <a:lstStyle/>
          <a:p>
            <a:r>
              <a:rPr lang="en-US" sz="2000"/>
              <a:t>Data section in your text: Thermodynamic Data for various elements at 1bar and 298K</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Calculate the Enthalpy of Combustion of Propane</a:t>
            </a:r>
            <a:endParaRPr lang="en-US" dirty="0"/>
          </a:p>
        </p:txBody>
      </p:sp>
      <p:pic>
        <p:nvPicPr>
          <p:cNvPr id="4" name="Content Placeholder 3" descr="Enthalpy of Formation.GIF"/>
          <p:cNvPicPr>
            <a:picLocks noGrp="1" noChangeAspect="1"/>
          </p:cNvPicPr>
          <p:nvPr>
            <p:ph idx="1"/>
          </p:nvPr>
        </p:nvPicPr>
        <p:blipFill>
          <a:blip r:embed="rId2"/>
          <a:stretch>
            <a:fillRect/>
          </a:stretch>
        </p:blipFill>
        <p:spPr>
          <a:xfrm>
            <a:off x="1862137" y="1862931"/>
            <a:ext cx="5419725" cy="4000500"/>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Autofit/>
          </a:bodyPr>
          <a:lstStyle/>
          <a:p>
            <a:r>
              <a:rPr lang="en-US" sz="2800" dirty="0" smtClean="0"/>
              <a:t>Reactions at non standard temperatures must be adjusted for the change in energy content due to the temperature change</a:t>
            </a:r>
            <a:endParaRPr lang="en-US" sz="2800" dirty="0"/>
          </a:p>
        </p:txBody>
      </p:sp>
      <p:sp>
        <p:nvSpPr>
          <p:cNvPr id="1741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7409"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743200" y="1524000"/>
            <a:ext cx="3305175" cy="771525"/>
          </a:xfrm>
          <a:prstGeom prst="rect">
            <a:avLst/>
          </a:prstGeom>
          <a:noFill/>
        </p:spPr>
      </p:pic>
      <p:sp>
        <p:nvSpPr>
          <p:cNvPr id="17411" name="Rectangle 3"/>
          <p:cNvSpPr>
            <a:spLocks noChangeArrowheads="1"/>
          </p:cNvSpPr>
          <p:nvPr/>
        </p:nvSpPr>
        <p:spPr bwMode="auto">
          <a:xfrm>
            <a:off x="0" y="1228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413"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7412"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438400" y="2819400"/>
            <a:ext cx="3829050" cy="771525"/>
          </a:xfrm>
          <a:prstGeom prst="rect">
            <a:avLst/>
          </a:prstGeom>
          <a:noFill/>
        </p:spPr>
      </p:pic>
      <p:sp>
        <p:nvSpPr>
          <p:cNvPr id="17414" name="Rectangle 6"/>
          <p:cNvSpPr>
            <a:spLocks noChangeArrowheads="1"/>
          </p:cNvSpPr>
          <p:nvPr/>
        </p:nvSpPr>
        <p:spPr bwMode="auto">
          <a:xfrm>
            <a:off x="0" y="12287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Determining </a:t>
            </a:r>
            <a:r>
              <a:rPr lang="en-US" dirty="0" smtClean="0">
                <a:latin typeface="Calibri"/>
              </a:rPr>
              <a:t>∆U and ∆H</a:t>
            </a:r>
            <a:endParaRPr lang="en-US" dirty="0"/>
          </a:p>
        </p:txBody>
      </p:sp>
      <p:pic>
        <p:nvPicPr>
          <p:cNvPr id="4" name="Content Placeholder 3" descr="bomb.jpg"/>
          <p:cNvPicPr>
            <a:picLocks noGrp="1" noChangeAspect="1"/>
          </p:cNvPicPr>
          <p:nvPr>
            <p:ph idx="1"/>
          </p:nvPr>
        </p:nvPicPr>
        <p:blipFill>
          <a:blip r:embed="rId2"/>
          <a:stretch>
            <a:fillRect/>
          </a:stretch>
        </p:blipFill>
        <p:spPr>
          <a:xfrm>
            <a:off x="2438400" y="2286000"/>
            <a:ext cx="4031314" cy="3804444"/>
          </a:xfr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593</TotalTime>
  <Words>269</Words>
  <Application>Microsoft Office PowerPoint</Application>
  <PresentationFormat>On-screen Show (4:3)</PresentationFormat>
  <Paragraphs>13</Paragraphs>
  <Slides>6</Slides>
  <Notes>2</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In the real world it is difficult to measure total Enthalpy content for a substance so we use a reference</vt:lpstr>
      <vt:lpstr>Slide 3</vt:lpstr>
      <vt:lpstr>Calculate the Enthalpy of Combustion of Propane</vt:lpstr>
      <vt:lpstr>Reactions at non standard temperatures must be adjusted for the change in energy content due to the temperature change</vt:lpstr>
      <vt:lpstr>Determining ∆U and ∆H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obkb</dc:creator>
  <cp:lastModifiedBy>obkb</cp:lastModifiedBy>
  <cp:revision>30</cp:revision>
  <dcterms:created xsi:type="dcterms:W3CDTF">2014-02-09T23:05:26Z</dcterms:created>
  <dcterms:modified xsi:type="dcterms:W3CDTF">2014-02-10T08:59:09Z</dcterms:modified>
</cp:coreProperties>
</file>