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344948-6C87-4356-975E-7322F79AFB77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99E190-71E9-43B9-A8A8-BDCDE0809FF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6A472-B1A9-4BF1-8F64-224807FAC295}" type="datetimeFigureOut">
              <a:rPr lang="en-US" smtClean="0"/>
              <a:t>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99784-6B9B-479A-AC60-DDBAF24DC91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"/>
            <a:ext cx="8229600" cy="914399"/>
          </a:xfrm>
        </p:spPr>
        <p:txBody>
          <a:bodyPr>
            <a:normAutofit/>
          </a:bodyPr>
          <a:lstStyle/>
          <a:p>
            <a:r>
              <a:rPr lang="en-US" sz="4000" dirty="0" smtClean="0"/>
              <a:t>The First Law of Thermodynamics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1715869"/>
            <a:ext cx="8305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Suggests that energy can neither be created or destroyed 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Energy has to come from somewhere or go to somewhere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990600"/>
            <a:ext cx="830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The Internal Energy </a:t>
            </a:r>
            <a:r>
              <a:rPr lang="en-US" sz="2400" b="1" dirty="0" smtClean="0"/>
              <a:t>U </a:t>
            </a:r>
            <a:r>
              <a:rPr lang="en-US" sz="2400" dirty="0" smtClean="0"/>
              <a:t>of an isolated system is constant</a:t>
            </a:r>
            <a:endParaRPr lang="en-US" sz="2400" b="1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2590800"/>
            <a:ext cx="4450773" cy="381000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124200"/>
            <a:ext cx="3203864" cy="381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533400" y="5257800"/>
            <a:ext cx="815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We classify processes that exchange energy between system and surroundings as heat </a:t>
            </a:r>
            <a:r>
              <a:rPr lang="en-US" b="1" dirty="0" smtClean="0"/>
              <a:t>q</a:t>
            </a:r>
            <a:r>
              <a:rPr lang="en-US" dirty="0" smtClean="0"/>
              <a:t> and work </a:t>
            </a:r>
            <a:r>
              <a:rPr lang="en-US" b="1" dirty="0" smtClean="0"/>
              <a:t>w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6248400"/>
            <a:ext cx="1428750" cy="3810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57200" y="3657600"/>
            <a:ext cx="82295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Internal Energy of a system is stored in many forms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Kinetic Energy: translation, vibration, rotation (for individual atoms and bulk matter</a:t>
            </a:r>
          </a:p>
          <a:p>
            <a:pPr lvl="1">
              <a:buFont typeface="Arial" pitchFamily="34" charset="0"/>
              <a:buChar char="•"/>
            </a:pPr>
            <a:r>
              <a:rPr lang="en-US" dirty="0" smtClean="0"/>
              <a:t>Potential Energy: bond potentials, intermolecular potentials, gravitational and magnetic potentials, potential energies of atomic particles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b="1" dirty="0" smtClean="0"/>
              <a:t>U</a:t>
            </a:r>
            <a:r>
              <a:rPr lang="en-US" dirty="0" smtClean="0"/>
              <a:t> is a State Function</a:t>
            </a:r>
            <a:endParaRPr lang="en-US" dirty="0"/>
          </a:p>
        </p:txBody>
      </p:sp>
      <p:pic>
        <p:nvPicPr>
          <p:cNvPr id="4" name="Picture 9" descr="ch02f16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057400"/>
            <a:ext cx="336673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914400"/>
            <a:ext cx="822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The change in internal energy of a system as it moves between two states is independent of the path taken between the two states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Compare to gravitational potential and altitude</a:t>
            </a:r>
            <a:endParaRPr lang="en-US" dirty="0"/>
          </a:p>
        </p:txBody>
      </p:sp>
      <p:sp>
        <p:nvSpPr>
          <p:cNvPr id="14338" name="AutoShape 2" descr="data:image/jpeg;base64,/9j/4AAQSkZJRgABAQAAAQABAAD/2wCEAAkGBxQTEhUUEhQVFhUXFRwaFxgYGBoaGRgbHBkXGhocGBUYHSggGholHB0WITEiJSkrLi4uGB8zODMsNygtLi4BCgoKDg0OGxAQGzcmICQsLCwvNC8sLDQ3LTQtLSwsLywtKzIsLCw3NCwsLCwsLyw0LCwvLC8sLCwsLCwsLCwsLP/AABEIAMgA8AMBIgACEQEDEQH/xAAcAAACAgMBAQAAAAAAAAAAAAAABQQGAgMHAQj/xABGEAACAQIFAQYCBgkBBwIHAAABAgMAEQQFEiExQQYTIlFhcTKBByNCkaHRFDNSYnKxweHwJBU0Q1OCkrOishY1Y3N0k/H/xAAbAQEAAwEBAQEAAAAAAAAAAAAABAUGAwIBB//EAC8RAAICAQQBAQUIAwEAAAAAAAABAgMEBRESITFBEyJRYaEUMnGBkbHR8ELB4RX/2gAMAwEAAhEDEQA/AO40UUUAUUUUAUUUUAUUUUAUUUUAUUUUAUUV5egPa8vSufP4gzRxkzSL8SRDWVJvbWR4Y72PxEcGl2aYjGGMv4MMupBYWllOt1Q+I+CMgHyf3HBAfY7HRwoZJpEjQcs7BVHzNJsf2hcIWgw7yAEDVIe4TdguxcFjzceG23IqbhshhRxJp1ygG0khLuL86Wa+kHyWwrztIP8ATv8AxJ/5EoCTleYJMhZLghirqwsyMOVcdDx7ggi4INTKTZplra/0jDWE4FmUmyTqL2SQ9CLnS9iVJPIJBl5TmkeIj1xnhirqbao3U2ZHAOzA7fyvQE6iiigCiiigCiiigCiiigCiiigCiiigCiiigCiiigCiiigCivDSTGdp4U1aNUxQ2YRDUFN7APJ8Cm9tib+lAOyaiZjmUUC65pEjXi7EC58hfk+g3qAYcXLfW64dP2YvHL85XGldrbBCfJqjZvlEUULOq3kLRgyOS8lu+Q21sSQNzsDagJbZpNJcYeA+WufVEo53Edu8PA2IW9+aXZ7lbmB2nneQ3Twr9VEAXAIEam5Ug2Idmq0tVX7QZ5E8LpDqmOpQWjF41IkS4ab4AfS9/SgLHBhkjULGqoo4VQFA9gNhSntZjY44R3jquqWIKCd2PexmyLyxt0UE1kMNipd5ZFhT9iHxP0+Kdx77KgP71R8yyiGGEtGnjLxAuxLSEd9HzI12I9L0BJbMMRKP9PDoB/4mIutuNxCPG3XZinvS3Pcmvh2aeaSZrptcxoLugOlIyLehYsR51aJGCgliABuSdgPMkmqvnuepJA36Okk4unjQARm0i7LK5VHJIt4SRuLkUA1wuJaJxDMbhjaKU/b/AHH8pAP+4DzuKV4TL27sYjD6RODICCbJOglkskhA6XOl7EqSeQSC6w88OLhuvjjbYgggqQdwymzI6sNwbEEdCKVdmsW0aLFNwzyCKTfx/WyeFyeJfXhuRY3FAOMrzJZ01KCpB0ujCzxsOVcdD+BFiCQQam1VWwrnGYqSAqJkENg2yyrpc93IRuBzZrEqSTuCQXuWZgsyki6sp0ujfFG2xKsB1sQfIggi4NATaKKKAKKKKAKKKKAKKKKAKKKKAKK8JrwtQGVeXpP/APEUb7YZXxJ84rGMcczkiO/oCT6UvzsYvuWkeUQBbWjhszHxKDrmccc7KqkX+KgHuY5nDAAZZFS+ygnxMfJEHiY+gBNJ8yzufui8MGlbga8RdfiZVBEK+M88MUO1NcDlMMJLIgDEWLm7OR6yNdj99Ru1J/0z/wASXvt/xU5NAYjIQ/8AvUjznqp8MXsIU2I/jLH1r3tFGq4R1UBVGgAAWAGteAKD2gR9sMrYjzaO3dDcXvOSEJF9wpYi3FK+0OGxMmHdppRGnh+qhG5u6XDzuLkfwKhF+eKAf5hmkMNu9kClj4F5dz5JGt2c8bKDSPPsdPLAe7h7tNcfjm2P6yOxEK7nc8MV4p5gsrihJMaAM3xNy7fxOfEenJqN2pkC4ZixCgNGSSQAAJUJJJ2AAoDFez6tY4l3xB5s9hGODtCtltcfa1H1Ne9olAwrAAAAoABwB3iWAA4rE593l/0WJ5/3/gi68St8Y25QMN6S9q9YgY4zFxxKWULFGwiUjWtw0znvGNuq6LW4oEm/BY8xzmGEhXe7kbRoC8je0SAsR62sKT59iMTJCdMYhXXF4pSGf9cnESG3kd29LU9wOBiiB7pFUMbnSPiPmx5J96idppQuHYsQoDxkkkAACWMkkngAb0B4vZ6InVOXxDecxDKOeIgBGOTwt6z7Sf7u38Uf/kStRz3vAf0WJ5vJ/wBXD14lYeMbcoGG9Lu0GAneB2mxBTxLpTDgIFu6gEyOGZ2HIPhW43U0BOzHASRyHE4UXc276K4CzgbAgnZZlHDcEeFvslcez5jxGEAtqRmk1KQQynvXOllO6SKeQd1I8635fmDB/wBHxFhLuUe1lnUdV8nAtqTpe42pVgcBJGn6Rhhdy8new3AWcCV7EE7LMPstwRs32SoBleJOHxk6TMWDGFUlItvobQkpv8Z3s2wY2HPMvtBh5Fngkw5VZmYo1/hlRY5HEchHA1C4exKknkEg6clmixUuLIGqN1hDK6kH4HDK6NurA7EHcGtU7Nh58LHM+qLvSIZXbxbwygRyE/E2/hbqOdxdgLBleYLMpIBVlOl0bZo26qw+4gjYggi4IqbSHtJH3SPi4rLLGm99llQXPdyW6bnS3Kk34JBZZbmKzKSAVZW0ujbMjDow+4g8EEEXBoCZRRRQBRRRQBRRRQBWnGYlYkaRzpRFLMfIAXJ29K3Ul7bf/L8X/wDjS/8AsagBsZiZbdzEsSn7c9yen/AQg8X2Z1I8qWdoskAwzvNLLO4K7yEBBd47gQoAltuoJ9TVpkcKCSQAOSTYD51Ve0uepLh5Fw6vMPB9YotD+sS1pz4W/wCjWR5UBbFQAAAWA4A4HtVf7Z5lFHh3R5FDsBpQbyNZ0+CMXZug2B5Fb2y/ESm88/dp/wArDjTf0edruf8AoCfOtGdZbFDhZe7QKSFueWbxr8TndvmaAkPisVLtFEsK/tz+Jum4hRhzv8TqfSluf5Iow7PNJJO+qPeQjSPrI+IkCoPuJ35NWbE4hY1LSMqKBcsxCgAc3J2FVntDnXe4dxBFI66k+sYGOL9YttLuLuCQPEisN+aAtQUAWHA4H9qrva7NYkheMveQ6bRoC8lta76FuQNrXNhepJyqaW/6TOdPSKG8SW3+KS5kY+zKP3awzvAxxYSRYkVASpOkAXPeLufM+9AbJJcXLsiph1/ak+sktvxGjBAeLEs3seKW59lMUcDSyu0rK0ZMk7AhQJVJIWwjQWJ3VRtT3OMziw0TSzMFRfvJ6Ko+0xOwA5rgna/tLiMZK3eErFe6RXGlR0LW2ZvM+fFcbbVWuydgYE8ufGPS9WXDtl9Jxa8WANhwZyNz/wDaU/8AuPyHUcwxTM7F5GZ2P2mJY+1z09K3wYdjwC3+edSjlbkXaw/E/hVXZlOT7ZtsfTsbFr6Xf1FmDzDFQsFw+ImQD4VV20j2W9gPlTyPF4rEG7yu0qMGDuxZQykMp0m68gbWrzDZaDbSLDqx/p51ZcHlRKKI1PO56b9SajZGoOKWzKPJhRGT4pF8+j/tomYRENZMVHtNFwQeNSg7lCfu4NSu1ucwpE0bSXe6EogaR1UOhLFIwWVbA7kWrlfavsrNDLFisK+mUtofTcX22vYi4O4PFTc57fzQQiBcFBGxCszozd2XBDXVQA3I6tf161bYedTkxXGS3foZyVT5tI65jMLHiYgL6lNnR0bcHlXjccHyI/lSjspmJCiCfaTVKUbYLOBI+pltsrjlkHF9rjekPZDtpDPd4br9qbC8vGeTLhwN3TnUgBPBABJDWXLMJHiMIoJ1KXd0dG3B7xyrxuPe4I8+oNTnFxezOcouL2ZBeKVcZipcP4mURa4SQBMuhuCTZZRbZuD8LbWKy8ViYsV+ikDXG8jq6spBv3MwZJI23VgdipFwa0ZDiGTF4iPEMDIwiCuFIWTSjfJZLblL+ZFxe3uf4No8TBPh0DSNI3eR3sJgsMtrX2WYC4DGwINm20lfh8InaSV8NhZ4ZWLRNGywzMblSdlimY/avsjn4tgfFYs/zTL2LCaAhZ1Ft76JVG/dyW3tubNypNxcXBgZ7j458uxEibqYnBDKQVIFmR0IurA3BU7g1vgxDYVxFMxaFjaKZjcqSdopj59Fc88E6rFgJmTZumJTUlwVYpIh+KN1JDKwHqDuNiNwSDTGqzgsvYxiaAhZ1eUb/DIvfyfVyW6c2blSbi4JBc5ZmCzKSAVZTpdG+JG8mA+RBGxBBGxoCbRRRQBRRRQC7NcHLJbupDGQrDrydOltv2bH3vbqar3aHL50wmKaSXWgws11uxvdGtz5cfjVpx+OSFC8hso5Pl6/IXPyqvdp84jlwWKjTVqOGm2I40owNz6EEf23oBlHkMZOqYtiHvzKQVG9xpiAEa28wt9hcnmvO1Q/0jgeaW//AGJWJzl5DbDQPIN/rJLxRXB6FhrcHoVUqfOlvaTLpWw7vPOWtptFEO7i+NRvuXc+7W/doB3jc8hjbRqLyf8ALiUySel1W+kfvNYetJe0cmKkw0h0rh0st9VpZfjHAU92pHmS49KsmFwaRLpjRUXyUAfypb2umVcJKWZVHh3YgD416mgNsGRRBg7gzSA31ynW1/3R8KeyAD0rHtR/uz/xR/8AlSsBnDyn/TQu63sZJLxR9Ph1DW/oVXSfOqZ2+7QxQIUxWKMsxsVwsHgQWYE94QS44tdmsei7V9Sb6R8b28l6xueQo2gEySf8uJTI/wD1KvwD95rD1qs9tc8ePCs07RYVDaysRLO51KQI0B0B9iftjbiuLZ12sxE7XDdxGCdEUBMaLfzKEF2tyx+QHFMOw2QtiZe9lJZj+rLksVA5Zi2/sK4Zl8catzmc4WqctkY5zmM+KmM0zTCPUe7DtrMfqVFkEh9AAt7VIwzQMNIsR+9e/wA2PWrVjsqQswjBMQ2PU87sT6m9V/G4VYpQArPcE2Fhpt+1vv6VnJZv2l/M1Wn2Rph7n/T3L8IzFkuLDgnr5EAc06wmVi24Zz+H3D+tJsFjtTiVVdgm0iddPN7dSOduRcVdlx6EAxkFGF1I4t6WqBlysg+jlkam4dCjD4AK3jtsbW6fP8hT+HEC6qOn3bClAfVIOpJHttWGaSFJgehNx/WoU4ux7MzeTqW7aTJub43wLcg+LijD9nIp0DzbqRst7exNKlwpxGI5Iij59WbcgfK1WwTbWCiw4rxa3TFKD7/Y4U6io9tnJO3GUjCyxTYa8R3F0uNLruCDzci/3Uz7CfSu2GdYsYt4WvqkW5IYm/ead/iJOoDa9iAPFqsXbDLu/jZBsW3X0ccfl8641JDckEaWXkeRHN62mi56uoULXu11uevtfLs+lckxOHx0uLaORJYmENmRtwQjHYjxI4uPIg1IklkXEYWKa7ESMUltYSL3Mo8VhZZBcXXa97rsCF+ZsizrEYCcTYZtLDkWujrfdXXqp+R8rHeu/wCS9qMNm6YYqLMsp72Ik6omMM1irix5B0utvkdquraHBcl2jvGSkM+2mVlYcRPCdLNEwmS4CTACwJv8Mq9G4I2a4sVfxSR4iMggMrXV0ccdGR18xxSDtHi3TC4iCcksYX7uS20oA3B0iyygblbAHleCFc47BMH76C3ecOl7LKo4B8nHRvkdq4noTdncW2HRY5t4WlkWKXc6T30gWOYkk3O2mQnxG4NjbVJxGDL46Z420SphsOVa2xvJi7q46obD22I4rf2daOfCkEBlaSZXRrGxMsmpHAJGocEUswMv6JjZElctEYMOscjXJT6zF6Fmcne5uoc+QDEk3IFjy3HiQMCNEiG0kZ3KnpY9VPIbr94E2kHaCNu8wzRMEkMhXURcFe7kbQ45KEgdduRTLLseJAQRokSwkjJuVJ4I81PRuvuCABNooooDXLCrCzAEeR3pD2wwUaYDFlUUEYaWxAFx9WQab5l3uj6m2q45tx8+l7X62vbeqv2hGK/Q8T35vH+jTah4L/A2n4R5c2636UBcbVWe12cw9w8St3khK+CMFyPGh8RXwx9N3Kj1qc2StKb4mZ3F9o0vFEPcKdT/APWxHoKw7RYZI8G6xoqKCllUAD9YnQUBsP6XLzowynytLL04J+rU89HFLO0GVQQYWWVyWZQpM0zl2FmS5u19IsL2QAeQrDtp2/wuXgh27ya3hhTdvdzwg9+d7A1wLtX2yxOYyXme0YN0iXZFHS/7Tcbn8OKl4+FZb73hHmUuJd+3H0qyzsYcAzRRAnVLa0kg/cuPAv8A6jccdeexYe9ySSTuSeTfqT1JqPhkv86YgbbcnapN0YUx2iVd90m9tyPDgu8cL9kbn2rrOWL+jYckAamFv4b8Ae3NVPszlenxsL79ftN+Q/nTzMMVcgD7O59SePu3++sDqlzvt4eiIC1Be14RY9wWLWJAOT6dT5VNw/Z4gNISodzdhbZbcKLUq7OxA/WMLqPhHr506zLMQiGxILbD+tZ+1yjPjX5fn+DRY2pcNu+ym4tv0PGK5ACyqRYEEMoO/wAxfjytSaEyQNNGtysT60X9xr3A9xb5irNjsNDN/vBsQAxPVE6Wt1Y/yqsYtZixmjVmRRoJOnUyA+Auu3it5b+Yq6x5Kcfe87JPfw9vH06O2TGy9bw79SwZZjlkCOGAH+fjUvMHRgCTupuOfnauf5ZmhiLqqmzG6bfeFvz0pvPFjWiUyqY0djbYa7bfEAduvlevluFxs35bL8TJ2YeVO17dL5lmwmZRhdiBve9x160wXFA9TSHKcFHEhVUFmFn1AEt/F6eg2FIM5yzE4X63Bs5hvYofGqHouk9PIiuCxqrZuKls/Tf1O09Is23rn381/BfJpbqRqrmnbHAhZ+8G3eDc/vDY3/A0zy7tqtrYiJ0PVlUkf9vI/GsM7x8GIibu5EYr4lubHbkWPUip+Dh3Y9u7XXqQ6PtdF3G2PXjfyioTRbWIrVk+Zy4PEJPh20uhuOoI6qw6qeCKejLJu61NEwQi4LWBI62X4qr+IgvuD1rbYU1ZFxg9/Rl5TY4vs+hIe1uHzTKsQ6gB1iPexE+KNrbEHy6q48uhBFWzCYtkfuZyST+qktYSgcg2FlkA3I2B5XqF+TsDjZcNIXifSSpVh0ZTyrDqp8q+meyHaKHNsHrK2YHTKlzdHFiCrCxHRlYG49CK+ZOHOn3tuixjJMkZdg2Cd9BbvO8lDoTZZlE0lgx6OPst8jtWWXTx4jFYi4urYWBXRxuPrMaGR0PB6Ef0rHsxjCirDMTcvL3chtaW0smq+kBVl6lbAG912DBfJ4HGPnkgtrGGw5ZTsJQZMWNLHo2w0t044JqGeiLjQ2GmwscjXw/f/VSMSWQmOQCKQncjfwufKzG9izjtFHpifEJ4ZYY3dT5hRqKMOqG3HTkb1EzDEJiP0Xa6tOySIw3H1MoZJFPB6Ece4sahZ5I2Fw08chLYdoJBFITcxkowEcpO5U8K5/hbexIFuRrgHzFZVrh+Eew/lWygMJZVUXYgDbc7ckAfiQKrva3MopMDi1jkRmOGlsFIJNka+wp9isIki6XUMtwbEXFwQQfcECkPaHJ4Y8JiWRLEYaYA6mPMbE3ud/P3oAzztphcOjMW7zTe+ixAIJ2MjEIGvtpvq9DXIu130s4jFK0UCLBGeW+KQ8EbnZN/K54sRVKzLN5cQS87s7nz4F+dKjwqONgBS4mrvCw6nHm3uzvwitnvuasXKWN2JJJuSTcknqSeTXuGXb3rQxuan4dPwqytfGJXXzJuGTy9qtGRZPrN22Ucn+g9agZBl2ohmuEB3P5ef9K6Fg4l0gIBpHl/nNU91ErUZfU811+7Hz+xrjhsLACwGw8qU46I3AX4mNv89qsjQdBUOHDXYufZfbqfnWey9Ka7SKGm/ZuTM8LIEAUAgAdKUZ5mTM6RxkF2va+4UdWI/wA4phmkojS538h51T5J2GtzvI/hX0HFh77D5Gs9/wCdKqfKZcaZbOc+Un0WPKMAMW8gLN3SkdTeRj+2w3sAOBYCrJh8ujRWjK7G/i8vW1/5+VL8pRYIVT9kXJHVj/eo2Lwb4p/1jKeTvtb0HnVbbKVljXLaK/u5ucXKTjxiRex5USTxSBRJC3AAPhY3DKf2fzqxZoytEdQ6i3ob7UqweQxxXaMt3trB2Jt7FRYaTwfelT9qjpGuCQEHcbEagbWuN7Xr3ZX7e32lXpt/fzIWZ7WEvd7X5DTD4Nr78fifypzZHjMbrpUi1hv8/elMeZgx61sx5Nrjbysd/vrbDjtXAttXCyM2936EO3O4Lsr+Iy5QbkkfmOaxy7IoUfvtAZzxqAIX2Hn6nipecNZib3vv+dSMG5KCxvtU9TtcPdb7KvI1Jpbp9fIkuNQIYf551zHtRge6mOj4CLgDgX5A+ddIVSeTVZ7Z4Lwq46NY+zf3H41Z6LK/Gv5Lwzlh6i5XcX4ZzqdvEb1bfo87Utl2JWTcxPZZlG5K35A/aXkfMdarONwRBup28j+daEl6EV+jLIjdXxkumazHcWfWmTRRYjCAGzxu8jKynkGWQqyOpuDwQwN+oqFl+KMOPkjxDgl8PAsclrayJMWQHsAqyEE7DZtLWtxXJvok7ZSYeT9HZi8T/DGdyG/+nfhiPs3sTa1id+vxxw4nEYgG0kUmEw/nv9bjNwRurA9RYgjoRWfuqdcuLO8ouJ52iwmmfDzQqO9MpBUkhZAIpCA1tg43AYg2uRwTUjN8Yk2AxLLf9RKGVhZlYI11ZehH9xcb0vnkkinwsM5LgTExTm31g7qUaJLWAmFx0s4uRuCKldrsAf0fETQ2WT9HkDg/DKoRtnt9ofZa1xuOCRXI8j+D4R7D+VbK1wfCPYfyrZQAaRhcRIRHPGhidCstrb3QAi2u9r6vvHlcvK8NAfN30j9gny5+8j1PhWPhc7mMnhJNuPJjz135pLrzb/N6+rc7xiFXilh7xGurKSLMulSzW6qL2PW9rA3rhX0i9gXy+TvIgz4Vz4W3LRn9mQ/ybr19etV06nvBjcoEKb79KfZTl+oam+G/zP8AalNv8+VNMDijbY2I59avcHJjlWcLOn6fMr8yuahvEt+GxYAAK2A/Z/KmUGMT7LW97iqgmZMOQD+Fb48wU83H4/yq6eKvh+hmrcJy7LqMe1ubj13/AB5qVHmygeMaQOvIFUmLFdVb7jW1MYZfC3HTpq96hX0JLwQpaen5GuPkMrazsv2R5DzpXAl5Q1vDH+LdB8h/SphxLEd2ovIdl9vM+1ZiIIAi7heT+0eprH6rjbp8TtXJ1Lb9PwJyYnb06imuQjUbm9ub+nT76rAbU2ldx19fT286tGCcItgSD196w2XV7NOPqTqc/wBglyZtzfEaJDbrvvVamnszD969/ff+dN89fUga99PPsaqs7k16w6uUeiTPUPax3TGsGI3IHBFS8qiupvyDaoGDGpQRT7Kotjtyb1d06TKxd/3/AGZ7Muls9yLj8KGQ+Y3/ADpVleI0MVPHSrd3XoKqmb4MxyE/Me1WmNpTq6a6/A44lqsTrY8w4BvaonaHBB4JAbX0kj3G4pM+amwZTYDZv88qxGbg8C/vWjx9Nra2SO1eJbGamvRlAxUlQIeTU3OV0SOo6Hb58VFwkf41JorcOjfYcOWzROhXauzfR5nksrSzImuVIIRiI7jViLPiLvHc2EoBU9AxY3NyCOQQrc0+yDOJMLOs0R8S8g8Mp5U+/wCVecuhWx2XleDRfY1bV15Xg7rm7w4pcLa0kUkpvyNu6l54ZWB9mUjoRUbN8W8OHnw+IYuGglEMx+39W31chFgJQODsH6bgil5xschw2OwgZxJKTLACBqcRSXKg7CcC45Afa/CkP88lixOXTsNMkbYeQ7jyRuVYXDAjggEEdCKz7TT2ZTSTT2Y7g+FfYfyrZWuE+Eew/lWyvh8CiiigMWS/SoWa9yyNHiNBR1IKvazLsG2PTdfvFT6i43AJL8YvsR8ja4+dre1AfOv0hdhzgW76C8mDc+B+e7PGhz91m6+/NPjYg7fh5bV9cPlkRhMLoHiIKlW8QIPIN+a+evpI7BPl795FqfCubKx3aNjbwSf0brxza/qMnFqUX2j41v0VFcaw5APtW9McvqP89Kgkf59/51HrdadnQyqu+prz/JBtxopjxGN71N/TwRsPF+HyqvYbEG9rmxphhJNLe+3tTI8bL9SFbQl5LNgMSU4N3fZz5Dy9/O1Tnc8Lz1Pl/eq/gW/nV+yPLlADva/IFxt6ms3kVOzpFHmzjT7zPMqyzQoJG54HkPzqcYvSp3d153frVDdonN77fsZyeRKct2LpcOGBB6iqhPEQSD0Nqv5jPpVb7TYKzCQDY7H3rlRpLpl4+hOwb/e4P1FOV4sI1m4PHv8A3qyR5hZRZfv/ALVQM0lt8t/nTXDZozora7XG/ArV6fjxl7pZ5OFziplt/wBqN0C/dS7PZGkS+wtzbypG2MPWT/1VpbGL1YH53q1eFuttjhVg8JKSX0Fk8+5HQc0vnxZPGwH+b1lmEgvYcdT5+VKMXNvYcda801OD2ZpaKEwx8wcqQLdD61uwqda0Rx7etTYlsK83pc+S9TR4NPElYZetSRWEa2FqzFRjUVR4xSHvZHtAcHOjnU0QbU6Dz0suoA/aAY+V+vSut59FfDT4vBsGSbDuZY72WQGNrSLfZJgOeNQFm3CkcIqz9l+1L4eObDMGeOeJ1VFGpldkYXReSD1Ue43veuzcZSXOPlfUrtRxFJe0j5X1O/Q/CPYfyrZWuHgD0FbKqChCiiigCiiigMJ01Kwva4Iv5XFLosnTupIZPrIpNij3bwkAaSWJJ4ppWLCgPnH6R+wL5fJ3kQL4Vz4W3JjP7Mh+ezdeu/NGdbivq84aSVpIsRGjwMGBBC6WBOwIuTxb8TtsK4R9JHYJ8vcyR3fCMfCx3MRPCOfLizdeu/PWm6dM1OD2Z8a3KCRamMb8N86jOt63YNgNnv6W3rV4eWs1KC+98P8AaId9ey3LdkcOk62W9/hB6etPhmCdQw+786o8eYDo5HzIqVHmDdHB97GrNaeooz2RhyslykXWPMF6OR94qVFmLdJAfmD/ADqjrmT9QD8vyrYMzHVfxrnLAIMtN+RfFzF/Q/L8qwxmKEiMjLyNt+D0NUyPM1/eH+ehqVHmvlIfn/cVHnp/yOD05xe6RW81JDFTzfeoEGKAJ1bDpTTtKbt3lwdQsbefy9KrM77j0qLjVypu7NTjQU61uOP9oJ6/d/esf9oJ5N9w/OoEcBIvW+LCA7b39v8APX7q0ntKUt5MlrAbW+31PMZiwR4QQfXyqFCl/arPlGUIJU12bxjwnded7jrWcOHQAWRNwL+EeXtWZzNaojY1St18SRTSoeRBD8W9rDf5VNhS523Hpv7D+dWCa5aNFuWMY0ooJY7tfSi7mrTkv0fYyZSHCwIzIdUhLNsJAbRL/EOWHWqqWqyl/j9SyryvZ/4lEhiLEKoJJ42/rwPnU/JcgxOL/wB2haQftcL1HxnwXuDtquPKuq9m+ymXK6Aq+IcgMpmHg62butlBvcbi/h+ddASMKAFAAHAAsAPQDio0s+x+OjtPU7peOjkuQfRYrFTi8ShNv1WHbYmxveVhqItpOwFvM3ro+SdnMLhR/p4I0JtdgLu1uNUh8TdeT1rZBk8aOHGrUONxsN/DsL6bknTxck0xFRZ2Tn95kKds5/ee4owOVyJIrGZmCrYgkksdCrcm9j8IO9+pvcmnFFFeDmFFFFAFFFFAFFFFAFKM6xMZPcSxrIkoAYGxFmOnxqeh6eZpvWJTrQHzl9JHYF8vfvI7vhWPhY7tGSR4JD1Hk3XrvzSVtwf/AOc+vt91fXWZRxNEyzhTGw0sGFwQdrEV89fSN2CbAP3sN3wjnwtyYyeFc9Qb+FuvB357UXzosVkPKPjSfTKe2EI6isDhm9KlYTx7Ei4HXqNq3mBvSv0XF1GORWrIvyd44UbI8opi3S4/aHtWQxbjqfnU0xsOhrE+tS1en6HKenr+o0JmLehraMy81/Gve7B6D5Cp+DytdJdhuGQBeniEhJI/6RUPM1HHxobz8+i+JEswIr4GWBwwnKKwZVZgPXc2uKhHI1Njrbfc3AP5U/y/9bH/ABr/ADqPhImcrGilnK7IoLNaw30qCbetYXI1O+6xz32+S9Eda6Y1rZEUZSqabsxuoPQWuSP6VNhQLE4AAGuO/wD2zcn86uWV/R1i59Bk04dAoB1jXJyb6Y0Nh7lvkaveTfR7g4ANSd+wIN5rMNQvZhHbQCLne1xeotuRbb9+TZ2bbOTdm8lxGIkRoIXdQQ2v4Utf/mNsePs3q7dn/oosL4ybVsAI4bqBsb3lbxMeLEBeOtXzBJOJDrN01NbgDT9kWBJ1X6+XkdqaVxPhXsgwEWHkaKHDJEukkOoJL6WIs7ML3F7i5PJtVgFFq9oDQmEQMGCKG89Ivxbn22+Vb6KKAKKKKAKKKKAKKKKAKKKKAKKKKAKKKKA1YjDq40sNvQkH5EbisMVg43jMborRsukqRdStrWI8qkVhKtxa5HqOaA+dfpH7CPlr99DdsKzeFuTEx4R/ToG68HflBh5wwuOeo8q+lMHkiqkiS6ZFlUB10WTgggKzGym+y8C3qa4h2+7ESZZKJoAz4VzYXuxjJPwyHy38LfI78z8DNePPvw/JLxMj2U+/D8leDVkqk8b+/FT8vw2ueNAhc61JjRCxtcXLBQTp9SAKt2RfRli5QhnK4dLC4P1kp8xpUhVPqS3tVlk611xpX5sl5Geu419/MpjwKgVth4AWbjqQfYbU5yLs7icUh7iFirMhDt4IyAJLnW3I8Q3UNzXS8h7OYCKZIxH30qg6ZJdLgabE2A2Vt720g9eLVd6obLJWS5Te7KqUm3uzmfZ36NIw98TiO8dCCY4roqk8XcnW3HI09dqv2VZNBhl0YeGOJeoRQL2/aPJ681vhwyqzMBu1r/K/3ck/OpFeD4LMLlmiZpdZOoEabbfFcWF9j0JHPJ4pnRRQHlq9oooAooooAooooAooooAooooAooooAooooAooooAooooAooooDw0mxMcsjmOSNWge6sDZlK2AsbgE38R9LAUUUBoyWDuH7iHDJDCCLaFtcWa5LA2JFlvfnvAL7GrCaKKAw0DyFZiiigCiiigCiiigCiiigCiiigCiiigCiiigCiii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40" name="AutoShape 4" descr="data:image/jpeg;base64,/9j/4AAQSkZJRgABAQAAAQABAAD/2wCEAAkGBxQTEhUUEhQVFhUXFRwaFxgYGBoaGRgbHBkXGhocGBUYHSggGholHB0WITEiJSkrLi4uGB8zODMsNygtLi4BCgoKDg0OGxAQGzcmICQsLCwvNC8sLDQ3LTQtLSwsLywtKzIsLCw3NCwsLCwsLyw0LCwvLC8sLCwsLCwsLCwsLP/AABEIAMgA8AMBIgACEQEDEQH/xAAcAAACAgMBAQAAAAAAAAAAAAAABQQGAgMHAQj/xABGEAACAQIFAQYCBgkBBwIHAAABAgMAEQQFEiExQQYTIlFhcTKBByNCkaHRFDNSYnKxweHwJBU0Q1OCkrOishY1Y3N0k/H/xAAbAQEAAwEBAQEAAAAAAAAAAAAABAUGAwIBB//EAC8RAAICAQQBAQUIAwEAAAAAAAABAgMEBRESITFBEyJRYaEUMnGBkbHR8ELB4RX/2gAMAwEAAhEDEQA/AO40UUUAUUUUAUUUUAUUUUAUUUUAUUUUAUUV5egPa8vSufP4gzRxkzSL8SRDWVJvbWR4Y72PxEcGl2aYjGGMv4MMupBYWllOt1Q+I+CMgHyf3HBAfY7HRwoZJpEjQcs7BVHzNJsf2hcIWgw7yAEDVIe4TdguxcFjzceG23IqbhshhRxJp1ygG0khLuL86Wa+kHyWwrztIP8ATv8AxJ/5EoCTleYJMhZLghirqwsyMOVcdDx7ggi4INTKTZplra/0jDWE4FmUmyTqL2SQ9CLnS9iVJPIJBl5TmkeIj1xnhirqbao3U2ZHAOzA7fyvQE6iiigCiiigCiiigCiiigCiiigCiiigCiiigCiiigCiiigCivDSTGdp4U1aNUxQ2YRDUFN7APJ8Cm9tib+lAOyaiZjmUUC65pEjXi7EC58hfk+g3qAYcXLfW64dP2YvHL85XGldrbBCfJqjZvlEUULOq3kLRgyOS8lu+Q21sSQNzsDagJbZpNJcYeA+WufVEo53Edu8PA2IW9+aXZ7lbmB2nneQ3Twr9VEAXAIEam5Ug2Idmq0tVX7QZ5E8LpDqmOpQWjF41IkS4ab4AfS9/SgLHBhkjULGqoo4VQFA9gNhSntZjY44R3jquqWIKCd2PexmyLyxt0UE1kMNipd5ZFhT9iHxP0+Kdx77KgP71R8yyiGGEtGnjLxAuxLSEd9HzI12I9L0BJbMMRKP9PDoB/4mIutuNxCPG3XZinvS3Pcmvh2aeaSZrptcxoLugOlIyLehYsR51aJGCgliABuSdgPMkmqvnuepJA36Okk4unjQARm0i7LK5VHJIt4SRuLkUA1wuJaJxDMbhjaKU/b/AHH8pAP+4DzuKV4TL27sYjD6RODICCbJOglkskhA6XOl7EqSeQSC6w88OLhuvjjbYgggqQdwymzI6sNwbEEdCKVdmsW0aLFNwzyCKTfx/WyeFyeJfXhuRY3FAOMrzJZ01KCpB0ujCzxsOVcdD+BFiCQQam1VWwrnGYqSAqJkENg2yyrpc93IRuBzZrEqSTuCQXuWZgsyki6sp0ujfFG2xKsB1sQfIggi4NATaKKKAKKKKAKKKKAKKKKAKKKKAKK8JrwtQGVeXpP/APEUb7YZXxJ84rGMcczkiO/oCT6UvzsYvuWkeUQBbWjhszHxKDrmccc7KqkX+KgHuY5nDAAZZFS+ygnxMfJEHiY+gBNJ8yzufui8MGlbga8RdfiZVBEK+M88MUO1NcDlMMJLIgDEWLm7OR6yNdj99Ru1J/0z/wASXvt/xU5NAYjIQ/8AvUjznqp8MXsIU2I/jLH1r3tFGq4R1UBVGgAAWAGteAKD2gR9sMrYjzaO3dDcXvOSEJF9wpYi3FK+0OGxMmHdppRGnh+qhG5u6XDzuLkfwKhF+eKAf5hmkMNu9kClj4F5dz5JGt2c8bKDSPPsdPLAe7h7tNcfjm2P6yOxEK7nc8MV4p5gsrihJMaAM3xNy7fxOfEenJqN2pkC4ZixCgNGSSQAAJUJJJ2AAoDFez6tY4l3xB5s9hGODtCtltcfa1H1Ne9olAwrAAAAoABwB3iWAA4rE593l/0WJ5/3/gi68St8Y25QMN6S9q9YgY4zFxxKWULFGwiUjWtw0znvGNuq6LW4oEm/BY8xzmGEhXe7kbRoC8je0SAsR62sKT59iMTJCdMYhXXF4pSGf9cnESG3kd29LU9wOBiiB7pFUMbnSPiPmx5J96idppQuHYsQoDxkkkAACWMkkngAb0B4vZ6InVOXxDecxDKOeIgBGOTwt6z7Sf7u38Uf/kStRz3vAf0WJ5vJ/wBXD14lYeMbcoGG9Lu0GAneB2mxBTxLpTDgIFu6gEyOGZ2HIPhW43U0BOzHASRyHE4UXc276K4CzgbAgnZZlHDcEeFvslcez5jxGEAtqRmk1KQQynvXOllO6SKeQd1I8635fmDB/wBHxFhLuUe1lnUdV8nAtqTpe42pVgcBJGn6Rhhdy8new3AWcCV7EE7LMPstwRs32SoBleJOHxk6TMWDGFUlItvobQkpv8Z3s2wY2HPMvtBh5Fngkw5VZmYo1/hlRY5HEchHA1C4exKknkEg6clmixUuLIGqN1hDK6kH4HDK6NurA7EHcGtU7Nh58LHM+qLvSIZXbxbwygRyE/E2/hbqOdxdgLBleYLMpIBVlOl0bZo26qw+4gjYggi4IqbSHtJH3SPi4rLLGm99llQXPdyW6bnS3Kk34JBZZbmKzKSAVZW0ujbMjDow+4g8EEEXBoCZRRRQBRRRQBRRRQBWnGYlYkaRzpRFLMfIAXJ29K3Ul7bf/L8X/wDjS/8AsagBsZiZbdzEsSn7c9yen/AQg8X2Z1I8qWdoskAwzvNLLO4K7yEBBd47gQoAltuoJ9TVpkcKCSQAOSTYD51Ve0uepLh5Fw6vMPB9YotD+sS1pz4W/wCjWR5UBbFQAAAWA4A4HtVf7Z5lFHh3R5FDsBpQbyNZ0+CMXZug2B5Fb2y/ESm88/dp/wArDjTf0edruf8AoCfOtGdZbFDhZe7QKSFueWbxr8TndvmaAkPisVLtFEsK/tz+Jum4hRhzv8TqfSluf5Iow7PNJJO+qPeQjSPrI+IkCoPuJ35NWbE4hY1LSMqKBcsxCgAc3J2FVntDnXe4dxBFI66k+sYGOL9YttLuLuCQPEisN+aAtQUAWHA4H9qrva7NYkheMveQ6bRoC8lta76FuQNrXNhepJyqaW/6TOdPSKG8SW3+KS5kY+zKP3awzvAxxYSRYkVASpOkAXPeLufM+9AbJJcXLsiph1/ak+sktvxGjBAeLEs3seKW59lMUcDSyu0rK0ZMk7AhQJVJIWwjQWJ3VRtT3OMziw0TSzMFRfvJ6Ko+0xOwA5rgna/tLiMZK3eErFe6RXGlR0LW2ZvM+fFcbbVWuydgYE8ufGPS9WXDtl9Jxa8WANhwZyNz/wDaU/8AuPyHUcwxTM7F5GZ2P2mJY+1z09K3wYdjwC3+edSjlbkXaw/E/hVXZlOT7ZtsfTsbFr6Xf1FmDzDFQsFw+ImQD4VV20j2W9gPlTyPF4rEG7yu0qMGDuxZQykMp0m68gbWrzDZaDbSLDqx/p51ZcHlRKKI1PO56b9SajZGoOKWzKPJhRGT4pF8+j/tomYRENZMVHtNFwQeNSg7lCfu4NSu1ucwpE0bSXe6EogaR1UOhLFIwWVbA7kWrlfavsrNDLFisK+mUtofTcX22vYi4O4PFTc57fzQQiBcFBGxCszozd2XBDXVQA3I6tf161bYedTkxXGS3foZyVT5tI65jMLHiYgL6lNnR0bcHlXjccHyI/lSjspmJCiCfaTVKUbYLOBI+pltsrjlkHF9rjekPZDtpDPd4br9qbC8vGeTLhwN3TnUgBPBABJDWXLMJHiMIoJ1KXd0dG3B7xyrxuPe4I8+oNTnFxezOcouL2ZBeKVcZipcP4mURa4SQBMuhuCTZZRbZuD8LbWKy8ViYsV+ikDXG8jq6spBv3MwZJI23VgdipFwa0ZDiGTF4iPEMDIwiCuFIWTSjfJZLblL+ZFxe3uf4No8TBPh0DSNI3eR3sJgsMtrX2WYC4DGwINm20lfh8InaSV8NhZ4ZWLRNGywzMblSdlimY/avsjn4tgfFYs/zTL2LCaAhZ1Ft76JVG/dyW3tubNypNxcXBgZ7j458uxEibqYnBDKQVIFmR0IurA3BU7g1vgxDYVxFMxaFjaKZjcqSdopj59Fc88E6rFgJmTZumJTUlwVYpIh+KN1JDKwHqDuNiNwSDTGqzgsvYxiaAhZ1eUb/DIvfyfVyW6c2blSbi4JBc5ZmCzKSAVZTpdG+JG8mA+RBGxBBGxoCbRRRQBRRRQC7NcHLJbupDGQrDrydOltv2bH3vbqar3aHL50wmKaSXWgws11uxvdGtz5cfjVpx+OSFC8hso5Pl6/IXPyqvdp84jlwWKjTVqOGm2I40owNz6EEf23oBlHkMZOqYtiHvzKQVG9xpiAEa28wt9hcnmvO1Q/0jgeaW//AGJWJzl5DbDQPIN/rJLxRXB6FhrcHoVUqfOlvaTLpWw7vPOWtptFEO7i+NRvuXc+7W/doB3jc8hjbRqLyf8ALiUySel1W+kfvNYetJe0cmKkw0h0rh0st9VpZfjHAU92pHmS49KsmFwaRLpjRUXyUAfypb2umVcJKWZVHh3YgD416mgNsGRRBg7gzSA31ynW1/3R8KeyAD0rHtR/uz/xR/8AlSsBnDyn/TQu63sZJLxR9Ph1DW/oVXSfOqZ2+7QxQIUxWKMsxsVwsHgQWYE94QS44tdmsei7V9Sb6R8b28l6xueQo2gEySf8uJTI/wD1KvwD95rD1qs9tc8ePCs07RYVDaysRLO51KQI0B0B9iftjbiuLZ12sxE7XDdxGCdEUBMaLfzKEF2tyx+QHFMOw2QtiZe9lJZj+rLksVA5Zi2/sK4Zl8catzmc4WqctkY5zmM+KmM0zTCPUe7DtrMfqVFkEh9AAt7VIwzQMNIsR+9e/wA2PWrVjsqQswjBMQ2PU87sT6m9V/G4VYpQArPcE2Fhpt+1vv6VnJZv2l/M1Wn2Rph7n/T3L8IzFkuLDgnr5EAc06wmVi24Zz+H3D+tJsFjtTiVVdgm0iddPN7dSOduRcVdlx6EAxkFGF1I4t6WqBlysg+jlkam4dCjD4AK3jtsbW6fP8hT+HEC6qOn3bClAfVIOpJHttWGaSFJgehNx/WoU4ux7MzeTqW7aTJub43wLcg+LijD9nIp0DzbqRst7exNKlwpxGI5Iij59WbcgfK1WwTbWCiw4rxa3TFKD7/Y4U6io9tnJO3GUjCyxTYa8R3F0uNLruCDzci/3Uz7CfSu2GdYsYt4WvqkW5IYm/ead/iJOoDa9iAPFqsXbDLu/jZBsW3X0ccfl8641JDckEaWXkeRHN62mi56uoULXu11uevtfLs+lckxOHx0uLaORJYmENmRtwQjHYjxI4uPIg1IklkXEYWKa7ESMUltYSL3Mo8VhZZBcXXa97rsCF+ZsizrEYCcTYZtLDkWujrfdXXqp+R8rHeu/wCS9qMNm6YYqLMsp72Ik6omMM1irix5B0utvkdquraHBcl2jvGSkM+2mVlYcRPCdLNEwmS4CTACwJv8Mq9G4I2a4sVfxSR4iMggMrXV0ccdGR18xxSDtHi3TC4iCcksYX7uS20oA3B0iyygblbAHleCFc47BMH76C3ecOl7LKo4B8nHRvkdq4noTdncW2HRY5t4WlkWKXc6T30gWOYkk3O2mQnxG4NjbVJxGDL46Z420SphsOVa2xvJi7q46obD22I4rf2daOfCkEBlaSZXRrGxMsmpHAJGocEUswMv6JjZElctEYMOscjXJT6zF6Fmcne5uoc+QDEk3IFjy3HiQMCNEiG0kZ3KnpY9VPIbr94E2kHaCNu8wzRMEkMhXURcFe7kbQ45KEgdduRTLLseJAQRokSwkjJuVJ4I81PRuvuCABNooooDXLCrCzAEeR3pD2wwUaYDFlUUEYaWxAFx9WQab5l3uj6m2q45tx8+l7X62vbeqv2hGK/Q8T35vH+jTah4L/A2n4R5c2636UBcbVWe12cw9w8St3khK+CMFyPGh8RXwx9N3Kj1qc2StKb4mZ3F9o0vFEPcKdT/APWxHoKw7RYZI8G6xoqKCllUAD9YnQUBsP6XLzowynytLL04J+rU89HFLO0GVQQYWWVyWZQpM0zl2FmS5u19IsL2QAeQrDtp2/wuXgh27ya3hhTdvdzwg9+d7A1wLtX2yxOYyXme0YN0iXZFHS/7Tcbn8OKl4+FZb73hHmUuJd+3H0qyzsYcAzRRAnVLa0kg/cuPAv8A6jccdeexYe9ySSTuSeTfqT1JqPhkv86YgbbcnapN0YUx2iVd90m9tyPDgu8cL9kbn2rrOWL+jYckAamFv4b8Ae3NVPszlenxsL79ftN+Q/nTzMMVcgD7O59SePu3++sDqlzvt4eiIC1Be14RY9wWLWJAOT6dT5VNw/Z4gNISodzdhbZbcKLUq7OxA/WMLqPhHr506zLMQiGxILbD+tZ+1yjPjX5fn+DRY2pcNu+ym4tv0PGK5ACyqRYEEMoO/wAxfjytSaEyQNNGtysT60X9xr3A9xb5irNjsNDN/vBsQAxPVE6Wt1Y/yqsYtZixmjVmRRoJOnUyA+Auu3it5b+Yq6x5Kcfe87JPfw9vH06O2TGy9bw79SwZZjlkCOGAH+fjUvMHRgCTupuOfnauf5ZmhiLqqmzG6bfeFvz0pvPFjWiUyqY0djbYa7bfEAduvlevluFxs35bL8TJ2YeVO17dL5lmwmZRhdiBve9x160wXFA9TSHKcFHEhVUFmFn1AEt/F6eg2FIM5yzE4X63Bs5hvYofGqHouk9PIiuCxqrZuKls/Tf1O09Is23rn381/BfJpbqRqrmnbHAhZ+8G3eDc/vDY3/A0zy7tqtrYiJ0PVlUkf9vI/GsM7x8GIibu5EYr4lubHbkWPUip+Dh3Y9u7XXqQ6PtdF3G2PXjfyioTRbWIrVk+Zy4PEJPh20uhuOoI6qw6qeCKejLJu61NEwQi4LWBI62X4qr+IgvuD1rbYU1ZFxg9/Rl5TY4vs+hIe1uHzTKsQ6gB1iPexE+KNrbEHy6q48uhBFWzCYtkfuZyST+qktYSgcg2FlkA3I2B5XqF+TsDjZcNIXifSSpVh0ZTyrDqp8q+meyHaKHNsHrK2YHTKlzdHFiCrCxHRlYG49CK+ZOHOn3tuixjJMkZdg2Cd9BbvO8lDoTZZlE0lgx6OPst8jtWWXTx4jFYi4urYWBXRxuPrMaGR0PB6Ef0rHsxjCirDMTcvL3chtaW0smq+kBVl6lbAG912DBfJ4HGPnkgtrGGw5ZTsJQZMWNLHo2w0t044JqGeiLjQ2GmwscjXw/f/VSMSWQmOQCKQncjfwufKzG9izjtFHpifEJ4ZYY3dT5hRqKMOqG3HTkb1EzDEJiP0Xa6tOySIw3H1MoZJFPB6Ece4sahZ5I2Fw08chLYdoJBFITcxkowEcpO5U8K5/hbexIFuRrgHzFZVrh+Eew/lWygMJZVUXYgDbc7ckAfiQKrva3MopMDi1jkRmOGlsFIJNka+wp9isIki6XUMtwbEXFwQQfcECkPaHJ4Y8JiWRLEYaYA6mPMbE3ud/P3oAzztphcOjMW7zTe+ixAIJ2MjEIGvtpvq9DXIu130s4jFK0UCLBGeW+KQ8EbnZN/K54sRVKzLN5cQS87s7nz4F+dKjwqONgBS4mrvCw6nHm3uzvwitnvuasXKWN2JJJuSTcknqSeTXuGXb3rQxuan4dPwqytfGJXXzJuGTy9qtGRZPrN22Ucn+g9agZBl2ohmuEB3P5ef9K6Fg4l0gIBpHl/nNU91ErUZfU811+7Hz+xrjhsLACwGw8qU46I3AX4mNv89qsjQdBUOHDXYufZfbqfnWey9Ka7SKGm/ZuTM8LIEAUAgAdKUZ5mTM6RxkF2va+4UdWI/wA4phmkojS538h51T5J2GtzvI/hX0HFh77D5Gs9/wCdKqfKZcaZbOc+Un0WPKMAMW8gLN3SkdTeRj+2w3sAOBYCrJh8ujRWjK7G/i8vW1/5+VL8pRYIVT9kXJHVj/eo2Lwb4p/1jKeTvtb0HnVbbKVljXLaK/u5ucXKTjxiRex5USTxSBRJC3AAPhY3DKf2fzqxZoytEdQ6i3ob7UqweQxxXaMt3trB2Jt7FRYaTwfelT9qjpGuCQEHcbEagbWuN7Xr3ZX7e32lXpt/fzIWZ7WEvd7X5DTD4Nr78fifypzZHjMbrpUi1hv8/elMeZgx61sx5Nrjbysd/vrbDjtXAttXCyM2936EO3O4Lsr+Iy5QbkkfmOaxy7IoUfvtAZzxqAIX2Hn6nipecNZib3vv+dSMG5KCxvtU9TtcPdb7KvI1Jpbp9fIkuNQIYf551zHtRge6mOj4CLgDgX5A+ddIVSeTVZ7Z4Lwq46NY+zf3H41Z6LK/Gv5Lwzlh6i5XcX4ZzqdvEb1bfo87Utl2JWTcxPZZlG5K35A/aXkfMdarONwRBup28j+daEl6EV+jLIjdXxkumazHcWfWmTRRYjCAGzxu8jKynkGWQqyOpuDwQwN+oqFl+KMOPkjxDgl8PAsclrayJMWQHsAqyEE7DZtLWtxXJvok7ZSYeT9HZi8T/DGdyG/+nfhiPs3sTa1id+vxxw4nEYgG0kUmEw/nv9bjNwRurA9RYgjoRWfuqdcuLO8ouJ52iwmmfDzQqO9MpBUkhZAIpCA1tg43AYg2uRwTUjN8Yk2AxLLf9RKGVhZlYI11ZehH9xcb0vnkkinwsM5LgTExTm31g7qUaJLWAmFx0s4uRuCKldrsAf0fETQ2WT9HkDg/DKoRtnt9ofZa1xuOCRXI8j+D4R7D+VbK1wfCPYfyrZQAaRhcRIRHPGhidCstrb3QAi2u9r6vvHlcvK8NAfN30j9gny5+8j1PhWPhc7mMnhJNuPJjz135pLrzb/N6+rc7xiFXilh7xGurKSLMulSzW6qL2PW9rA3rhX0i9gXy+TvIgz4Vz4W3LRn9mQ/ybr19etV06nvBjcoEKb79KfZTl+oam+G/zP8AalNv8+VNMDijbY2I59avcHJjlWcLOn6fMr8yuahvEt+GxYAAK2A/Z/KmUGMT7LW97iqgmZMOQD+Fb48wU83H4/yq6eKvh+hmrcJy7LqMe1ubj13/AB5qVHmygeMaQOvIFUmLFdVb7jW1MYZfC3HTpq96hX0JLwQpaen5GuPkMrazsv2R5DzpXAl5Q1vDH+LdB8h/SphxLEd2ovIdl9vM+1ZiIIAi7heT+0eprH6rjbp8TtXJ1Lb9PwJyYnb06imuQjUbm9ub+nT76rAbU2ldx19fT286tGCcItgSD196w2XV7NOPqTqc/wBglyZtzfEaJDbrvvVamnszD969/ff+dN89fUga99PPsaqs7k16w6uUeiTPUPax3TGsGI3IHBFS8qiupvyDaoGDGpQRT7Kotjtyb1d06TKxd/3/AGZ7Muls9yLj8KGQ+Y3/ADpVleI0MVPHSrd3XoKqmb4MxyE/Me1WmNpTq6a6/A44lqsTrY8w4BvaonaHBB4JAbX0kj3G4pM+amwZTYDZv88qxGbg8C/vWjx9Nra2SO1eJbGamvRlAxUlQIeTU3OV0SOo6Hb58VFwkf41JorcOjfYcOWzROhXauzfR5nksrSzImuVIIRiI7jViLPiLvHc2EoBU9AxY3NyCOQQrc0+yDOJMLOs0R8S8g8Mp5U+/wCVecuhWx2XleDRfY1bV15Xg7rm7w4pcLa0kUkpvyNu6l54ZWB9mUjoRUbN8W8OHnw+IYuGglEMx+39W31chFgJQODsH6bgil5xschw2OwgZxJKTLACBqcRSXKg7CcC45Afa/CkP88lixOXTsNMkbYeQ7jyRuVYXDAjggEEdCKz7TT2ZTSTT2Y7g+FfYfyrZWuE+Eew/lWyvh8CiiigMWS/SoWa9yyNHiNBR1IKvazLsG2PTdfvFT6i43AJL8YvsR8ja4+dre1AfOv0hdhzgW76C8mDc+B+e7PGhz91m6+/NPjYg7fh5bV9cPlkRhMLoHiIKlW8QIPIN+a+evpI7BPl795FqfCubKx3aNjbwSf0brxza/qMnFqUX2j41v0VFcaw5APtW9McvqP89Kgkf59/51HrdadnQyqu+prz/JBtxopjxGN71N/TwRsPF+HyqvYbEG9rmxphhJNLe+3tTI8bL9SFbQl5LNgMSU4N3fZz5Dy9/O1Tnc8Lz1Pl/eq/gW/nV+yPLlADva/IFxt6ms3kVOzpFHmzjT7zPMqyzQoJG54HkPzqcYvSp3d153frVDdonN77fsZyeRKct2LpcOGBB6iqhPEQSD0Nqv5jPpVb7TYKzCQDY7H3rlRpLpl4+hOwb/e4P1FOV4sI1m4PHv8A3qyR5hZRZfv/ALVQM0lt8t/nTXDZozora7XG/ArV6fjxl7pZ5OFziplt/wBqN0C/dS7PZGkS+wtzbypG2MPWT/1VpbGL1YH53q1eFuttjhVg8JKSX0Fk8+5HQc0vnxZPGwH+b1lmEgvYcdT5+VKMXNvYcda801OD2ZpaKEwx8wcqQLdD61uwqda0Rx7etTYlsK83pc+S9TR4NPElYZetSRWEa2FqzFRjUVR4xSHvZHtAcHOjnU0QbU6Dz0suoA/aAY+V+vSut59FfDT4vBsGSbDuZY72WQGNrSLfZJgOeNQFm3CkcIqz9l+1L4eObDMGeOeJ1VFGpldkYXReSD1Ue43veuzcZSXOPlfUrtRxFJe0j5X1O/Q/CPYfyrZWuHgD0FbKqChCiiigCiiigMJ01Kwva4Iv5XFLosnTupIZPrIpNij3bwkAaSWJJ4ppWLCgPnH6R+wL5fJ3kQL4Vz4W3JjP7Mh+ezdeu/NGdbivq84aSVpIsRGjwMGBBC6WBOwIuTxb8TtsK4R9JHYJ8vcyR3fCMfCx3MRPCOfLizdeu/PWm6dM1OD2Z8a3KCRamMb8N86jOt63YNgNnv6W3rV4eWs1KC+98P8AaId9ey3LdkcOk62W9/hB6etPhmCdQw+786o8eYDo5HzIqVHmDdHB97GrNaeooz2RhyslykXWPMF6OR94qVFmLdJAfmD/ADqjrmT9QD8vyrYMzHVfxrnLAIMtN+RfFzF/Q/L8qwxmKEiMjLyNt+D0NUyPM1/eH+ehqVHmvlIfn/cVHnp/yOD05xe6RW81JDFTzfeoEGKAJ1bDpTTtKbt3lwdQsbefy9KrM77j0qLjVypu7NTjQU61uOP9oJ6/d/esf9oJ5N9w/OoEcBIvW+LCA7b39v8APX7q0ntKUt5MlrAbW+31PMZiwR4QQfXyqFCl/arPlGUIJU12bxjwnded7jrWcOHQAWRNwL+EeXtWZzNaojY1St18SRTSoeRBD8W9rDf5VNhS523Hpv7D+dWCa5aNFuWMY0ooJY7tfSi7mrTkv0fYyZSHCwIzIdUhLNsJAbRL/EOWHWqqWqyl/j9SyryvZ/4lEhiLEKoJJ42/rwPnU/JcgxOL/wB2haQftcL1HxnwXuDtquPKuq9m+ymXK6Aq+IcgMpmHg62butlBvcbi/h+ddASMKAFAAHAAsAPQDio0s+x+OjtPU7peOjkuQfRYrFTi8ShNv1WHbYmxveVhqItpOwFvM3ro+SdnMLhR/p4I0JtdgLu1uNUh8TdeT1rZBk8aOHGrUONxsN/DsL6bknTxck0xFRZ2Tn95kKds5/ee4owOVyJIrGZmCrYgkksdCrcm9j8IO9+pvcmnFFFeDmFFFFAFFFFAFFFFAFKM6xMZPcSxrIkoAYGxFmOnxqeh6eZpvWJTrQHzl9JHYF8vfvI7vhWPhY7tGSR4JD1Hk3XrvzSVtwf/AOc+vt91fXWZRxNEyzhTGw0sGFwQdrEV89fSN2CbAP3sN3wjnwtyYyeFc9Qb+FuvB357UXzosVkPKPjSfTKe2EI6isDhm9KlYTx7Ei4HXqNq3mBvSv0XF1GORWrIvyd44UbI8opi3S4/aHtWQxbjqfnU0xsOhrE+tS1en6HKenr+o0JmLehraMy81/Gve7B6D5Cp+DytdJdhuGQBeniEhJI/6RUPM1HHxobz8+i+JEswIr4GWBwwnKKwZVZgPXc2uKhHI1Njrbfc3AP5U/y/9bH/ABr/ADqPhImcrGilnK7IoLNaw30qCbetYXI1O+6xz32+S9Eda6Y1rZEUZSqabsxuoPQWuSP6VNhQLE4AAGuO/wD2zcn86uWV/R1i59Bk04dAoB1jXJyb6Y0Nh7lvkaveTfR7g4ANSd+wIN5rMNQvZhHbQCLne1xeotuRbb9+TZ2bbOTdm8lxGIkRoIXdQQ2v4Utf/mNsePs3q7dn/oosL4ybVsAI4bqBsb3lbxMeLEBeOtXzBJOJDrN01NbgDT9kWBJ1X6+XkdqaVxPhXsgwEWHkaKHDJEukkOoJL6WIs7ML3F7i5PJtVgFFq9oDQmEQMGCKG89Ivxbn22+Vb6KKAKKKKAKKKKAKKKKAKKKKAKKKKAKKKKA1YjDq40sNvQkH5EbisMVg43jMborRsukqRdStrWI8qkVhKtxa5HqOaA+dfpH7CPlr99DdsKzeFuTEx4R/ToG68HflBh5wwuOeo8q+lMHkiqkiS6ZFlUB10WTgggKzGym+y8C3qa4h2+7ESZZKJoAz4VzYXuxjJPwyHy38LfI78z8DNePPvw/JLxMj2U+/D8leDVkqk8b+/FT8vw2ueNAhc61JjRCxtcXLBQTp9SAKt2RfRli5QhnK4dLC4P1kp8xpUhVPqS3tVlk611xpX5sl5Geu419/MpjwKgVth4AWbjqQfYbU5yLs7icUh7iFirMhDt4IyAJLnW3I8Q3UNzXS8h7OYCKZIxH30qg6ZJdLgabE2A2Vt720g9eLVd6obLJWS5Te7KqUm3uzmfZ36NIw98TiO8dCCY4roqk8XcnW3HI09dqv2VZNBhl0YeGOJeoRQL2/aPJ681vhwyqzMBu1r/K/3ck/OpFeD4LMLlmiZpdZOoEabbfFcWF9j0JHPJ4pnRRQHlq9oooAooooAooooAooooAooooAooooAooooAooooAooooAooooDw0mxMcsjmOSNWge6sDZlK2AsbgE38R9LAUUUBoyWDuH7iHDJDCCLaFtcWa5LA2JFlvfnvAL7GrCaKKAw0DyFZiiigCiiigCiiigCiiigCiiigCiiigCiiigCiiigP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7" descr="altitud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1600" y="1905000"/>
            <a:ext cx="2743200" cy="2286000"/>
          </a:xfrm>
          <a:prstGeom prst="rect">
            <a:avLst/>
          </a:prstGeom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0400" y="4267200"/>
            <a:ext cx="2622698" cy="76200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457200" y="51054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This property makes the differential </a:t>
            </a:r>
            <a:r>
              <a:rPr lang="en-US" dirty="0" err="1" smtClean="0"/>
              <a:t>dU</a:t>
            </a:r>
            <a:r>
              <a:rPr lang="en-US" dirty="0" smtClean="0"/>
              <a:t> an exact differential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The integral of </a:t>
            </a:r>
            <a:r>
              <a:rPr lang="en-US" dirty="0" err="1" smtClean="0"/>
              <a:t>dU</a:t>
            </a:r>
            <a:r>
              <a:rPr lang="en-US" dirty="0" smtClean="0"/>
              <a:t> around a closed path is zero</a:t>
            </a:r>
            <a:endParaRPr lang="en-US" dirty="0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5943600"/>
            <a:ext cx="281940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r>
              <a:rPr lang="en-US" dirty="0" smtClean="0"/>
              <a:t>Heat </a:t>
            </a:r>
            <a:r>
              <a:rPr lang="en-US" b="1" dirty="0" smtClean="0"/>
              <a:t>q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Heat, q, is energy in transit due to a temperature difference</a:t>
            </a:r>
          </a:p>
          <a:p>
            <a:r>
              <a:rPr lang="en-US" sz="2000" dirty="0" smtClean="0"/>
              <a:t>Heat achieves or utilizes random motion in the surroundings</a:t>
            </a:r>
          </a:p>
          <a:p>
            <a:r>
              <a:rPr lang="en-US" sz="2000" dirty="0" smtClean="0"/>
              <a:t>A process that releases energy as heat is “exothermic”</a:t>
            </a:r>
          </a:p>
          <a:p>
            <a:r>
              <a:rPr lang="en-US" sz="2000" dirty="0" smtClean="0"/>
              <a:t>A process that absorbs energy as heat is “endothermic”</a:t>
            </a:r>
          </a:p>
          <a:p>
            <a:r>
              <a:rPr lang="en-US" sz="2000" dirty="0" smtClean="0"/>
              <a:t>A boundary between system and surroundings that allows the transfer of heat is “</a:t>
            </a:r>
            <a:r>
              <a:rPr lang="en-US" sz="2000" dirty="0" err="1" smtClean="0"/>
              <a:t>diathermal</a:t>
            </a:r>
            <a:r>
              <a:rPr lang="en-US" sz="2000" dirty="0" smtClean="0"/>
              <a:t>”</a:t>
            </a:r>
          </a:p>
          <a:p>
            <a:r>
              <a:rPr lang="en-US" sz="2000" dirty="0" smtClean="0"/>
              <a:t>A boundary that does not allow transfer of energy as heat is “adiabatic”</a:t>
            </a:r>
          </a:p>
          <a:p>
            <a:r>
              <a:rPr lang="en-US" sz="2000" dirty="0" smtClean="0"/>
              <a:t>Heat is an inexact differential, it is dependent on path</a:t>
            </a:r>
            <a:endParaRPr lang="en-US" sz="2000" dirty="0"/>
          </a:p>
        </p:txBody>
      </p:sp>
      <p:pic>
        <p:nvPicPr>
          <p:cNvPr id="4" name="Picture 3" descr="ch02f0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013200"/>
            <a:ext cx="2611438" cy="284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ch02f07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4343400"/>
            <a:ext cx="258127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Work </a:t>
            </a:r>
            <a:r>
              <a:rPr lang="en-US" b="1" dirty="0" smtClean="0"/>
              <a:t>w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 smtClean="0"/>
              <a:t>Work is the mode of energy transfer that achieves or utilizes uniform motion in the surroundings</a:t>
            </a:r>
          </a:p>
          <a:p>
            <a:r>
              <a:rPr lang="en-US" sz="2000" dirty="0" smtClean="0"/>
              <a:t>Generally work is defined as energy absorbed or released when a force is exerted over a distance</a:t>
            </a:r>
          </a:p>
          <a:p>
            <a:r>
              <a:rPr lang="en-US" sz="2000" dirty="0" smtClean="0"/>
              <a:t>Work is an inexact differential, depends on path</a:t>
            </a:r>
          </a:p>
          <a:p>
            <a:r>
              <a:rPr lang="en-US" sz="2000" dirty="0" smtClean="0"/>
              <a:t>There are many different types of “work”</a:t>
            </a:r>
            <a:endParaRPr lang="en-US" sz="2000" dirty="0"/>
          </a:p>
        </p:txBody>
      </p:sp>
      <p:pic>
        <p:nvPicPr>
          <p:cNvPr id="4" name="Picture 5" descr="cht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3979863"/>
            <a:ext cx="7796213" cy="287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h02f06.jpg"/>
          <p:cNvPicPr>
            <a:picLocks noChangeAspect="1"/>
          </p:cNvPicPr>
          <p:nvPr/>
        </p:nvPicPr>
        <p:blipFill>
          <a:blip r:embed="rId3"/>
          <a:srcRect t="6097"/>
          <a:stretch>
            <a:fillRect/>
          </a:stretch>
        </p:blipFill>
        <p:spPr bwMode="auto">
          <a:xfrm>
            <a:off x="6096000" y="1828800"/>
            <a:ext cx="2763838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290</Words>
  <Application>Microsoft Office PowerPoint</Application>
  <PresentationFormat>On-screen Show (4:3)</PresentationFormat>
  <Paragraphs>26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The First Law of Thermodynamics</vt:lpstr>
      <vt:lpstr>U is a State Function</vt:lpstr>
      <vt:lpstr>Heat q</vt:lpstr>
      <vt:lpstr>Work w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First Law of Thermodynamics</dc:title>
  <dc:creator>obkb</dc:creator>
  <cp:lastModifiedBy>obkb</cp:lastModifiedBy>
  <cp:revision>18</cp:revision>
  <dcterms:created xsi:type="dcterms:W3CDTF">2014-02-03T00:50:35Z</dcterms:created>
  <dcterms:modified xsi:type="dcterms:W3CDTF">2014-02-03T03:25:42Z</dcterms:modified>
</cp:coreProperties>
</file>