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0" r:id="rId4"/>
    <p:sldId id="258" r:id="rId5"/>
    <p:sldId id="284" r:id="rId6"/>
    <p:sldId id="261" r:id="rId7"/>
    <p:sldId id="262" r:id="rId8"/>
    <p:sldId id="263" r:id="rId9"/>
    <p:sldId id="267" r:id="rId10"/>
    <p:sldId id="265" r:id="rId11"/>
    <p:sldId id="269" r:id="rId12"/>
    <p:sldId id="271" r:id="rId13"/>
    <p:sldId id="276" r:id="rId14"/>
    <p:sldId id="273" r:id="rId15"/>
    <p:sldId id="277" r:id="rId16"/>
    <p:sldId id="279" r:id="rId17"/>
    <p:sldId id="281"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576" autoAdjust="0"/>
  </p:normalViewPr>
  <p:slideViewPr>
    <p:cSldViewPr>
      <p:cViewPr varScale="1">
        <p:scale>
          <a:sx n="69" d="100"/>
          <a:sy n="69" d="100"/>
        </p:scale>
        <p:origin x="-11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11977-9009-4A04-BC56-DC81772DAC8F}" type="datetimeFigureOut">
              <a:rPr lang="en-US" smtClean="0"/>
              <a:t>1/31/2014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2EC24-0032-410B-9C56-F666FA28E64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Density" TargetMode="External"/><Relationship Id="rId3" Type="http://schemas.openxmlformats.org/officeDocument/2006/relationships/hyperlink" Target="http://en.wikipedia.org/wiki/Diffusion" TargetMode="External"/><Relationship Id="rId7" Type="http://schemas.openxmlformats.org/officeDocument/2006/relationships/hyperlink" Target="http://en.wikipedia.org/wiki/Liquid"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Solvation" TargetMode="External"/><Relationship Id="rId5" Type="http://schemas.openxmlformats.org/officeDocument/2006/relationships/hyperlink" Target="http://en.wikipedia.org/wiki/Gas" TargetMode="External"/><Relationship Id="rId4" Type="http://schemas.openxmlformats.org/officeDocument/2006/relationships/hyperlink" Target="http://en.wikipedia.org/wiki/Solid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2"/>
          <p:cNvSpPr>
            <a:spLocks noGrp="1" noRot="1" noChangeAspect="1" noChangeArrowheads="1" noTextEdit="1"/>
          </p:cNvSpPr>
          <p:nvPr>
            <p:ph type="sldImg"/>
          </p:nvPr>
        </p:nvSpPr>
        <p:spPr>
          <a:ln/>
        </p:spPr>
      </p:sp>
      <p:sp>
        <p:nvSpPr>
          <p:cNvPr id="455682" name="Rectangle 3"/>
          <p:cNvSpPr>
            <a:spLocks noGrp="1" noChangeArrowheads="1"/>
          </p:cNvSpPr>
          <p:nvPr>
            <p:ph type="body" idx="1"/>
          </p:nvPr>
        </p:nvSpPr>
        <p:spPr/>
        <p:txBody>
          <a:bodyPr/>
          <a:lstStyle/>
          <a:p>
            <a:pPr eaLnBrk="1" hangingPunct="1"/>
            <a:endParaRPr lang="en-US" sz="1000" dirty="0">
              <a:ea typeface="ＭＳ Ｐゴシック"/>
              <a:sym typeface="Symbol" pitchFamily="18" charset="2"/>
            </a:endParaRPr>
          </a:p>
          <a:p>
            <a:pPr eaLnBrk="1" hangingPunct="1"/>
            <a:endParaRPr lang="en-US" sz="1000" dirty="0">
              <a:ea typeface="ＭＳ Ｐゴシック"/>
              <a:sym typeface="Symbol" pitchFamily="18" charset="2"/>
            </a:endParaRPr>
          </a:p>
          <a:p>
            <a:pPr eaLnBrk="1" hangingPunct="1"/>
            <a:endParaRPr lang="en-US" sz="1000" baseline="30000" dirty="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A and B should be determined experimentally. Higher the boiling point the stronger the intramolecular forces. </a:t>
            </a:r>
          </a:p>
          <a:p>
            <a:pPr eaLnBrk="1" hangingPunct="1"/>
            <a:r>
              <a:rPr lang="en-US" smtClean="0">
                <a:ea typeface="ＭＳ Ｐゴシック" pitchFamily="34" charset="-128"/>
              </a:rPr>
              <a:t>The value of a is correlated to the boiling point. In the case of b (effective mole volume) there is much less correlation with Bp, but it is somewhat proportional to size. CO and CO2 ok. But He and Neon is not correct. Neon is bigger in size.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The VdW eq, is valid over a wide range of pressures and T and provides better agreement with the experimental data. This is a table for CO</a:t>
            </a:r>
            <a:r>
              <a:rPr lang="en-US" baseline="-25000" smtClean="0">
                <a:ea typeface="ＭＳ Ｐゴシック" pitchFamily="34" charset="-128"/>
              </a:rPr>
              <a:t>2</a:t>
            </a:r>
            <a:r>
              <a:rPr lang="en-US" smtClean="0">
                <a:ea typeface="ＭＳ Ｐゴシック" pitchFamily="34" charset="-128"/>
              </a:rPr>
              <a:t>. The values are at the same n and V and 298K. Does the ideal gas P always more than what is calculated with the VdW? At high P and very low temperatures the VdW became unreliable.</a:t>
            </a:r>
          </a:p>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Slide Image Placeholder 1"/>
          <p:cNvSpPr>
            <a:spLocks noGrp="1" noRot="1" noChangeAspect="1"/>
          </p:cNvSpPr>
          <p:nvPr>
            <p:ph type="sldImg"/>
          </p:nvPr>
        </p:nvSpPr>
        <p:spPr>
          <a:ln/>
        </p:spPr>
      </p:sp>
      <p:sp>
        <p:nvSpPr>
          <p:cNvPr id="459778" name="Notes Placeholder 2"/>
          <p:cNvSpPr>
            <a:spLocks noGrp="1"/>
          </p:cNvSpPr>
          <p:nvPr>
            <p:ph type="body" idx="1"/>
          </p:nvPr>
        </p:nvSpPr>
        <p:spPr/>
        <p:txBody>
          <a:bodyPr/>
          <a:lstStyle/>
          <a:p>
            <a:endParaRPr lang="en-US" dirty="0" smtClean="0">
              <a:ea typeface="ＭＳ Ｐゴシック"/>
            </a:endParaRPr>
          </a:p>
        </p:txBody>
      </p:sp>
      <p:sp>
        <p:nvSpPr>
          <p:cNvPr id="4" name="Slide Number Placeholder 3"/>
          <p:cNvSpPr>
            <a:spLocks noGrp="1"/>
          </p:cNvSpPr>
          <p:nvPr>
            <p:ph type="sldNum" sz="quarter" idx="5"/>
          </p:nvPr>
        </p:nvSpPr>
        <p:spPr>
          <a:noFill/>
        </p:spPr>
        <p:txBody>
          <a:bodyPr/>
          <a:lstStyle/>
          <a:p>
            <a:fld id="{D38EB035-B294-406B-B33B-AC03FB0B411E}" type="slidenum">
              <a:rPr lang="en-US"/>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Lets consider the effect of the intermolecular forces on the P.  </a:t>
            </a:r>
          </a:p>
          <a:p>
            <a:pPr eaLnBrk="1" hangingPunct="1"/>
            <a:r>
              <a:rPr lang="en-US" smtClean="0">
                <a:ea typeface="ＭＳ Ｐゴシック" pitchFamily="34" charset="-128"/>
              </a:rPr>
              <a:t>P depends on the FREQUENCY OF MOLECULES COLLISION WITH THE WALLS and FORCE OF THE COLLISION (depends in momentum)   both are reduced by attractive forces. In both cases the strength of these 2 terms depends or proportional to a # of molecule presents n/V (DENSITY OF A MOLECULES). The pressure is reduced in proportion to the square of these concentrations. ~(n/V)(n/V) (like statistic ) and if we introduce the proportionally constant = aN^2/V^2</a:t>
            </a:r>
          </a:p>
          <a:p>
            <a:pPr eaLnBrk="1" hangingPunct="1"/>
            <a:r>
              <a:rPr lang="en-US" smtClean="0">
                <a:ea typeface="ＭＳ Ｐゴシック" pitchFamily="34" charset="-128"/>
              </a:rPr>
              <a:t>P is measured pressure, so we need to add the term which account for the attractive forces,  P + an</a:t>
            </a:r>
            <a:r>
              <a:rPr lang="en-US" baseline="30000" smtClean="0">
                <a:ea typeface="ＭＳ Ｐゴシック" pitchFamily="34" charset="-128"/>
              </a:rPr>
              <a:t>2</a:t>
            </a:r>
            <a:r>
              <a:rPr lang="en-US" smtClean="0">
                <a:ea typeface="ＭＳ Ｐゴシック" pitchFamily="34" charset="-128"/>
              </a:rPr>
              <a:t>/V</a:t>
            </a:r>
            <a:r>
              <a:rPr lang="en-US" baseline="30000" smtClean="0">
                <a:ea typeface="ＭＳ Ｐゴシック" pitchFamily="34" charset="-128"/>
              </a:rPr>
              <a:t>2</a:t>
            </a:r>
            <a:r>
              <a:rPr lang="en-US" smtClean="0">
                <a:ea typeface="ＭＳ Ｐゴシック" pitchFamily="34" charset="-128"/>
              </a:rPr>
              <a:t> takes care of attraction</a:t>
            </a:r>
          </a:p>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(EFFECTIVE MOLE VOLUME b) Let say our gas in some container with volume V. If the container is very large than the volume of the gas itself is negligible (Ideal gas situation – infinite volume). In the next picture the volume of the gas became significant to the volume of the container (P up). The total Volume of the system will be higher than if the gas was ideal. Under these condition the actual V of the container will be the measured as V minus the volume occupied by the gas molecules, which is calculated by the amount of molecules (n) multiplied by their EFFECTIVE MOLE VOLUME  b. The V-nb takes care of finite volume. The value of nb is the total effective volume of n moles of the gas. The unit for nb should be in L so b L mol</a:t>
            </a:r>
            <a:r>
              <a:rPr lang="en-US" baseline="30000" smtClean="0">
                <a:ea typeface="ＭＳ Ｐゴシック" pitchFamily="34" charset="-128"/>
              </a:rPr>
              <a:t>-1</a:t>
            </a:r>
            <a:endParaRPr lang="en-US" smtClean="0">
              <a:ea typeface="ＭＳ Ｐゴシック" pitchFamily="34" charset="-128"/>
            </a:endParaRPr>
          </a:p>
          <a:p>
            <a:pPr eaLnBrk="1" hangingPunct="1"/>
            <a:endParaRPr lang="en-US" b="1"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a:p>
            <a:pPr eaLnBrk="1" hangingPunct="1"/>
            <a:r>
              <a:rPr lang="en-US" smtClean="0">
                <a:ea typeface="ＭＳ Ｐゴシック" pitchFamily="34" charset="-128"/>
              </a:rPr>
              <a:t>LIQUEF’ACTION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Recent years application of the supercritical fluids (above the critical temperature and Pc). Supercritical fluids are highly compressed gases which combine properties of gases and liquids. It has the unique ability to </a:t>
            </a:r>
            <a:r>
              <a:rPr lang="en-US" smtClean="0">
                <a:ea typeface="ＭＳ Ｐゴシック" pitchFamily="34" charset="-128"/>
                <a:hlinkClick r:id="rId3" action="ppaction://hlinkfile" tooltip="Diffusion"/>
              </a:rPr>
              <a:t>diffuse</a:t>
            </a:r>
            <a:r>
              <a:rPr lang="en-US" smtClean="0">
                <a:ea typeface="ＭＳ Ｐゴシック" pitchFamily="34" charset="-128"/>
              </a:rPr>
              <a:t> through </a:t>
            </a:r>
            <a:r>
              <a:rPr lang="en-US" smtClean="0">
                <a:ea typeface="ＭＳ Ｐゴシック" pitchFamily="34" charset="-128"/>
                <a:hlinkClick r:id="rId4" action="ppaction://hlinkfile" tooltip="Solids"/>
              </a:rPr>
              <a:t>solids</a:t>
            </a:r>
            <a:r>
              <a:rPr lang="en-US" smtClean="0">
                <a:ea typeface="ＭＳ Ｐゴシック" pitchFamily="34" charset="-128"/>
              </a:rPr>
              <a:t> like a </a:t>
            </a:r>
            <a:r>
              <a:rPr lang="en-US" smtClean="0">
                <a:ea typeface="ＭＳ Ｐゴシック" pitchFamily="34" charset="-128"/>
                <a:hlinkClick r:id="rId5" action="ppaction://hlinkfile" tooltip="Gas"/>
              </a:rPr>
              <a:t>gas</a:t>
            </a:r>
            <a:r>
              <a:rPr lang="en-US" smtClean="0">
                <a:ea typeface="ＭＳ Ｐゴシック" pitchFamily="34" charset="-128"/>
              </a:rPr>
              <a:t>, and </a:t>
            </a:r>
            <a:r>
              <a:rPr lang="en-US" smtClean="0">
                <a:ea typeface="ＭＳ Ｐゴシック" pitchFamily="34" charset="-128"/>
                <a:hlinkClick r:id="rId6" action="ppaction://hlinkfile" tooltip="Solvation"/>
              </a:rPr>
              <a:t>dissolve</a:t>
            </a:r>
            <a:r>
              <a:rPr lang="en-US" smtClean="0">
                <a:ea typeface="ＭＳ Ｐゴシック" pitchFamily="34" charset="-128"/>
              </a:rPr>
              <a:t> materials like a </a:t>
            </a:r>
            <a:r>
              <a:rPr lang="en-US" smtClean="0">
                <a:ea typeface="ＭＳ Ｐゴシック" pitchFamily="34" charset="-128"/>
                <a:hlinkClick r:id="rId7" action="ppaction://hlinkfile" tooltip="Liquid"/>
              </a:rPr>
              <a:t>liquid</a:t>
            </a:r>
            <a:r>
              <a:rPr lang="en-US" smtClean="0">
                <a:ea typeface="ＭＳ Ｐゴシック" pitchFamily="34" charset="-128"/>
              </a:rPr>
              <a:t>. Additionally, it can readily change in </a:t>
            </a:r>
            <a:r>
              <a:rPr lang="en-US" smtClean="0">
                <a:ea typeface="ＭＳ Ｐゴシック" pitchFamily="34" charset="-128"/>
                <a:hlinkClick r:id="rId8" action="ppaction://hlinkfile" tooltip="Density"/>
              </a:rPr>
              <a:t>density</a:t>
            </a:r>
            <a:r>
              <a:rPr lang="en-US" smtClean="0">
                <a:ea typeface="ＭＳ Ｐゴシック" pitchFamily="34" charset="-128"/>
              </a:rPr>
              <a:t> upon minor changes in temperature or pressure. This means that (taking a very simplistic approach) raw materials containing </a:t>
            </a:r>
            <a:r>
              <a:rPr lang="en-US" i="1" smtClean="0">
                <a:ea typeface="ＭＳ Ｐゴシック" pitchFamily="34" charset="-128"/>
              </a:rPr>
              <a:t>CO</a:t>
            </a:r>
            <a:r>
              <a:rPr lang="en-US" baseline="-25000" smtClean="0">
                <a:ea typeface="ＭＳ Ｐゴシック" pitchFamily="34" charset="-128"/>
              </a:rPr>
              <a:t>2</a:t>
            </a:r>
            <a:r>
              <a:rPr lang="en-US" smtClean="0">
                <a:ea typeface="ＭＳ Ｐゴシック" pitchFamily="34" charset="-128"/>
              </a:rPr>
              <a:t> soluble products can be selectively extracted or selectively precipitated to obtain ultra-pure extracts</a:t>
            </a:r>
          </a:p>
          <a:p>
            <a:pPr eaLnBrk="1" hangingPunct="1"/>
            <a:r>
              <a:rPr lang="en-US" smtClean="0">
                <a:ea typeface="ＭＳ Ｐゴシック" pitchFamily="34" charset="-128"/>
              </a:rPr>
              <a:t>Although the details are much more complex than this, it remains the dominant chemical-free technology for the production of decaffeinated coffee, nicotine-free tobacco, and many of the world's best spice extracts. </a:t>
            </a:r>
          </a:p>
          <a:p>
            <a:pPr eaLnBrk="1" hangingPunct="1"/>
            <a:endParaRPr lang="en-US" smtClean="0">
              <a:ea typeface="ＭＳ Ｐゴシック" pitchFamily="34" charset="-128"/>
            </a:endParaRPr>
          </a:p>
          <a:p>
            <a:pPr eaLnBrk="1" hangingPunct="1"/>
            <a:r>
              <a:rPr lang="en-US" smtClean="0">
                <a:ea typeface="ＭＳ Ｐゴシック" pitchFamily="34" charset="-128"/>
              </a:rPr>
              <a:t>http://www.pnl.gov/supercriticalfluid/about.stm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Now taking into to account the molecular interactions decrease the pressure we need to add this term to P. (P is what we measure and reduced by intermolecular interactions. So, we need to add this term to balance the equation as we started with the equation for an ideal gas)</a:t>
            </a:r>
          </a:p>
          <a:p>
            <a:pPr eaLnBrk="1" hangingPunct="1"/>
            <a:r>
              <a:rPr lang="en-US" smtClean="0">
                <a:ea typeface="ＭＳ Ｐゴシック" pitchFamily="34" charset="-128"/>
              </a:rPr>
              <a:t>UNITS: Mole</a:t>
            </a:r>
            <a:r>
              <a:rPr lang="en-US" baseline="30000" smtClean="0">
                <a:ea typeface="ＭＳ Ｐゴシック" pitchFamily="34" charset="-128"/>
              </a:rPr>
              <a:t>2</a:t>
            </a:r>
            <a:r>
              <a:rPr lang="en-US" smtClean="0">
                <a:ea typeface="ＭＳ Ｐゴシック" pitchFamily="34" charset="-128"/>
              </a:rPr>
              <a:t>/L</a:t>
            </a:r>
            <a:r>
              <a:rPr lang="en-US" baseline="30000" smtClean="0">
                <a:ea typeface="ＭＳ Ｐゴシック" pitchFamily="34" charset="-128"/>
              </a:rPr>
              <a:t>2</a:t>
            </a:r>
            <a:r>
              <a:rPr lang="en-US" smtClean="0">
                <a:ea typeface="ＭＳ Ｐゴシック" pitchFamily="34" charset="-128"/>
              </a:rPr>
              <a:t> which leads to a = atm L</a:t>
            </a:r>
            <a:r>
              <a:rPr lang="en-US" baseline="30000" smtClean="0">
                <a:ea typeface="ＭＳ Ｐゴシック" pitchFamily="34" charset="-128"/>
              </a:rPr>
              <a:t>2</a:t>
            </a:r>
            <a:r>
              <a:rPr lang="en-US" smtClean="0">
                <a:ea typeface="ＭＳ Ｐゴシック" pitchFamily="34" charset="-128"/>
              </a:rPr>
              <a:t>Mole</a:t>
            </a:r>
            <a:r>
              <a:rPr lang="en-US" baseline="30000" smtClean="0">
                <a:ea typeface="ＭＳ Ｐゴシック" pitchFamily="34" charset="-128"/>
              </a:rPr>
              <a:t>-2</a:t>
            </a:r>
          </a:p>
          <a:p>
            <a:pPr eaLnBrk="1" hangingPunct="1"/>
            <a:r>
              <a:rPr lang="en-US" smtClean="0">
                <a:ea typeface="ＭＳ Ｐゴシック" pitchFamily="34" charset="-128"/>
              </a:rPr>
              <a:t>So pressure has been increased by a factor of an</a:t>
            </a:r>
            <a:r>
              <a:rPr lang="en-US" baseline="30000" smtClean="0">
                <a:ea typeface="ＭＳ Ｐゴシック" pitchFamily="34" charset="-128"/>
              </a:rPr>
              <a:t>2</a:t>
            </a:r>
            <a:r>
              <a:rPr lang="en-US" smtClean="0">
                <a:ea typeface="ＭＳ Ｐゴシック" pitchFamily="34" charset="-128"/>
              </a:rPr>
              <a:t>/V</a:t>
            </a:r>
            <a:r>
              <a:rPr lang="en-US" baseline="30000" smtClean="0">
                <a:ea typeface="ＭＳ Ｐゴシック" pitchFamily="34" charset="-128"/>
              </a:rPr>
              <a:t>2</a:t>
            </a:r>
            <a:r>
              <a:rPr lang="en-US" smtClean="0">
                <a:ea typeface="ＭＳ Ｐゴシック" pitchFamily="34" charset="-128"/>
              </a:rPr>
              <a:t>.. </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AED02D-2D9F-43C6-9967-EA841D30D34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A4425-8879-4EFC-B111-0084AEEB2F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ED02D-2D9F-43C6-9967-EA841D30D34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A4425-8879-4EFC-B111-0084AEEB2F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ED02D-2D9F-43C6-9967-EA841D30D34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A4425-8879-4EFC-B111-0084AEEB2F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ED02D-2D9F-43C6-9967-EA841D30D34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A4425-8879-4EFC-B111-0084AEEB2F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AED02D-2D9F-43C6-9967-EA841D30D34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A4425-8879-4EFC-B111-0084AEEB2F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AED02D-2D9F-43C6-9967-EA841D30D343}"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A4425-8879-4EFC-B111-0084AEEB2F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AED02D-2D9F-43C6-9967-EA841D30D343}" type="datetimeFigureOut">
              <a:rPr lang="en-US" smtClean="0"/>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A4425-8879-4EFC-B111-0084AEEB2F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AED02D-2D9F-43C6-9967-EA841D30D343}" type="datetimeFigureOut">
              <a:rPr lang="en-US" smtClean="0"/>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A4425-8879-4EFC-B111-0084AEEB2F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ED02D-2D9F-43C6-9967-EA841D30D343}" type="datetimeFigureOut">
              <a:rPr lang="en-US" smtClean="0"/>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A4425-8879-4EFC-B111-0084AEEB2F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ED02D-2D9F-43C6-9967-EA841D30D343}"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A4425-8879-4EFC-B111-0084AEEB2F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ED02D-2D9F-43C6-9967-EA841D30D343}"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A4425-8879-4EFC-B111-0084AEEB2F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ED02D-2D9F-43C6-9967-EA841D30D343}" type="datetimeFigureOut">
              <a:rPr lang="en-US" smtClean="0"/>
              <a:t>1/30/2014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A4425-8879-4EFC-B111-0084AEEB2F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09599"/>
          </a:xfrm>
        </p:spPr>
        <p:txBody>
          <a:bodyPr>
            <a:normAutofit fontScale="90000"/>
          </a:bodyPr>
          <a:lstStyle/>
          <a:p>
            <a:r>
              <a:rPr lang="en-US" sz="2800" dirty="0" smtClean="0"/>
              <a:t>The Boltzmann Distribution allows Calculation of Molecular </a:t>
            </a:r>
            <a:r>
              <a:rPr lang="en-US" sz="2800" dirty="0"/>
              <a:t>S</a:t>
            </a:r>
            <a:r>
              <a:rPr lang="en-US" sz="2800" dirty="0" smtClean="0"/>
              <a:t>peeds</a:t>
            </a:r>
            <a:endParaRPr lang="en-US" sz="2800" dirty="0"/>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9" name="Rectangle 5"/>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70"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38200" y="3657600"/>
            <a:ext cx="7315200" cy="914400"/>
          </a:xfrm>
          <a:prstGeom prst="rect">
            <a:avLst/>
          </a:prstGeom>
          <a:noFill/>
        </p:spPr>
      </p:pic>
      <p:sp>
        <p:nvSpPr>
          <p:cNvPr id="11272" name="Rectangle 8"/>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73"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91200" y="838200"/>
            <a:ext cx="2525486" cy="609600"/>
          </a:xfrm>
          <a:prstGeom prst="rect">
            <a:avLst/>
          </a:prstGeom>
          <a:noFill/>
        </p:spPr>
      </p:pic>
      <p:sp>
        <p:nvSpPr>
          <p:cNvPr id="112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75"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334000" y="2133600"/>
            <a:ext cx="2971800" cy="620692"/>
          </a:xfrm>
          <a:prstGeom prst="rect">
            <a:avLst/>
          </a:prstGeom>
          <a:noFill/>
        </p:spPr>
      </p:pic>
      <p:sp>
        <p:nvSpPr>
          <p:cNvPr id="11277" name="Rectangle 1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78" name="Picture 1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28800" y="5562600"/>
            <a:ext cx="5098143" cy="762000"/>
          </a:xfrm>
          <a:prstGeom prst="rect">
            <a:avLst/>
          </a:prstGeom>
          <a:noFill/>
        </p:spPr>
      </p:pic>
      <p:sp>
        <p:nvSpPr>
          <p:cNvPr id="11280" name="Rectangle 16"/>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83" name="Rectangle 19"/>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86" name="Rectangle 22"/>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89" name="Rectangle 25"/>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92" name="Rectangle 28"/>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Box 36"/>
          <p:cNvSpPr txBox="1"/>
          <p:nvPr/>
        </p:nvSpPr>
        <p:spPr>
          <a:xfrm>
            <a:off x="304800" y="762000"/>
            <a:ext cx="5486400" cy="1384995"/>
          </a:xfrm>
          <a:prstGeom prst="rect">
            <a:avLst/>
          </a:prstGeom>
          <a:noFill/>
        </p:spPr>
        <p:txBody>
          <a:bodyPr wrap="square" rtlCol="0">
            <a:spAutoFit/>
          </a:bodyPr>
          <a:lstStyle/>
          <a:p>
            <a:r>
              <a:rPr lang="en-US" sz="1200" dirty="0" smtClean="0"/>
              <a:t>Mathematically the Boltzmann Distribution says that the probability of being in a</a:t>
            </a:r>
          </a:p>
          <a:p>
            <a:r>
              <a:rPr lang="en-US" sz="1200" dirty="0"/>
              <a:t>p</a:t>
            </a:r>
            <a:r>
              <a:rPr lang="en-US" sz="1200" dirty="0" smtClean="0"/>
              <a:t>articular state depends on the energy content of that state (higher energy states </a:t>
            </a:r>
          </a:p>
          <a:p>
            <a:r>
              <a:rPr lang="en-US" sz="1200" dirty="0"/>
              <a:t>b</a:t>
            </a:r>
            <a:r>
              <a:rPr lang="en-US" sz="1200" dirty="0" smtClean="0"/>
              <a:t>eing less probable) and on the Temperature (higher temperature increases the </a:t>
            </a:r>
          </a:p>
          <a:p>
            <a:r>
              <a:rPr lang="en-US" sz="1200" dirty="0"/>
              <a:t>c</a:t>
            </a:r>
            <a:r>
              <a:rPr lang="en-US" sz="1200" dirty="0" smtClean="0"/>
              <a:t>hances of being in a higher energy state).  </a:t>
            </a:r>
            <a:r>
              <a:rPr lang="en-US" sz="1200" b="1" dirty="0" smtClean="0"/>
              <a:t>k</a:t>
            </a:r>
            <a:r>
              <a:rPr lang="en-US" sz="1200" dirty="0" smtClean="0"/>
              <a:t>, the “</a:t>
            </a:r>
            <a:r>
              <a:rPr lang="en-US" sz="1200" dirty="0" err="1" smtClean="0"/>
              <a:t>Boltzman</a:t>
            </a:r>
            <a:r>
              <a:rPr lang="en-US" sz="1200" dirty="0" smtClean="0"/>
              <a:t> Constant” represents the average amount of energy a molecule possesses at a given temperature.  If </a:t>
            </a:r>
            <a:r>
              <a:rPr lang="en-US" sz="1200" b="1" dirty="0" smtClean="0"/>
              <a:t>k</a:t>
            </a:r>
            <a:r>
              <a:rPr lang="en-US" sz="1200" dirty="0" smtClean="0"/>
              <a:t> is multiplied by </a:t>
            </a:r>
            <a:r>
              <a:rPr lang="en-US" sz="1200" dirty="0" err="1" smtClean="0"/>
              <a:t>avgadro’s</a:t>
            </a:r>
            <a:r>
              <a:rPr lang="en-US" sz="1200" dirty="0" smtClean="0"/>
              <a:t> number you get the gas constant </a:t>
            </a:r>
            <a:r>
              <a:rPr lang="en-US" sz="1200" b="1" dirty="0" smtClean="0"/>
              <a:t>R</a:t>
            </a:r>
            <a:r>
              <a:rPr lang="en-US" sz="1200" dirty="0" smtClean="0"/>
              <a:t> which represents the average amount of energy per mole of molecules at a given temperature.</a:t>
            </a:r>
            <a:endParaRPr lang="en-US" sz="1200" dirty="0"/>
          </a:p>
        </p:txBody>
      </p:sp>
      <p:sp>
        <p:nvSpPr>
          <p:cNvPr id="38" name="TextBox 37"/>
          <p:cNvSpPr txBox="1"/>
          <p:nvPr/>
        </p:nvSpPr>
        <p:spPr>
          <a:xfrm>
            <a:off x="533400" y="2286000"/>
            <a:ext cx="4053354" cy="276999"/>
          </a:xfrm>
          <a:prstGeom prst="rect">
            <a:avLst/>
          </a:prstGeom>
          <a:noFill/>
        </p:spPr>
        <p:txBody>
          <a:bodyPr wrap="none" rtlCol="0">
            <a:spAutoFit/>
          </a:bodyPr>
          <a:lstStyle/>
          <a:p>
            <a:r>
              <a:rPr lang="en-US" sz="1200" dirty="0" smtClean="0"/>
              <a:t>The translational kinetic energy depends on mass and velocity</a:t>
            </a:r>
            <a:endParaRPr lang="en-US" sz="1200" dirty="0"/>
          </a:p>
        </p:txBody>
      </p:sp>
      <p:sp>
        <p:nvSpPr>
          <p:cNvPr id="40" name="TextBox 39"/>
          <p:cNvSpPr txBox="1"/>
          <p:nvPr/>
        </p:nvSpPr>
        <p:spPr>
          <a:xfrm>
            <a:off x="533400" y="3048000"/>
            <a:ext cx="7942559" cy="461665"/>
          </a:xfrm>
          <a:prstGeom prst="rect">
            <a:avLst/>
          </a:prstGeom>
          <a:noFill/>
        </p:spPr>
        <p:txBody>
          <a:bodyPr wrap="none" rtlCol="0">
            <a:spAutoFit/>
          </a:bodyPr>
          <a:lstStyle/>
          <a:p>
            <a:r>
              <a:rPr lang="en-US" sz="1200" b="1" dirty="0"/>
              <a:t>z</a:t>
            </a:r>
            <a:r>
              <a:rPr lang="en-US" sz="1200" b="1" dirty="0" smtClean="0"/>
              <a:t> </a:t>
            </a:r>
            <a:r>
              <a:rPr lang="en-US" sz="1200" dirty="0" smtClean="0"/>
              <a:t>  acts to “normalize” the probability distribution so that the sum of all probabilities is equal to 1.  For the molecular speeds </a:t>
            </a:r>
          </a:p>
          <a:p>
            <a:r>
              <a:rPr lang="en-US" sz="1200" dirty="0" smtClean="0"/>
              <a:t>we integrate the  energy/temperature term over all possible velocities.  </a:t>
            </a:r>
            <a:endParaRPr lang="en-US" sz="1200" dirty="0"/>
          </a:p>
        </p:txBody>
      </p:sp>
      <p:sp>
        <p:nvSpPr>
          <p:cNvPr id="41" name="TextBox 40"/>
          <p:cNvSpPr txBox="1"/>
          <p:nvPr/>
        </p:nvSpPr>
        <p:spPr>
          <a:xfrm>
            <a:off x="609600" y="4953000"/>
            <a:ext cx="7762894" cy="461665"/>
          </a:xfrm>
          <a:prstGeom prst="rect">
            <a:avLst/>
          </a:prstGeom>
          <a:noFill/>
        </p:spPr>
        <p:txBody>
          <a:bodyPr wrap="none" rtlCol="0">
            <a:spAutoFit/>
          </a:bodyPr>
          <a:lstStyle/>
          <a:p>
            <a:r>
              <a:rPr lang="en-US" sz="1200" dirty="0" smtClean="0"/>
              <a:t>Now when </a:t>
            </a:r>
            <a:r>
              <a:rPr lang="en-US" sz="1200" b="1" dirty="0"/>
              <a:t> </a:t>
            </a:r>
            <a:r>
              <a:rPr lang="en-US" sz="1200" b="1" dirty="0" smtClean="0"/>
              <a:t>z  </a:t>
            </a:r>
            <a:r>
              <a:rPr lang="en-US" sz="1200" dirty="0" smtClean="0"/>
              <a:t>is placed in the denominator of our  equation and we place the term representing just the range of interest </a:t>
            </a:r>
          </a:p>
          <a:p>
            <a:r>
              <a:rPr lang="en-US" sz="1200" dirty="0" smtClean="0"/>
              <a:t>in the numerator, the result is an expression giving the probability of observing a molecule with the observed speed.</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274638"/>
            <a:ext cx="8229600" cy="541337"/>
          </a:xfrm>
          <a:prstGeom prst="rect">
            <a:avLst/>
          </a:prstGeom>
          <a:noFill/>
          <a:ln w="9525">
            <a:noFill/>
            <a:miter lim="800000"/>
            <a:headEnd/>
            <a:tailEnd/>
          </a:ln>
        </p:spPr>
        <p:txBody>
          <a:bodyPr anchor="ctr"/>
          <a:lstStyle/>
          <a:p>
            <a:pPr algn="ctr"/>
            <a:r>
              <a:rPr lang="en-US" sz="4400">
                <a:solidFill>
                  <a:schemeClr val="tx2"/>
                </a:solidFill>
                <a:latin typeface="Arial" charset="0"/>
              </a:rPr>
              <a:t>Volume of real gases</a:t>
            </a:r>
          </a:p>
        </p:txBody>
      </p:sp>
      <p:sp>
        <p:nvSpPr>
          <p:cNvPr id="51203" name="Rectangle 3"/>
          <p:cNvSpPr>
            <a:spLocks noChangeArrowheads="1"/>
          </p:cNvSpPr>
          <p:nvPr/>
        </p:nvSpPr>
        <p:spPr bwMode="auto">
          <a:xfrm>
            <a:off x="4630738" y="1230313"/>
            <a:ext cx="3771900" cy="5140325"/>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a:latin typeface="Arial" charset="0"/>
              </a:rPr>
              <a:t>When the volume of the gas molecules becomes significant relative to the volume of the system, you have to take them into account</a:t>
            </a:r>
          </a:p>
          <a:p>
            <a:pPr marL="342900" indent="-342900">
              <a:lnSpc>
                <a:spcPct val="90000"/>
              </a:lnSpc>
              <a:spcBef>
                <a:spcPct val="20000"/>
              </a:spcBef>
              <a:buFontTx/>
              <a:buChar char="•"/>
            </a:pPr>
            <a:r>
              <a:rPr lang="en-US" sz="2400">
                <a:latin typeface="Arial" charset="0"/>
              </a:rPr>
              <a:t>If we consider the gas molecules to have finite volume, the total volume of the system will be higher than if the gas was ideal (V-nb) (ideal gas negligible volume). </a:t>
            </a:r>
          </a:p>
        </p:txBody>
      </p:sp>
      <p:grpSp>
        <p:nvGrpSpPr>
          <p:cNvPr id="2" name="Group 4"/>
          <p:cNvGrpSpPr>
            <a:grpSpLocks/>
          </p:cNvGrpSpPr>
          <p:nvPr/>
        </p:nvGrpSpPr>
        <p:grpSpPr bwMode="auto">
          <a:xfrm>
            <a:off x="228600" y="1295400"/>
            <a:ext cx="2184400" cy="2344738"/>
            <a:chOff x="101" y="1237"/>
            <a:chExt cx="1376" cy="1477"/>
          </a:xfrm>
        </p:grpSpPr>
        <p:sp>
          <p:nvSpPr>
            <p:cNvPr id="13336" name="Rectangle 5"/>
            <p:cNvSpPr>
              <a:spLocks noChangeArrowheads="1"/>
            </p:cNvSpPr>
            <p:nvPr/>
          </p:nvSpPr>
          <p:spPr bwMode="auto">
            <a:xfrm>
              <a:off x="101" y="1237"/>
              <a:ext cx="1376" cy="1477"/>
            </a:xfrm>
            <a:prstGeom prst="rect">
              <a:avLst/>
            </a:prstGeom>
            <a:solidFill>
              <a:srgbClr val="FAFFA4"/>
            </a:solidFill>
            <a:ln w="22225">
              <a:solidFill>
                <a:schemeClr val="tx1"/>
              </a:solidFill>
              <a:miter lim="800000"/>
              <a:headEnd/>
              <a:tailEnd/>
            </a:ln>
          </p:spPr>
          <p:txBody>
            <a:bodyPr wrap="none" anchor="ctr"/>
            <a:lstStyle/>
            <a:p>
              <a:pPr eaLnBrk="0" hangingPunct="0"/>
              <a:endParaRPr lang="en-US" sz="1800"/>
            </a:p>
          </p:txBody>
        </p:sp>
        <p:sp>
          <p:nvSpPr>
            <p:cNvPr id="13337" name="Oval 6"/>
            <p:cNvSpPr>
              <a:spLocks noChangeArrowheads="1"/>
            </p:cNvSpPr>
            <p:nvPr/>
          </p:nvSpPr>
          <p:spPr bwMode="auto">
            <a:xfrm>
              <a:off x="182" y="1653"/>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38" name="Oval 7"/>
            <p:cNvSpPr>
              <a:spLocks noChangeArrowheads="1"/>
            </p:cNvSpPr>
            <p:nvPr/>
          </p:nvSpPr>
          <p:spPr bwMode="auto">
            <a:xfrm>
              <a:off x="1163" y="2432"/>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39" name="Oval 8"/>
            <p:cNvSpPr>
              <a:spLocks noChangeArrowheads="1"/>
            </p:cNvSpPr>
            <p:nvPr/>
          </p:nvSpPr>
          <p:spPr bwMode="auto">
            <a:xfrm>
              <a:off x="635" y="1690"/>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40" name="Oval 9"/>
            <p:cNvSpPr>
              <a:spLocks noChangeArrowheads="1"/>
            </p:cNvSpPr>
            <p:nvPr/>
          </p:nvSpPr>
          <p:spPr bwMode="auto">
            <a:xfrm>
              <a:off x="299" y="2047"/>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41" name="Oval 10"/>
            <p:cNvSpPr>
              <a:spLocks noChangeArrowheads="1"/>
            </p:cNvSpPr>
            <p:nvPr/>
          </p:nvSpPr>
          <p:spPr bwMode="auto">
            <a:xfrm>
              <a:off x="566" y="2037"/>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42" name="Oval 11"/>
            <p:cNvSpPr>
              <a:spLocks noChangeArrowheads="1"/>
            </p:cNvSpPr>
            <p:nvPr/>
          </p:nvSpPr>
          <p:spPr bwMode="auto">
            <a:xfrm>
              <a:off x="1117" y="1538"/>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43" name="Oval 12"/>
            <p:cNvSpPr>
              <a:spLocks noChangeArrowheads="1"/>
            </p:cNvSpPr>
            <p:nvPr/>
          </p:nvSpPr>
          <p:spPr bwMode="auto">
            <a:xfrm>
              <a:off x="241" y="2303"/>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44" name="Oval 13"/>
            <p:cNvSpPr>
              <a:spLocks noChangeArrowheads="1"/>
            </p:cNvSpPr>
            <p:nvPr/>
          </p:nvSpPr>
          <p:spPr bwMode="auto">
            <a:xfrm>
              <a:off x="779" y="2348"/>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45" name="Oval 14"/>
            <p:cNvSpPr>
              <a:spLocks noChangeArrowheads="1"/>
            </p:cNvSpPr>
            <p:nvPr/>
          </p:nvSpPr>
          <p:spPr bwMode="auto">
            <a:xfrm>
              <a:off x="209" y="2543"/>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46" name="Oval 15"/>
            <p:cNvSpPr>
              <a:spLocks noChangeArrowheads="1"/>
            </p:cNvSpPr>
            <p:nvPr/>
          </p:nvSpPr>
          <p:spPr bwMode="auto">
            <a:xfrm>
              <a:off x="592" y="1470"/>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47" name="Oval 16"/>
            <p:cNvSpPr>
              <a:spLocks noChangeArrowheads="1"/>
            </p:cNvSpPr>
            <p:nvPr/>
          </p:nvSpPr>
          <p:spPr bwMode="auto">
            <a:xfrm>
              <a:off x="529" y="2591"/>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48" name="Oval 17"/>
            <p:cNvSpPr>
              <a:spLocks noChangeArrowheads="1"/>
            </p:cNvSpPr>
            <p:nvPr/>
          </p:nvSpPr>
          <p:spPr bwMode="auto">
            <a:xfrm>
              <a:off x="849" y="1908"/>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49" name="Oval 18"/>
            <p:cNvSpPr>
              <a:spLocks noChangeArrowheads="1"/>
            </p:cNvSpPr>
            <p:nvPr/>
          </p:nvSpPr>
          <p:spPr bwMode="auto">
            <a:xfrm>
              <a:off x="811" y="2569"/>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50" name="Oval 19"/>
            <p:cNvSpPr>
              <a:spLocks noChangeArrowheads="1"/>
            </p:cNvSpPr>
            <p:nvPr/>
          </p:nvSpPr>
          <p:spPr bwMode="auto">
            <a:xfrm>
              <a:off x="1068" y="2151"/>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51" name="Oval 20"/>
            <p:cNvSpPr>
              <a:spLocks noChangeArrowheads="1"/>
            </p:cNvSpPr>
            <p:nvPr/>
          </p:nvSpPr>
          <p:spPr bwMode="auto">
            <a:xfrm>
              <a:off x="433" y="1780"/>
              <a:ext cx="80" cy="80"/>
            </a:xfrm>
            <a:prstGeom prst="ellipse">
              <a:avLst/>
            </a:prstGeom>
            <a:solidFill>
              <a:srgbClr val="0080FF"/>
            </a:solidFill>
            <a:ln w="9525">
              <a:noFill/>
              <a:round/>
              <a:headEnd/>
              <a:tailEnd/>
            </a:ln>
          </p:spPr>
          <p:txBody>
            <a:bodyPr wrap="none" anchor="ctr"/>
            <a:lstStyle/>
            <a:p>
              <a:pPr eaLnBrk="0" hangingPunct="0"/>
              <a:endParaRPr lang="en-US" sz="1800"/>
            </a:p>
          </p:txBody>
        </p:sp>
      </p:grpSp>
      <p:grpSp>
        <p:nvGrpSpPr>
          <p:cNvPr id="3" name="Group 21"/>
          <p:cNvGrpSpPr>
            <a:grpSpLocks/>
          </p:cNvGrpSpPr>
          <p:nvPr/>
        </p:nvGrpSpPr>
        <p:grpSpPr bwMode="auto">
          <a:xfrm>
            <a:off x="2971800" y="1981200"/>
            <a:ext cx="1176338" cy="1025525"/>
            <a:chOff x="1863" y="1640"/>
            <a:chExt cx="741" cy="646"/>
          </a:xfrm>
        </p:grpSpPr>
        <p:sp>
          <p:nvSpPr>
            <p:cNvPr id="13320" name="Rectangle 22"/>
            <p:cNvSpPr>
              <a:spLocks noChangeArrowheads="1"/>
            </p:cNvSpPr>
            <p:nvPr/>
          </p:nvSpPr>
          <p:spPr bwMode="auto">
            <a:xfrm>
              <a:off x="1863" y="1640"/>
              <a:ext cx="741" cy="646"/>
            </a:xfrm>
            <a:prstGeom prst="rect">
              <a:avLst/>
            </a:prstGeom>
            <a:solidFill>
              <a:srgbClr val="FAFFA4"/>
            </a:solidFill>
            <a:ln w="22225">
              <a:solidFill>
                <a:schemeClr val="tx1"/>
              </a:solidFill>
              <a:miter lim="800000"/>
              <a:headEnd/>
              <a:tailEnd/>
            </a:ln>
          </p:spPr>
          <p:txBody>
            <a:bodyPr wrap="none" anchor="ctr"/>
            <a:lstStyle/>
            <a:p>
              <a:pPr eaLnBrk="0" hangingPunct="0"/>
              <a:endParaRPr lang="en-US" sz="1800"/>
            </a:p>
          </p:txBody>
        </p:sp>
        <p:sp>
          <p:nvSpPr>
            <p:cNvPr id="13321" name="Oval 23"/>
            <p:cNvSpPr>
              <a:spLocks noChangeArrowheads="1"/>
            </p:cNvSpPr>
            <p:nvPr/>
          </p:nvSpPr>
          <p:spPr bwMode="auto">
            <a:xfrm>
              <a:off x="1944" y="1694"/>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22" name="Oval 24"/>
            <p:cNvSpPr>
              <a:spLocks noChangeArrowheads="1"/>
            </p:cNvSpPr>
            <p:nvPr/>
          </p:nvSpPr>
          <p:spPr bwMode="auto">
            <a:xfrm>
              <a:off x="2414" y="2009"/>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23" name="Oval 25"/>
            <p:cNvSpPr>
              <a:spLocks noChangeArrowheads="1"/>
            </p:cNvSpPr>
            <p:nvPr/>
          </p:nvSpPr>
          <p:spPr bwMode="auto">
            <a:xfrm>
              <a:off x="2397" y="1731"/>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24" name="Oval 26"/>
            <p:cNvSpPr>
              <a:spLocks noChangeArrowheads="1"/>
            </p:cNvSpPr>
            <p:nvPr/>
          </p:nvSpPr>
          <p:spPr bwMode="auto">
            <a:xfrm>
              <a:off x="2061" y="2088"/>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25" name="Oval 27"/>
            <p:cNvSpPr>
              <a:spLocks noChangeArrowheads="1"/>
            </p:cNvSpPr>
            <p:nvPr/>
          </p:nvSpPr>
          <p:spPr bwMode="auto">
            <a:xfrm>
              <a:off x="2328" y="2078"/>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26" name="Oval 28"/>
            <p:cNvSpPr>
              <a:spLocks noChangeArrowheads="1"/>
            </p:cNvSpPr>
            <p:nvPr/>
          </p:nvSpPr>
          <p:spPr bwMode="auto">
            <a:xfrm>
              <a:off x="2424" y="2174"/>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27" name="Oval 29"/>
            <p:cNvSpPr>
              <a:spLocks noChangeArrowheads="1"/>
            </p:cNvSpPr>
            <p:nvPr/>
          </p:nvSpPr>
          <p:spPr bwMode="auto">
            <a:xfrm>
              <a:off x="1950" y="1848"/>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28" name="Oval 30"/>
            <p:cNvSpPr>
              <a:spLocks noChangeArrowheads="1"/>
            </p:cNvSpPr>
            <p:nvPr/>
          </p:nvSpPr>
          <p:spPr bwMode="auto">
            <a:xfrm>
              <a:off x="2046" y="1944"/>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29" name="Oval 31"/>
            <p:cNvSpPr>
              <a:spLocks noChangeArrowheads="1"/>
            </p:cNvSpPr>
            <p:nvPr/>
          </p:nvSpPr>
          <p:spPr bwMode="auto">
            <a:xfrm>
              <a:off x="1918" y="2088"/>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30" name="Oval 32"/>
            <p:cNvSpPr>
              <a:spLocks noChangeArrowheads="1"/>
            </p:cNvSpPr>
            <p:nvPr/>
          </p:nvSpPr>
          <p:spPr bwMode="auto">
            <a:xfrm>
              <a:off x="2179" y="1725"/>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31" name="Oval 33"/>
            <p:cNvSpPr>
              <a:spLocks noChangeArrowheads="1"/>
            </p:cNvSpPr>
            <p:nvPr/>
          </p:nvSpPr>
          <p:spPr bwMode="auto">
            <a:xfrm>
              <a:off x="2238" y="2136"/>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32" name="Oval 34"/>
            <p:cNvSpPr>
              <a:spLocks noChangeArrowheads="1"/>
            </p:cNvSpPr>
            <p:nvPr/>
          </p:nvSpPr>
          <p:spPr bwMode="auto">
            <a:xfrm>
              <a:off x="2446" y="1832"/>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33" name="Oval 35"/>
            <p:cNvSpPr>
              <a:spLocks noChangeArrowheads="1"/>
            </p:cNvSpPr>
            <p:nvPr/>
          </p:nvSpPr>
          <p:spPr bwMode="auto">
            <a:xfrm>
              <a:off x="2509" y="2114"/>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34" name="Oval 36"/>
            <p:cNvSpPr>
              <a:spLocks noChangeArrowheads="1"/>
            </p:cNvSpPr>
            <p:nvPr/>
          </p:nvSpPr>
          <p:spPr bwMode="auto">
            <a:xfrm>
              <a:off x="2329" y="1907"/>
              <a:ext cx="80" cy="80"/>
            </a:xfrm>
            <a:prstGeom prst="ellipse">
              <a:avLst/>
            </a:prstGeom>
            <a:solidFill>
              <a:srgbClr val="0080FF"/>
            </a:solidFill>
            <a:ln w="9525">
              <a:noFill/>
              <a:round/>
              <a:headEnd/>
              <a:tailEnd/>
            </a:ln>
          </p:spPr>
          <p:txBody>
            <a:bodyPr wrap="none" anchor="ctr"/>
            <a:lstStyle/>
            <a:p>
              <a:pPr eaLnBrk="0" hangingPunct="0"/>
              <a:endParaRPr lang="en-US" sz="1800"/>
            </a:p>
          </p:txBody>
        </p:sp>
        <p:sp>
          <p:nvSpPr>
            <p:cNvPr id="13335" name="Oval 37"/>
            <p:cNvSpPr>
              <a:spLocks noChangeArrowheads="1"/>
            </p:cNvSpPr>
            <p:nvPr/>
          </p:nvSpPr>
          <p:spPr bwMode="auto">
            <a:xfrm>
              <a:off x="2195" y="1821"/>
              <a:ext cx="80" cy="80"/>
            </a:xfrm>
            <a:prstGeom prst="ellipse">
              <a:avLst/>
            </a:prstGeom>
            <a:solidFill>
              <a:srgbClr val="0080FF"/>
            </a:solidFill>
            <a:ln w="9525">
              <a:noFill/>
              <a:round/>
              <a:headEnd/>
              <a:tailEnd/>
            </a:ln>
          </p:spPr>
          <p:txBody>
            <a:bodyPr wrap="none" anchor="ctr"/>
            <a:lstStyle/>
            <a:p>
              <a:pPr eaLnBrk="0" hangingPunct="0"/>
              <a:endParaRPr lang="en-US" sz="1800"/>
            </a:p>
          </p:txBody>
        </p:sp>
      </p:grpSp>
      <p:sp>
        <p:nvSpPr>
          <p:cNvPr id="38" name="TextBox 37"/>
          <p:cNvSpPr txBox="1">
            <a:spLocks noChangeArrowheads="1"/>
          </p:cNvSpPr>
          <p:nvPr/>
        </p:nvSpPr>
        <p:spPr bwMode="auto">
          <a:xfrm>
            <a:off x="609600" y="914400"/>
            <a:ext cx="1176338" cy="369888"/>
          </a:xfrm>
          <a:prstGeom prst="rect">
            <a:avLst/>
          </a:prstGeom>
          <a:noFill/>
          <a:ln w="9525">
            <a:noFill/>
            <a:miter lim="800000"/>
            <a:headEnd/>
            <a:tailEnd/>
          </a:ln>
        </p:spPr>
        <p:txBody>
          <a:bodyPr wrap="none">
            <a:spAutoFit/>
          </a:bodyPr>
          <a:lstStyle/>
          <a:p>
            <a:r>
              <a:rPr lang="en-US" sz="1800" dirty="0"/>
              <a:t>Ideal gas</a:t>
            </a:r>
          </a:p>
        </p:txBody>
      </p:sp>
      <p:pic>
        <p:nvPicPr>
          <p:cNvPr id="13319" name="Picture 39" descr="ch01f16.jpg"/>
          <p:cNvPicPr>
            <a:picLocks noChangeAspect="1"/>
          </p:cNvPicPr>
          <p:nvPr/>
        </p:nvPicPr>
        <p:blipFill>
          <a:blip r:embed="rId3"/>
          <a:srcRect/>
          <a:stretch>
            <a:fillRect/>
          </a:stretch>
        </p:blipFill>
        <p:spPr bwMode="auto">
          <a:xfrm>
            <a:off x="0" y="4191000"/>
            <a:ext cx="3055938"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1203">
                                            <p:txEl>
                                              <p:pRg st="0" end="0"/>
                                            </p:txEl>
                                          </p:spTgt>
                                        </p:tgtEl>
                                        <p:attrNameLst>
                                          <p:attrName>style.visibility</p:attrName>
                                        </p:attrNameLst>
                                      </p:cBhvr>
                                      <p:to>
                                        <p:strVal val="visible"/>
                                      </p:to>
                                    </p:set>
                                    <p:animEffect transition="in" filter="wipe(left)">
                                      <p:cBhvr>
                                        <p:cTn id="14" dur="500"/>
                                        <p:tgtEl>
                                          <p:spTgt spid="5120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Effect transition="in" filter="wipe(left)">
                                      <p:cBhvr>
                                        <p:cTn id="19"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09600" y="0"/>
            <a:ext cx="8077200" cy="609600"/>
          </a:xfrm>
          <a:prstGeom prst="rect">
            <a:avLst/>
          </a:prstGeom>
          <a:noFill/>
          <a:ln w="9525">
            <a:noFill/>
            <a:miter lim="800000"/>
            <a:headEnd/>
            <a:tailEnd/>
          </a:ln>
        </p:spPr>
        <p:txBody>
          <a:bodyPr anchor="ctr"/>
          <a:lstStyle/>
          <a:p>
            <a:pPr algn="ctr"/>
            <a:r>
              <a:rPr lang="en-US" sz="2800" dirty="0">
                <a:solidFill>
                  <a:schemeClr val="tx2"/>
                </a:solidFill>
                <a:latin typeface="Arial" charset="0"/>
              </a:rPr>
              <a:t>Condensation of gases</a:t>
            </a:r>
          </a:p>
        </p:txBody>
      </p:sp>
      <p:sp>
        <p:nvSpPr>
          <p:cNvPr id="17411" name="Rectangle 3"/>
          <p:cNvSpPr>
            <a:spLocks noChangeArrowheads="1"/>
          </p:cNvSpPr>
          <p:nvPr/>
        </p:nvSpPr>
        <p:spPr bwMode="auto">
          <a:xfrm>
            <a:off x="0" y="838201"/>
            <a:ext cx="9144000" cy="19812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000" dirty="0">
                <a:latin typeface="Arial" charset="0"/>
              </a:rPr>
              <a:t>Above T</a:t>
            </a:r>
            <a:r>
              <a:rPr lang="en-US" sz="2000" baseline="-25000" dirty="0">
                <a:latin typeface="Arial" charset="0"/>
              </a:rPr>
              <a:t>5</a:t>
            </a:r>
            <a:r>
              <a:rPr lang="en-US" sz="2000" dirty="0">
                <a:latin typeface="Arial" charset="0"/>
              </a:rPr>
              <a:t> the gas is obeying Boyle’s law</a:t>
            </a:r>
          </a:p>
          <a:p>
            <a:pPr marL="742950" lvl="1" indent="-285750">
              <a:lnSpc>
                <a:spcPct val="80000"/>
              </a:lnSpc>
              <a:spcBef>
                <a:spcPct val="20000"/>
              </a:spcBef>
              <a:buFontTx/>
              <a:buChar char="–"/>
            </a:pPr>
            <a:r>
              <a:rPr lang="en-US" sz="2000" dirty="0">
                <a:latin typeface="Arial" charset="0"/>
              </a:rPr>
              <a:t>PV = constant</a:t>
            </a:r>
          </a:p>
          <a:p>
            <a:pPr marL="342900" indent="-342900">
              <a:lnSpc>
                <a:spcPct val="80000"/>
              </a:lnSpc>
              <a:spcBef>
                <a:spcPct val="20000"/>
              </a:spcBef>
              <a:buFontTx/>
              <a:buChar char="•"/>
            </a:pPr>
            <a:r>
              <a:rPr lang="en-US" sz="2000" dirty="0">
                <a:latin typeface="Arial" charset="0"/>
              </a:rPr>
              <a:t>The critical temperature (</a:t>
            </a:r>
            <a:r>
              <a:rPr lang="en-US" sz="2000" dirty="0" err="1">
                <a:latin typeface="Arial" charset="0"/>
              </a:rPr>
              <a:t>T</a:t>
            </a:r>
            <a:r>
              <a:rPr lang="en-US" sz="2000" baseline="-25000" dirty="0" err="1">
                <a:latin typeface="Arial" charset="0"/>
              </a:rPr>
              <a:t>c</a:t>
            </a:r>
            <a:r>
              <a:rPr lang="en-US" sz="2000" dirty="0">
                <a:latin typeface="Arial" charset="0"/>
              </a:rPr>
              <a:t>) is the temperature above which a gas cannot be liquefied, regardless of pressure or volume.</a:t>
            </a:r>
          </a:p>
          <a:p>
            <a:pPr marL="342900" indent="-342900">
              <a:lnSpc>
                <a:spcPct val="80000"/>
              </a:lnSpc>
              <a:spcBef>
                <a:spcPct val="20000"/>
              </a:spcBef>
              <a:buFontTx/>
              <a:buChar char="•"/>
            </a:pPr>
            <a:r>
              <a:rPr lang="en-US" sz="2000" dirty="0">
                <a:latin typeface="Arial" charset="0"/>
              </a:rPr>
              <a:t>Critical point characterized by </a:t>
            </a:r>
            <a:r>
              <a:rPr lang="en-US" sz="2000" dirty="0" err="1">
                <a:latin typeface="Arial" charset="0"/>
              </a:rPr>
              <a:t>T</a:t>
            </a:r>
            <a:r>
              <a:rPr lang="en-US" sz="2000" baseline="-25000" dirty="0" err="1">
                <a:latin typeface="Arial" charset="0"/>
              </a:rPr>
              <a:t>c</a:t>
            </a:r>
            <a:r>
              <a:rPr lang="en-US" sz="2000" dirty="0">
                <a:latin typeface="Arial" charset="0"/>
              </a:rPr>
              <a:t>, </a:t>
            </a:r>
            <a:r>
              <a:rPr lang="en-US" sz="2000" dirty="0" err="1">
                <a:latin typeface="Arial" charset="0"/>
              </a:rPr>
              <a:t>V</a:t>
            </a:r>
            <a:r>
              <a:rPr lang="en-US" sz="2000" baseline="-25000" dirty="0" err="1">
                <a:latin typeface="Arial" charset="0"/>
              </a:rPr>
              <a:t>c</a:t>
            </a:r>
            <a:r>
              <a:rPr lang="en-US" sz="2000" dirty="0">
                <a:latin typeface="Arial" charset="0"/>
              </a:rPr>
              <a:t>, and P</a:t>
            </a:r>
            <a:r>
              <a:rPr lang="en-US" sz="2000" baseline="-25000" dirty="0">
                <a:latin typeface="Arial" charset="0"/>
              </a:rPr>
              <a:t>c.</a:t>
            </a:r>
            <a:endParaRPr lang="en-US" sz="2000" dirty="0">
              <a:latin typeface="Arial" charset="0"/>
            </a:endParaRPr>
          </a:p>
          <a:p>
            <a:pPr marL="342900" indent="-342900">
              <a:lnSpc>
                <a:spcPct val="80000"/>
              </a:lnSpc>
              <a:spcBef>
                <a:spcPct val="20000"/>
              </a:spcBef>
              <a:buFontTx/>
              <a:buChar char="•"/>
            </a:pPr>
            <a:r>
              <a:rPr lang="en-US" sz="2000" dirty="0">
                <a:latin typeface="Arial" charset="0"/>
              </a:rPr>
              <a:t>Critical point is a point of a zero slope and point of inflection. </a:t>
            </a:r>
          </a:p>
        </p:txBody>
      </p:sp>
      <p:pic>
        <p:nvPicPr>
          <p:cNvPr id="17412" name="Picture 4" descr="chf2"/>
          <p:cNvPicPr>
            <a:picLocks noChangeAspect="1" noChangeArrowheads="1"/>
          </p:cNvPicPr>
          <p:nvPr/>
        </p:nvPicPr>
        <p:blipFill>
          <a:blip r:embed="rId3"/>
          <a:srcRect/>
          <a:stretch>
            <a:fillRect/>
          </a:stretch>
        </p:blipFill>
        <p:spPr bwMode="auto">
          <a:xfrm>
            <a:off x="4876800" y="2641962"/>
            <a:ext cx="3621114" cy="4216038"/>
          </a:xfrm>
          <a:prstGeom prst="rect">
            <a:avLst/>
          </a:prstGeom>
          <a:noFill/>
          <a:ln w="9525">
            <a:noFill/>
            <a:miter lim="800000"/>
            <a:headEnd/>
            <a:tailEnd/>
          </a:ln>
        </p:spPr>
      </p:pic>
      <p:sp>
        <p:nvSpPr>
          <p:cNvPr id="17413" name="Text Box 5"/>
          <p:cNvSpPr txBox="1">
            <a:spLocks noChangeArrowheads="1"/>
          </p:cNvSpPr>
          <p:nvPr/>
        </p:nvSpPr>
        <p:spPr bwMode="auto">
          <a:xfrm>
            <a:off x="6934200" y="6400800"/>
            <a:ext cx="1536700" cy="304800"/>
          </a:xfrm>
          <a:prstGeom prst="rect">
            <a:avLst/>
          </a:prstGeom>
          <a:noFill/>
          <a:ln w="9525">
            <a:noFill/>
            <a:miter lim="800000"/>
            <a:headEnd/>
            <a:tailEnd/>
          </a:ln>
        </p:spPr>
        <p:txBody>
          <a:bodyPr>
            <a:spAutoFit/>
          </a:bodyPr>
          <a:lstStyle/>
          <a:p>
            <a:pPr eaLnBrk="0" hangingPunct="0">
              <a:spcBef>
                <a:spcPct val="50000"/>
              </a:spcBef>
            </a:pPr>
            <a:r>
              <a:rPr lang="en-US" sz="1400" dirty="0">
                <a:latin typeface="Arial" charset="0"/>
              </a:rPr>
              <a:t>CO</a:t>
            </a:r>
            <a:r>
              <a:rPr lang="en-US" sz="1400" baseline="-25000" dirty="0">
                <a:latin typeface="Arial" charset="0"/>
              </a:rPr>
              <a:t>2</a:t>
            </a:r>
            <a:r>
              <a:rPr lang="en-US" sz="1400" dirty="0">
                <a:latin typeface="Arial" charset="0"/>
              </a:rPr>
              <a:t> isotherms</a:t>
            </a:r>
          </a:p>
        </p:txBody>
      </p:sp>
      <p:sp>
        <p:nvSpPr>
          <p:cNvPr id="17414" name="Oval 6"/>
          <p:cNvSpPr>
            <a:spLocks noChangeArrowheads="1"/>
          </p:cNvSpPr>
          <p:nvPr/>
        </p:nvSpPr>
        <p:spPr bwMode="auto">
          <a:xfrm>
            <a:off x="1739900" y="3327400"/>
            <a:ext cx="266700" cy="266700"/>
          </a:xfrm>
          <a:prstGeom prst="ellipse">
            <a:avLst/>
          </a:prstGeom>
          <a:noFill/>
          <a:ln w="19050">
            <a:solidFill>
              <a:schemeClr val="hlink"/>
            </a:solidFill>
            <a:round/>
            <a:headEnd/>
            <a:tailEnd/>
          </a:ln>
        </p:spPr>
        <p:txBody>
          <a:bodyPr wrap="none" anchor="ctr"/>
          <a:lstStyle/>
          <a:p>
            <a:pPr eaLnBrk="0" hangingPunct="0"/>
            <a:endParaRPr lang="en-US" sz="1800"/>
          </a:p>
        </p:txBody>
      </p:sp>
      <p:pic>
        <p:nvPicPr>
          <p:cNvPr id="7" name="Picture 5" descr="ch01f01.jpg"/>
          <p:cNvPicPr>
            <a:picLocks noChangeAspect="1"/>
          </p:cNvPicPr>
          <p:nvPr/>
        </p:nvPicPr>
        <p:blipFill>
          <a:blip r:embed="rId4" cstate="print"/>
          <a:srcRect/>
          <a:stretch>
            <a:fillRect/>
          </a:stretch>
        </p:blipFill>
        <p:spPr bwMode="auto">
          <a:xfrm>
            <a:off x="762000" y="2667000"/>
            <a:ext cx="2971800" cy="2300748"/>
          </a:xfrm>
          <a:prstGeom prst="rect">
            <a:avLst/>
          </a:prstGeom>
          <a:noFill/>
          <a:ln w="9525">
            <a:noFill/>
            <a:miter lim="800000"/>
            <a:headEnd/>
            <a:tailEnd/>
          </a:ln>
        </p:spPr>
      </p:pic>
      <p:pic>
        <p:nvPicPr>
          <p:cNvPr id="8" name="Picture 5" descr="chf2"/>
          <p:cNvPicPr>
            <a:picLocks noChangeAspect="1" noChangeArrowheads="1"/>
          </p:cNvPicPr>
          <p:nvPr/>
        </p:nvPicPr>
        <p:blipFill>
          <a:blip r:embed="rId5"/>
          <a:srcRect l="24467" t="12480" r="6166" b="9637"/>
          <a:stretch>
            <a:fillRect/>
          </a:stretch>
        </p:blipFill>
        <p:spPr bwMode="auto">
          <a:xfrm>
            <a:off x="990600" y="4958459"/>
            <a:ext cx="2590800" cy="1899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274638"/>
            <a:ext cx="8229600" cy="554037"/>
          </a:xfrm>
          <a:prstGeom prst="rect">
            <a:avLst/>
          </a:prstGeom>
          <a:noFill/>
          <a:ln w="9525">
            <a:noFill/>
            <a:miter lim="800000"/>
            <a:headEnd/>
            <a:tailEnd/>
          </a:ln>
        </p:spPr>
        <p:txBody>
          <a:bodyPr anchor="ctr"/>
          <a:lstStyle/>
          <a:p>
            <a:pPr algn="ctr"/>
            <a:r>
              <a:rPr lang="en-US" sz="4400">
                <a:solidFill>
                  <a:schemeClr val="tx2"/>
                </a:solidFill>
                <a:latin typeface="Arial" charset="0"/>
              </a:rPr>
              <a:t>Liquefaction of CO</a:t>
            </a:r>
            <a:r>
              <a:rPr lang="en-US" sz="4400" baseline="-25000">
                <a:solidFill>
                  <a:schemeClr val="tx2"/>
                </a:solidFill>
                <a:latin typeface="Arial" charset="0"/>
              </a:rPr>
              <a:t>2</a:t>
            </a:r>
            <a:r>
              <a:rPr lang="en-US" sz="4400">
                <a:solidFill>
                  <a:schemeClr val="tx2"/>
                </a:solidFill>
                <a:latin typeface="Arial" charset="0"/>
              </a:rPr>
              <a:t> at T</a:t>
            </a:r>
            <a:r>
              <a:rPr lang="en-US" sz="4400" baseline="-25000">
                <a:solidFill>
                  <a:schemeClr val="tx2"/>
                </a:solidFill>
                <a:latin typeface="Arial" charset="0"/>
              </a:rPr>
              <a:t>1</a:t>
            </a:r>
            <a:endParaRPr lang="en-US" sz="4400">
              <a:solidFill>
                <a:schemeClr val="tx2"/>
              </a:solidFill>
              <a:latin typeface="Arial" charset="0"/>
            </a:endParaRPr>
          </a:p>
        </p:txBody>
      </p:sp>
      <p:sp>
        <p:nvSpPr>
          <p:cNvPr id="18435" name="Rectangle 3"/>
          <p:cNvSpPr>
            <a:spLocks noChangeArrowheads="1"/>
          </p:cNvSpPr>
          <p:nvPr/>
        </p:nvSpPr>
        <p:spPr bwMode="auto">
          <a:xfrm>
            <a:off x="4267200" y="3657600"/>
            <a:ext cx="4724400" cy="1219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dirty="0">
                <a:latin typeface="Arial" charset="0"/>
              </a:rPr>
              <a:t>The phenomenon of condensation is a direct consequence of the </a:t>
            </a:r>
            <a:r>
              <a:rPr lang="en-US" dirty="0" err="1">
                <a:latin typeface="Arial" charset="0"/>
              </a:rPr>
              <a:t>nonideal</a:t>
            </a:r>
            <a:r>
              <a:rPr lang="en-US" dirty="0">
                <a:latin typeface="Arial" charset="0"/>
              </a:rPr>
              <a:t> behavior of gases. Attractive forces drives the condensation</a:t>
            </a:r>
            <a:r>
              <a:rPr lang="en-US" sz="2400" dirty="0">
                <a:latin typeface="Arial" charset="0"/>
              </a:rPr>
              <a:t>. </a:t>
            </a:r>
          </a:p>
        </p:txBody>
      </p:sp>
      <p:pic>
        <p:nvPicPr>
          <p:cNvPr id="18436" name="Picture 4" descr="chf2"/>
          <p:cNvPicPr>
            <a:picLocks noChangeAspect="1" noChangeArrowheads="1"/>
          </p:cNvPicPr>
          <p:nvPr/>
        </p:nvPicPr>
        <p:blipFill>
          <a:blip r:embed="rId3"/>
          <a:srcRect t="7829"/>
          <a:stretch>
            <a:fillRect/>
          </a:stretch>
        </p:blipFill>
        <p:spPr bwMode="auto">
          <a:xfrm>
            <a:off x="762000" y="990600"/>
            <a:ext cx="6330950" cy="2690813"/>
          </a:xfrm>
          <a:prstGeom prst="rect">
            <a:avLst/>
          </a:prstGeom>
          <a:noFill/>
          <a:ln w="9525">
            <a:noFill/>
            <a:miter lim="800000"/>
            <a:headEnd/>
            <a:tailEnd/>
          </a:ln>
        </p:spPr>
      </p:pic>
      <p:sp>
        <p:nvSpPr>
          <p:cNvPr id="18437" name="Line 10"/>
          <p:cNvSpPr>
            <a:spLocks noChangeShapeType="1"/>
          </p:cNvSpPr>
          <p:nvPr/>
        </p:nvSpPr>
        <p:spPr bwMode="auto">
          <a:xfrm flipH="1">
            <a:off x="4876800" y="1600200"/>
            <a:ext cx="1676400" cy="762000"/>
          </a:xfrm>
          <a:prstGeom prst="line">
            <a:avLst/>
          </a:prstGeom>
          <a:noFill/>
          <a:ln w="9525">
            <a:solidFill>
              <a:schemeClr val="tx1"/>
            </a:solidFill>
            <a:round/>
            <a:headEnd/>
            <a:tailEnd type="triangle" w="med" len="med"/>
          </a:ln>
        </p:spPr>
        <p:txBody>
          <a:bodyPr/>
          <a:lstStyle/>
          <a:p>
            <a:endParaRPr lang="en-US"/>
          </a:p>
        </p:txBody>
      </p:sp>
      <p:sp>
        <p:nvSpPr>
          <p:cNvPr id="18438" name="Text Box 11"/>
          <p:cNvSpPr txBox="1">
            <a:spLocks noChangeArrowheads="1"/>
          </p:cNvSpPr>
          <p:nvPr/>
        </p:nvSpPr>
        <p:spPr bwMode="auto">
          <a:xfrm>
            <a:off x="6553200" y="1371600"/>
            <a:ext cx="1768475" cy="581025"/>
          </a:xfrm>
          <a:prstGeom prst="rect">
            <a:avLst/>
          </a:prstGeom>
          <a:noFill/>
          <a:ln w="9525">
            <a:noFill/>
            <a:miter lim="800000"/>
            <a:headEnd/>
            <a:tailEnd/>
          </a:ln>
        </p:spPr>
        <p:txBody>
          <a:bodyPr>
            <a:spAutoFit/>
          </a:bodyPr>
          <a:lstStyle/>
          <a:p>
            <a:r>
              <a:rPr lang="en-US"/>
              <a:t>Equilibrium vapor pressure</a:t>
            </a:r>
          </a:p>
        </p:txBody>
      </p:sp>
      <p:sp>
        <p:nvSpPr>
          <p:cNvPr id="18439" name="Line 12"/>
          <p:cNvSpPr>
            <a:spLocks noChangeShapeType="1"/>
          </p:cNvSpPr>
          <p:nvPr/>
        </p:nvSpPr>
        <p:spPr bwMode="auto">
          <a:xfrm flipH="1">
            <a:off x="4648200" y="2362200"/>
            <a:ext cx="381000" cy="0"/>
          </a:xfrm>
          <a:prstGeom prst="line">
            <a:avLst/>
          </a:prstGeom>
          <a:noFill/>
          <a:ln w="19050">
            <a:solidFill>
              <a:schemeClr val="tx1"/>
            </a:solidFill>
            <a:prstDash val="dash"/>
            <a:round/>
            <a:headEnd/>
            <a:tailEnd/>
          </a:ln>
        </p:spPr>
        <p:txBody>
          <a:bodyPr/>
          <a:lstStyle/>
          <a:p>
            <a:endParaRPr lang="en-US"/>
          </a:p>
        </p:txBody>
      </p:sp>
      <p:pic>
        <p:nvPicPr>
          <p:cNvPr id="18440" name="Picture 7" descr="ch01f13.jpg"/>
          <p:cNvPicPr>
            <a:picLocks noChangeAspect="1"/>
          </p:cNvPicPr>
          <p:nvPr/>
        </p:nvPicPr>
        <p:blipFill>
          <a:blip r:embed="rId4"/>
          <a:srcRect/>
          <a:stretch>
            <a:fillRect/>
          </a:stretch>
        </p:blipFill>
        <p:spPr bwMode="auto">
          <a:xfrm>
            <a:off x="304801" y="3779424"/>
            <a:ext cx="3810000" cy="3078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ChangeArrowheads="1"/>
          </p:cNvSpPr>
          <p:nvPr/>
        </p:nvSpPr>
        <p:spPr bwMode="auto">
          <a:xfrm>
            <a:off x="762000" y="304800"/>
            <a:ext cx="2919197" cy="523220"/>
          </a:xfrm>
          <a:prstGeom prst="rect">
            <a:avLst/>
          </a:prstGeom>
          <a:noFill/>
          <a:ln w="9525">
            <a:noFill/>
            <a:miter lim="800000"/>
            <a:headEnd/>
            <a:tailEnd/>
          </a:ln>
        </p:spPr>
        <p:txBody>
          <a:bodyPr wrap="none">
            <a:spAutoFit/>
          </a:bodyPr>
          <a:lstStyle/>
          <a:p>
            <a:r>
              <a:rPr lang="en-US" sz="2800" dirty="0" smtClean="0"/>
              <a:t>Supercritical Fluids</a:t>
            </a:r>
            <a:endParaRPr lang="en-US" sz="2800" dirty="0"/>
          </a:p>
        </p:txBody>
      </p:sp>
      <p:sp>
        <p:nvSpPr>
          <p:cNvPr id="22531" name="Rectangle 9"/>
          <p:cNvSpPr>
            <a:spLocks noChangeArrowheads="1"/>
          </p:cNvSpPr>
          <p:nvPr/>
        </p:nvSpPr>
        <p:spPr bwMode="auto">
          <a:xfrm>
            <a:off x="381000" y="3048000"/>
            <a:ext cx="4191000" cy="923925"/>
          </a:xfrm>
          <a:prstGeom prst="rect">
            <a:avLst/>
          </a:prstGeom>
          <a:noFill/>
          <a:ln w="9525">
            <a:noFill/>
            <a:miter lim="800000"/>
            <a:headEnd/>
            <a:tailEnd/>
          </a:ln>
        </p:spPr>
        <p:txBody>
          <a:bodyPr anchor="ctr">
            <a:spAutoFit/>
          </a:bodyPr>
          <a:lstStyle/>
          <a:p>
            <a:pPr eaLnBrk="0" hangingPunct="0"/>
            <a:r>
              <a:rPr lang="en-US" sz="1800"/>
              <a:t>Supercritical fluids have a </a:t>
            </a:r>
            <a:r>
              <a:rPr lang="en-US" sz="1800" b="1"/>
              <a:t>viscositiy</a:t>
            </a:r>
            <a:r>
              <a:rPr lang="en-US" sz="1800"/>
              <a:t> close to gases, a </a:t>
            </a:r>
            <a:r>
              <a:rPr lang="en-US" sz="1800" b="1"/>
              <a:t>density</a:t>
            </a:r>
            <a:r>
              <a:rPr lang="en-US" sz="1800"/>
              <a:t> close to liquids, and a high </a:t>
            </a:r>
            <a:r>
              <a:rPr lang="en-US" sz="1800" b="1"/>
              <a:t>diffusivity</a:t>
            </a:r>
            <a:r>
              <a:rPr lang="en-US" sz="1800"/>
              <a:t> </a:t>
            </a:r>
          </a:p>
        </p:txBody>
      </p:sp>
      <p:sp>
        <p:nvSpPr>
          <p:cNvPr id="22533" name="Rectangle 11"/>
          <p:cNvSpPr>
            <a:spLocks noChangeArrowheads="1"/>
          </p:cNvSpPr>
          <p:nvPr/>
        </p:nvSpPr>
        <p:spPr bwMode="auto">
          <a:xfrm>
            <a:off x="457200" y="914400"/>
            <a:ext cx="3724275" cy="1917700"/>
          </a:xfrm>
          <a:prstGeom prst="rect">
            <a:avLst/>
          </a:prstGeom>
          <a:noFill/>
          <a:ln w="9525">
            <a:noFill/>
            <a:miter lim="800000"/>
            <a:headEnd/>
            <a:tailEnd/>
          </a:ln>
        </p:spPr>
        <p:txBody>
          <a:bodyPr anchor="ctr">
            <a:spAutoFit/>
          </a:bodyPr>
          <a:lstStyle/>
          <a:p>
            <a:pPr eaLnBrk="0" hangingPunct="0"/>
            <a:r>
              <a:rPr lang="en-US" sz="2400"/>
              <a:t>A supercritical fluid exhibits physicochemical properties intermediate between those of liquids and gases.</a:t>
            </a:r>
            <a:r>
              <a:rPr lang="en-US" sz="1800"/>
              <a:t> </a:t>
            </a:r>
          </a:p>
        </p:txBody>
      </p:sp>
      <p:sp>
        <p:nvSpPr>
          <p:cNvPr id="22534" name="Rectangle 12"/>
          <p:cNvSpPr>
            <a:spLocks noChangeArrowheads="1"/>
          </p:cNvSpPr>
          <p:nvPr/>
        </p:nvSpPr>
        <p:spPr bwMode="auto">
          <a:xfrm>
            <a:off x="5638800" y="3886200"/>
            <a:ext cx="2198688" cy="366713"/>
          </a:xfrm>
          <a:prstGeom prst="rect">
            <a:avLst/>
          </a:prstGeom>
          <a:noFill/>
          <a:ln w="9525">
            <a:noFill/>
            <a:miter lim="800000"/>
            <a:headEnd/>
            <a:tailEnd/>
          </a:ln>
        </p:spPr>
        <p:txBody>
          <a:bodyPr wrap="none">
            <a:spAutoFit/>
          </a:bodyPr>
          <a:lstStyle/>
          <a:p>
            <a:r>
              <a:rPr lang="en-US" sz="1800"/>
              <a:t>http://www.pnl.gov</a:t>
            </a:r>
          </a:p>
        </p:txBody>
      </p:sp>
      <p:pic>
        <p:nvPicPr>
          <p:cNvPr id="22535" name="Picture 7" descr="scf1.jpg"/>
          <p:cNvPicPr>
            <a:picLocks noChangeAspect="1"/>
          </p:cNvPicPr>
          <p:nvPr/>
        </p:nvPicPr>
        <p:blipFill>
          <a:blip r:embed="rId3"/>
          <a:srcRect/>
          <a:stretch>
            <a:fillRect/>
          </a:stretch>
        </p:blipFill>
        <p:spPr bwMode="auto">
          <a:xfrm>
            <a:off x="762000" y="4267200"/>
            <a:ext cx="1844675" cy="1754188"/>
          </a:xfrm>
          <a:prstGeom prst="rect">
            <a:avLst/>
          </a:prstGeom>
          <a:noFill/>
          <a:ln w="9525">
            <a:noFill/>
            <a:miter lim="800000"/>
            <a:headEnd/>
            <a:tailEnd/>
          </a:ln>
        </p:spPr>
      </p:pic>
      <p:pic>
        <p:nvPicPr>
          <p:cNvPr id="22536" name="Picture 8" descr="scf1.jpg"/>
          <p:cNvPicPr>
            <a:picLocks noChangeAspect="1"/>
          </p:cNvPicPr>
          <p:nvPr/>
        </p:nvPicPr>
        <p:blipFill>
          <a:blip r:embed="rId3"/>
          <a:srcRect/>
          <a:stretch>
            <a:fillRect/>
          </a:stretch>
        </p:blipFill>
        <p:spPr bwMode="auto">
          <a:xfrm>
            <a:off x="2895600" y="4267200"/>
            <a:ext cx="1838325" cy="1749425"/>
          </a:xfrm>
          <a:prstGeom prst="rect">
            <a:avLst/>
          </a:prstGeom>
          <a:noFill/>
          <a:ln w="9525">
            <a:noFill/>
            <a:miter lim="800000"/>
            <a:headEnd/>
            <a:tailEnd/>
          </a:ln>
        </p:spPr>
      </p:pic>
      <p:pic>
        <p:nvPicPr>
          <p:cNvPr id="22537" name="Picture 9" descr="scf2.jpg"/>
          <p:cNvPicPr>
            <a:picLocks noChangeAspect="1"/>
          </p:cNvPicPr>
          <p:nvPr/>
        </p:nvPicPr>
        <p:blipFill>
          <a:blip r:embed="rId4"/>
          <a:srcRect/>
          <a:stretch>
            <a:fillRect/>
          </a:stretch>
        </p:blipFill>
        <p:spPr bwMode="auto">
          <a:xfrm>
            <a:off x="4876800" y="4267200"/>
            <a:ext cx="1836738" cy="1752600"/>
          </a:xfrm>
          <a:prstGeom prst="rect">
            <a:avLst/>
          </a:prstGeom>
          <a:noFill/>
          <a:ln w="9525">
            <a:noFill/>
            <a:miter lim="800000"/>
            <a:headEnd/>
            <a:tailEnd/>
          </a:ln>
        </p:spPr>
      </p:pic>
      <p:pic>
        <p:nvPicPr>
          <p:cNvPr id="22538" name="Picture 10" descr="scco4.jpg"/>
          <p:cNvPicPr>
            <a:picLocks noChangeAspect="1"/>
          </p:cNvPicPr>
          <p:nvPr/>
        </p:nvPicPr>
        <p:blipFill>
          <a:blip r:embed="rId5"/>
          <a:srcRect/>
          <a:stretch>
            <a:fillRect/>
          </a:stretch>
        </p:blipFill>
        <p:spPr bwMode="auto">
          <a:xfrm>
            <a:off x="6858000" y="4267200"/>
            <a:ext cx="1836738" cy="1752600"/>
          </a:xfrm>
          <a:prstGeom prst="rect">
            <a:avLst/>
          </a:prstGeom>
          <a:noFill/>
          <a:ln w="9525">
            <a:noFill/>
            <a:miter lim="800000"/>
            <a:headEnd/>
            <a:tailEnd/>
          </a:ln>
        </p:spPr>
      </p:pic>
      <p:sp>
        <p:nvSpPr>
          <p:cNvPr id="22539" name="TextBox 11"/>
          <p:cNvSpPr txBox="1">
            <a:spLocks noChangeArrowheads="1"/>
          </p:cNvSpPr>
          <p:nvPr/>
        </p:nvSpPr>
        <p:spPr bwMode="auto">
          <a:xfrm>
            <a:off x="990600" y="6138863"/>
            <a:ext cx="1446213" cy="338137"/>
          </a:xfrm>
          <a:prstGeom prst="rect">
            <a:avLst/>
          </a:prstGeom>
          <a:noFill/>
          <a:ln w="9525">
            <a:noFill/>
            <a:miter lim="800000"/>
            <a:headEnd/>
            <a:tailEnd/>
          </a:ln>
        </p:spPr>
        <p:txBody>
          <a:bodyPr wrap="none">
            <a:spAutoFit/>
          </a:bodyPr>
          <a:lstStyle/>
          <a:p>
            <a:r>
              <a:rPr lang="en-US"/>
              <a:t>2 phases CO</a:t>
            </a:r>
            <a:r>
              <a:rPr lang="en-US" baseline="-25000"/>
              <a:t>2</a:t>
            </a:r>
            <a:endParaRPr lang="en-US"/>
          </a:p>
        </p:txBody>
      </p:sp>
      <p:sp>
        <p:nvSpPr>
          <p:cNvPr id="22540" name="TextBox 12"/>
          <p:cNvSpPr txBox="1">
            <a:spLocks noChangeArrowheads="1"/>
          </p:cNvSpPr>
          <p:nvPr/>
        </p:nvSpPr>
        <p:spPr bwMode="auto">
          <a:xfrm>
            <a:off x="3124200" y="6138863"/>
            <a:ext cx="1676400" cy="338137"/>
          </a:xfrm>
          <a:prstGeom prst="rect">
            <a:avLst/>
          </a:prstGeom>
          <a:noFill/>
          <a:ln w="9525">
            <a:noFill/>
            <a:miter lim="800000"/>
            <a:headEnd/>
            <a:tailEnd/>
          </a:ln>
        </p:spPr>
        <p:txBody>
          <a:bodyPr>
            <a:spAutoFit/>
          </a:bodyPr>
          <a:lstStyle/>
          <a:p>
            <a:r>
              <a:rPr lang="en-US"/>
              <a:t>Increase of T</a:t>
            </a:r>
          </a:p>
        </p:txBody>
      </p:sp>
      <p:sp>
        <p:nvSpPr>
          <p:cNvPr id="22541" name="TextBox 13"/>
          <p:cNvSpPr txBox="1">
            <a:spLocks noChangeArrowheads="1"/>
          </p:cNvSpPr>
          <p:nvPr/>
        </p:nvSpPr>
        <p:spPr bwMode="auto">
          <a:xfrm>
            <a:off x="5105400" y="6096000"/>
            <a:ext cx="1676400" cy="584200"/>
          </a:xfrm>
          <a:prstGeom prst="rect">
            <a:avLst/>
          </a:prstGeom>
          <a:noFill/>
          <a:ln w="9525">
            <a:noFill/>
            <a:miter lim="800000"/>
            <a:headEnd/>
            <a:tailEnd/>
          </a:ln>
        </p:spPr>
        <p:txBody>
          <a:bodyPr>
            <a:spAutoFit/>
          </a:bodyPr>
          <a:lstStyle/>
          <a:p>
            <a:r>
              <a:rPr lang="en-US"/>
              <a:t>D of gas and liquid is close</a:t>
            </a:r>
          </a:p>
        </p:txBody>
      </p:sp>
      <p:sp>
        <p:nvSpPr>
          <p:cNvPr id="22542" name="TextBox 14"/>
          <p:cNvSpPr txBox="1">
            <a:spLocks noChangeArrowheads="1"/>
          </p:cNvSpPr>
          <p:nvPr/>
        </p:nvSpPr>
        <p:spPr bwMode="auto">
          <a:xfrm>
            <a:off x="7086600" y="6096000"/>
            <a:ext cx="1676400" cy="584200"/>
          </a:xfrm>
          <a:prstGeom prst="rect">
            <a:avLst/>
          </a:prstGeom>
          <a:noFill/>
          <a:ln w="9525">
            <a:noFill/>
            <a:miter lim="800000"/>
            <a:headEnd/>
            <a:tailEnd/>
          </a:ln>
        </p:spPr>
        <p:txBody>
          <a:bodyPr>
            <a:spAutoFit/>
          </a:bodyPr>
          <a:lstStyle/>
          <a:p>
            <a:r>
              <a:rPr lang="en-US"/>
              <a:t>T</a:t>
            </a:r>
            <a:r>
              <a:rPr lang="en-US" baseline="-25000"/>
              <a:t>c</a:t>
            </a:r>
            <a:r>
              <a:rPr lang="en-US"/>
              <a:t> and P</a:t>
            </a:r>
            <a:r>
              <a:rPr lang="en-US" baseline="-25000"/>
              <a:t>c</a:t>
            </a:r>
            <a:r>
              <a:rPr lang="en-US"/>
              <a:t> no distinct phases</a:t>
            </a:r>
          </a:p>
        </p:txBody>
      </p:sp>
      <p:pic>
        <p:nvPicPr>
          <p:cNvPr id="15" name="Picture 4" descr="chf2"/>
          <p:cNvPicPr>
            <a:picLocks noChangeAspect="1" noChangeArrowheads="1"/>
          </p:cNvPicPr>
          <p:nvPr/>
        </p:nvPicPr>
        <p:blipFill>
          <a:blip r:embed="rId6"/>
          <a:srcRect/>
          <a:stretch>
            <a:fillRect/>
          </a:stretch>
        </p:blipFill>
        <p:spPr bwMode="auto">
          <a:xfrm>
            <a:off x="5029200" y="228600"/>
            <a:ext cx="3048000" cy="3548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r>
              <a:rPr lang="en-US" sz="4400">
                <a:solidFill>
                  <a:schemeClr val="tx2"/>
                </a:solidFill>
                <a:latin typeface="Arial" charset="0"/>
              </a:rPr>
              <a:t>Critical constants</a:t>
            </a:r>
          </a:p>
        </p:txBody>
      </p:sp>
      <p:sp>
        <p:nvSpPr>
          <p:cNvPr id="19459" name="Rectangle 3"/>
          <p:cNvSpPr>
            <a:spLocks noChangeArrowheads="1"/>
          </p:cNvSpPr>
          <p:nvPr/>
        </p:nvSpPr>
        <p:spPr bwMode="auto">
          <a:xfrm>
            <a:off x="5105400" y="1295400"/>
            <a:ext cx="3771900" cy="5040313"/>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a:latin typeface="Arial" charset="0"/>
              </a:rPr>
              <a:t>Critical constants are also a direct result of nonideal behavior of gases.</a:t>
            </a:r>
          </a:p>
          <a:p>
            <a:pPr marL="342900" indent="-342900">
              <a:lnSpc>
                <a:spcPct val="90000"/>
              </a:lnSpc>
              <a:spcBef>
                <a:spcPct val="20000"/>
              </a:spcBef>
              <a:buFontTx/>
              <a:buChar char="•"/>
            </a:pPr>
            <a:endParaRPr lang="en-US" sz="2000">
              <a:latin typeface="Arial" charset="0"/>
            </a:endParaRPr>
          </a:p>
          <a:p>
            <a:pPr marL="342900" indent="-342900">
              <a:lnSpc>
                <a:spcPct val="90000"/>
              </a:lnSpc>
              <a:spcBef>
                <a:spcPct val="20000"/>
              </a:spcBef>
              <a:buFontTx/>
              <a:buChar char="•"/>
            </a:pPr>
            <a:r>
              <a:rPr lang="en-US" sz="2000">
                <a:latin typeface="Arial" charset="0"/>
              </a:rPr>
              <a:t>Above T</a:t>
            </a:r>
            <a:r>
              <a:rPr lang="en-US" sz="2000" baseline="-25000">
                <a:latin typeface="Arial" charset="0"/>
              </a:rPr>
              <a:t>c</a:t>
            </a:r>
            <a:r>
              <a:rPr lang="en-US" sz="2000">
                <a:latin typeface="Arial" charset="0"/>
              </a:rPr>
              <a:t> kinetic energy of molecules is large enough for them to break away from attractive forces. </a:t>
            </a:r>
          </a:p>
          <a:p>
            <a:pPr marL="342900" indent="-342900">
              <a:lnSpc>
                <a:spcPct val="90000"/>
              </a:lnSpc>
              <a:spcBef>
                <a:spcPct val="20000"/>
              </a:spcBef>
              <a:buFontTx/>
              <a:buChar char="•"/>
            </a:pPr>
            <a:endParaRPr lang="en-US" sz="2000">
              <a:latin typeface="Arial" charset="0"/>
            </a:endParaRPr>
          </a:p>
          <a:p>
            <a:pPr marL="342900" indent="-342900">
              <a:lnSpc>
                <a:spcPct val="90000"/>
              </a:lnSpc>
              <a:spcBef>
                <a:spcPct val="20000"/>
              </a:spcBef>
              <a:buFontTx/>
              <a:buChar char="•"/>
            </a:pPr>
            <a:r>
              <a:rPr lang="en-US" sz="2000">
                <a:latin typeface="Arial" charset="0"/>
              </a:rPr>
              <a:t>Below T</a:t>
            </a:r>
            <a:r>
              <a:rPr lang="en-US" sz="2000" baseline="-25000">
                <a:latin typeface="Arial" charset="0"/>
              </a:rPr>
              <a:t>c</a:t>
            </a:r>
            <a:r>
              <a:rPr lang="en-US" sz="2000">
                <a:latin typeface="Arial" charset="0"/>
              </a:rPr>
              <a:t> the gas is compressible and the molecules can be brought within distances over which attractive interactions are possible. </a:t>
            </a:r>
          </a:p>
          <a:p>
            <a:pPr marL="342900" indent="-342900">
              <a:lnSpc>
                <a:spcPct val="90000"/>
              </a:lnSpc>
              <a:spcBef>
                <a:spcPct val="20000"/>
              </a:spcBef>
              <a:buFontTx/>
              <a:buChar char="•"/>
            </a:pPr>
            <a:endParaRPr lang="en-US" sz="2000">
              <a:latin typeface="Arial" charset="0"/>
            </a:endParaRPr>
          </a:p>
        </p:txBody>
      </p:sp>
      <p:pic>
        <p:nvPicPr>
          <p:cNvPr id="19460" name="Picture 4" descr="cht2"/>
          <p:cNvPicPr>
            <a:picLocks noChangeAspect="1" noChangeArrowheads="1"/>
          </p:cNvPicPr>
          <p:nvPr/>
        </p:nvPicPr>
        <p:blipFill>
          <a:blip r:embed="rId3"/>
          <a:srcRect b="4933"/>
          <a:stretch>
            <a:fillRect/>
          </a:stretch>
        </p:blipFill>
        <p:spPr bwMode="auto">
          <a:xfrm>
            <a:off x="0" y="1066800"/>
            <a:ext cx="535463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457200" y="0"/>
            <a:ext cx="8229600" cy="762000"/>
          </a:xfrm>
          <a:prstGeom prst="rect">
            <a:avLst/>
          </a:prstGeom>
          <a:noFill/>
          <a:ln w="9525">
            <a:noFill/>
            <a:miter lim="800000"/>
            <a:headEnd/>
            <a:tailEnd/>
          </a:ln>
        </p:spPr>
        <p:txBody>
          <a:bodyPr anchor="ctr"/>
          <a:lstStyle/>
          <a:p>
            <a:pPr algn="ctr"/>
            <a:r>
              <a:rPr lang="en-US" sz="2800" dirty="0">
                <a:solidFill>
                  <a:schemeClr val="tx2"/>
                </a:solidFill>
                <a:latin typeface="Arial" charset="0"/>
              </a:rPr>
              <a:t>Van </a:t>
            </a:r>
            <a:r>
              <a:rPr lang="en-US" sz="2800" dirty="0" err="1">
                <a:solidFill>
                  <a:schemeClr val="tx2"/>
                </a:solidFill>
                <a:latin typeface="Arial" charset="0"/>
              </a:rPr>
              <a:t>der</a:t>
            </a:r>
            <a:r>
              <a:rPr lang="en-US" sz="2800" dirty="0">
                <a:solidFill>
                  <a:schemeClr val="tx2"/>
                </a:solidFill>
                <a:latin typeface="Arial" charset="0"/>
              </a:rPr>
              <a:t> Waals equation of state</a:t>
            </a:r>
          </a:p>
        </p:txBody>
      </p:sp>
      <p:sp>
        <p:nvSpPr>
          <p:cNvPr id="4100" name="Rectangle 3"/>
          <p:cNvSpPr>
            <a:spLocks noChangeArrowheads="1"/>
          </p:cNvSpPr>
          <p:nvPr/>
        </p:nvSpPr>
        <p:spPr bwMode="auto">
          <a:xfrm>
            <a:off x="0" y="838200"/>
            <a:ext cx="9144000" cy="1066800"/>
          </a:xfrm>
          <a:prstGeom prst="rect">
            <a:avLst/>
          </a:prstGeom>
          <a:noFill/>
          <a:ln w="9525">
            <a:noFill/>
            <a:miter lim="800000"/>
            <a:headEnd/>
            <a:tailEnd/>
          </a:ln>
        </p:spPr>
        <p:txBody>
          <a:bodyPr/>
          <a:lstStyle/>
          <a:p>
            <a:pPr marL="342900" indent="-342900">
              <a:spcBef>
                <a:spcPct val="20000"/>
              </a:spcBef>
              <a:buFontTx/>
              <a:buChar char="•"/>
            </a:pPr>
            <a:r>
              <a:rPr lang="en-US" dirty="0">
                <a:latin typeface="Arial" charset="0"/>
              </a:rPr>
              <a:t>The Van </a:t>
            </a:r>
            <a:r>
              <a:rPr lang="en-US" dirty="0" err="1">
                <a:latin typeface="Arial" charset="0"/>
              </a:rPr>
              <a:t>der</a:t>
            </a:r>
            <a:r>
              <a:rPr lang="en-US" dirty="0">
                <a:latin typeface="Arial" charset="0"/>
              </a:rPr>
              <a:t> Waals equation attempts to account for the finite volume of individual molecules of a non-ideal gas and the attractive forces between </a:t>
            </a:r>
            <a:r>
              <a:rPr lang="en-US" dirty="0" smtClean="0">
                <a:latin typeface="Arial" charset="0"/>
              </a:rPr>
              <a:t>them</a:t>
            </a:r>
          </a:p>
          <a:p>
            <a:pPr marL="342900" indent="-342900">
              <a:spcBef>
                <a:spcPct val="20000"/>
              </a:spcBef>
              <a:buFontTx/>
              <a:buChar char="•"/>
            </a:pPr>
            <a:r>
              <a:rPr lang="en-US" dirty="0" smtClean="0">
                <a:latin typeface="Arial" charset="0"/>
              </a:rPr>
              <a:t>Container volume is adjusted by a term that accounts for volume occupied by molecules</a:t>
            </a:r>
            <a:endParaRPr lang="en-US" dirty="0">
              <a:latin typeface="Arial" charset="0"/>
            </a:endParaRPr>
          </a:p>
        </p:txBody>
      </p:sp>
      <p:pic>
        <p:nvPicPr>
          <p:cNvPr id="5" name="Picture 4" descr="chf2"/>
          <p:cNvPicPr>
            <a:picLocks noChangeAspect="1" noChangeArrowheads="1"/>
          </p:cNvPicPr>
          <p:nvPr/>
        </p:nvPicPr>
        <p:blipFill>
          <a:blip r:embed="rId4" cstate="print"/>
          <a:srcRect t="5251" b="12500"/>
          <a:stretch>
            <a:fillRect/>
          </a:stretch>
        </p:blipFill>
        <p:spPr bwMode="auto">
          <a:xfrm>
            <a:off x="609600" y="4343400"/>
            <a:ext cx="1600200" cy="1534886"/>
          </a:xfrm>
          <a:prstGeom prst="rect">
            <a:avLst/>
          </a:prstGeom>
          <a:noFill/>
          <a:ln w="9525">
            <a:noFill/>
            <a:miter lim="800000"/>
            <a:headEnd/>
            <a:tailEnd/>
          </a:ln>
        </p:spPr>
      </p:pic>
      <p:sp>
        <p:nvSpPr>
          <p:cNvPr id="235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7"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8"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72000" y="2362200"/>
            <a:ext cx="2675467" cy="609600"/>
          </a:xfrm>
          <a:prstGeom prst="rect">
            <a:avLst/>
          </a:prstGeom>
          <a:noFill/>
        </p:spPr>
      </p:pic>
      <p:sp>
        <p:nvSpPr>
          <p:cNvPr id="23560" name="Rectangle 8"/>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39" descr="ch01f16.jpg"/>
          <p:cNvPicPr>
            <a:picLocks noChangeAspect="1"/>
          </p:cNvPicPr>
          <p:nvPr/>
        </p:nvPicPr>
        <p:blipFill>
          <a:blip r:embed="rId6" cstate="print"/>
          <a:srcRect/>
          <a:stretch>
            <a:fillRect/>
          </a:stretch>
        </p:blipFill>
        <p:spPr bwMode="auto">
          <a:xfrm>
            <a:off x="1828800" y="1905000"/>
            <a:ext cx="2209800" cy="1377537"/>
          </a:xfrm>
          <a:prstGeom prst="rect">
            <a:avLst/>
          </a:prstGeom>
          <a:noFill/>
          <a:ln w="9525">
            <a:noFill/>
            <a:miter lim="800000"/>
            <a:headEnd/>
            <a:tailEnd/>
          </a:ln>
        </p:spPr>
      </p:pic>
      <p:sp>
        <p:nvSpPr>
          <p:cNvPr id="13" name="TextBox 12"/>
          <p:cNvSpPr txBox="1"/>
          <p:nvPr/>
        </p:nvSpPr>
        <p:spPr>
          <a:xfrm>
            <a:off x="0" y="3429000"/>
            <a:ext cx="9144000" cy="646331"/>
          </a:xfrm>
          <a:prstGeom prst="rect">
            <a:avLst/>
          </a:prstGeom>
          <a:noFill/>
        </p:spPr>
        <p:txBody>
          <a:bodyPr wrap="square" rtlCol="0">
            <a:spAutoFit/>
          </a:bodyPr>
          <a:lstStyle/>
          <a:p>
            <a:pPr>
              <a:buFont typeface="Arial" pitchFamily="34" charset="0"/>
              <a:buChar char="•"/>
            </a:pPr>
            <a:r>
              <a:rPr lang="en-US" dirty="0" smtClean="0"/>
              <a:t>Attractive forces are accounted for by a term that accounts for the decrease in pressure caused by the slowing of molecules on the perimeter of the container</a:t>
            </a:r>
            <a:endParaRPr lang="en-US" dirty="0"/>
          </a:p>
        </p:txBody>
      </p:sp>
      <p:sp>
        <p:nvSpPr>
          <p:cNvPr id="235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61" name="Picture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00400" y="4419600"/>
            <a:ext cx="4064000" cy="609600"/>
          </a:xfrm>
          <a:prstGeom prst="rect">
            <a:avLst/>
          </a:prstGeom>
          <a:noFill/>
        </p:spPr>
      </p:pic>
      <p:sp>
        <p:nvSpPr>
          <p:cNvPr id="23563" name="Rectangle 11"/>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3564" name="Object 4"/>
          <p:cNvGraphicFramePr>
            <a:graphicFrameLocks noChangeAspect="1"/>
          </p:cNvGraphicFramePr>
          <p:nvPr/>
        </p:nvGraphicFramePr>
        <p:xfrm>
          <a:off x="3276600" y="5410200"/>
          <a:ext cx="4038600" cy="1181869"/>
        </p:xfrm>
        <a:graphic>
          <a:graphicData uri="http://schemas.openxmlformats.org/presentationml/2006/ole">
            <p:oleObj spid="_x0000_s23564" name="Equation" r:id="rId8" imgW="1562100" imgH="457200"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1752600" y="5410200"/>
            <a:ext cx="70104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latin typeface="Arial" charset="0"/>
              </a:rPr>
              <a:t>The boiling point of a gas is related to the strength of the intermolecular forces in the gas</a:t>
            </a:r>
          </a:p>
        </p:txBody>
      </p:sp>
      <p:pic>
        <p:nvPicPr>
          <p:cNvPr id="14339" name="Picture 4" descr="cht2"/>
          <p:cNvPicPr>
            <a:picLocks noChangeAspect="1" noChangeArrowheads="1"/>
          </p:cNvPicPr>
          <p:nvPr/>
        </p:nvPicPr>
        <p:blipFill>
          <a:blip r:embed="rId3"/>
          <a:srcRect t="8269" b="5922"/>
          <a:stretch>
            <a:fillRect/>
          </a:stretch>
        </p:blipFill>
        <p:spPr bwMode="auto">
          <a:xfrm>
            <a:off x="1219200" y="1447800"/>
            <a:ext cx="6248400" cy="3657600"/>
          </a:xfrm>
          <a:prstGeom prst="rect">
            <a:avLst/>
          </a:prstGeom>
          <a:noFill/>
          <a:ln w="9525">
            <a:noFill/>
            <a:miter lim="800000"/>
            <a:headEnd/>
            <a:tailEnd/>
          </a:ln>
        </p:spPr>
      </p:pic>
      <p:sp>
        <p:nvSpPr>
          <p:cNvPr id="14340" name="Rectangle 2"/>
          <p:cNvSpPr>
            <a:spLocks noChangeArrowheads="1"/>
          </p:cNvSpPr>
          <p:nvPr/>
        </p:nvSpPr>
        <p:spPr bwMode="auto">
          <a:xfrm>
            <a:off x="457200" y="152400"/>
            <a:ext cx="7497763" cy="1295400"/>
          </a:xfrm>
          <a:prstGeom prst="rect">
            <a:avLst/>
          </a:prstGeom>
          <a:noFill/>
          <a:ln w="9525">
            <a:noFill/>
            <a:miter lim="800000"/>
            <a:headEnd/>
            <a:tailEnd/>
          </a:ln>
        </p:spPr>
        <p:txBody>
          <a:bodyPr anchor="ctr"/>
          <a:lstStyle/>
          <a:p>
            <a:pPr algn="ctr"/>
            <a:r>
              <a:rPr lang="en-US" sz="4000">
                <a:solidFill>
                  <a:schemeClr val="tx2"/>
                </a:solidFill>
                <a:latin typeface="Arial" charset="0"/>
              </a:rPr>
              <a:t>The boiling point and values of a and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left)">
                                      <p:cBhvr>
                                        <p:cTn id="7" dur="5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152400"/>
            <a:ext cx="8077200" cy="1600200"/>
          </a:xfrm>
          <a:prstGeom prst="rect">
            <a:avLst/>
          </a:prstGeom>
          <a:noFill/>
          <a:ln w="9525">
            <a:noFill/>
            <a:miter lim="800000"/>
            <a:headEnd/>
            <a:tailEnd/>
          </a:ln>
        </p:spPr>
        <p:txBody>
          <a:bodyPr anchor="ctr"/>
          <a:lstStyle/>
          <a:p>
            <a:pPr algn="ctr"/>
            <a:r>
              <a:rPr lang="en-US" sz="3600">
                <a:solidFill>
                  <a:schemeClr val="tx2"/>
                </a:solidFill>
                <a:latin typeface="Arial" charset="0"/>
              </a:rPr>
              <a:t>Van der Waals is more predictive than the ideal gas law over a wider range of pressures and temperature</a:t>
            </a:r>
          </a:p>
        </p:txBody>
      </p:sp>
      <p:graphicFrame>
        <p:nvGraphicFramePr>
          <p:cNvPr id="55299" name="Group 3"/>
          <p:cNvGraphicFramePr>
            <a:graphicFrameLocks noGrp="1"/>
          </p:cNvGraphicFramePr>
          <p:nvPr>
            <p:ph type="tbl" idx="4294967295"/>
          </p:nvPr>
        </p:nvGraphicFramePr>
        <p:xfrm>
          <a:off x="685800" y="1981200"/>
          <a:ext cx="7696200" cy="3657600"/>
        </p:xfrm>
        <a:graphic>
          <a:graphicData uri="http://schemas.openxmlformats.org/drawingml/2006/table">
            <a:tbl>
              <a:tblPr/>
              <a:tblGrid>
                <a:gridCol w="2565400"/>
                <a:gridCol w="2565400"/>
                <a:gridCol w="2565400"/>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t>
                      </a:r>
                      <a:r>
                        <a:rPr kumimoji="0" lang="en-US" sz="2800" b="0" i="0" u="none" strike="noStrike" cap="none" normalizeH="0" baseline="-25000" smtClean="0">
                          <a:ln>
                            <a:noFill/>
                          </a:ln>
                          <a:solidFill>
                            <a:schemeClr val="tx1"/>
                          </a:solidFill>
                          <a:effectLst/>
                          <a:latin typeface="Arial" charset="0"/>
                        </a:rPr>
                        <a:t>observed</a:t>
                      </a:r>
                      <a:r>
                        <a:rPr kumimoji="0" lang="en-US" sz="2800" b="0" i="0" u="none" strike="noStrike" cap="none" normalizeH="0" baseline="0" smtClean="0">
                          <a:ln>
                            <a:noFill/>
                          </a:ln>
                          <a:solidFill>
                            <a:schemeClr val="tx1"/>
                          </a:solidFill>
                          <a:effectLst/>
                          <a:latin typeface="Arial" charset="0"/>
                        </a:rPr>
                        <a:t>/atm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t>
                      </a:r>
                      <a:r>
                        <a:rPr kumimoji="0" lang="en-US" sz="2800" b="0" i="0" u="none" strike="noStrike" cap="none" normalizeH="0" baseline="-25000" smtClean="0">
                          <a:ln>
                            <a:noFill/>
                          </a:ln>
                          <a:solidFill>
                            <a:schemeClr val="tx1"/>
                          </a:solidFill>
                          <a:effectLst/>
                          <a:latin typeface="Arial" charset="0"/>
                        </a:rPr>
                        <a:t>ideal</a:t>
                      </a:r>
                      <a:r>
                        <a:rPr kumimoji="0" lang="en-US" sz="2800" b="0" i="0" u="none" strike="noStrike" cap="none" normalizeH="0" baseline="0" smtClean="0">
                          <a:ln>
                            <a:noFill/>
                          </a:ln>
                          <a:solidFill>
                            <a:schemeClr val="tx1"/>
                          </a:solidFill>
                          <a:effectLst/>
                          <a:latin typeface="Arial" charset="0"/>
                        </a:rPr>
                        <a:t>/atm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t>
                      </a:r>
                      <a:r>
                        <a:rPr kumimoji="0" lang="en-US" sz="2800" b="0" i="0" u="none" strike="noStrike" cap="none" normalizeH="0" baseline="-25000" smtClean="0">
                          <a:ln>
                            <a:noFill/>
                          </a:ln>
                          <a:solidFill>
                            <a:schemeClr val="tx1"/>
                          </a:solidFill>
                          <a:effectLst/>
                          <a:latin typeface="Arial" charset="0"/>
                        </a:rPr>
                        <a:t>vdWaals</a:t>
                      </a:r>
                      <a:r>
                        <a:rPr kumimoji="0" lang="en-US" sz="2800" b="0" i="0" u="none" strike="noStrike" cap="none" normalizeH="0" baseline="0" smtClean="0">
                          <a:ln>
                            <a:noFill/>
                          </a:ln>
                          <a:solidFill>
                            <a:schemeClr val="tx1"/>
                          </a:solidFill>
                          <a:effectLst/>
                          <a:latin typeface="Arial" charset="0"/>
                        </a:rPr>
                        <a:t>/atm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85" name="Text Box 25"/>
          <p:cNvSpPr txBox="1">
            <a:spLocks noChangeArrowheads="1"/>
          </p:cNvSpPr>
          <p:nvPr/>
        </p:nvSpPr>
        <p:spPr bwMode="auto">
          <a:xfrm>
            <a:off x="2057400" y="5943600"/>
            <a:ext cx="5334000" cy="366713"/>
          </a:xfrm>
          <a:prstGeom prst="rect">
            <a:avLst/>
          </a:prstGeom>
          <a:noFill/>
          <a:ln w="9525">
            <a:noFill/>
            <a:miter lim="800000"/>
            <a:headEnd/>
            <a:tailEnd/>
          </a:ln>
        </p:spPr>
        <p:txBody>
          <a:bodyPr>
            <a:spAutoFit/>
          </a:bodyPr>
          <a:lstStyle/>
          <a:p>
            <a:pPr eaLnBrk="0" hangingPunct="0">
              <a:spcBef>
                <a:spcPct val="50000"/>
              </a:spcBef>
            </a:pPr>
            <a:r>
              <a:rPr lang="en-US" sz="1800">
                <a:latin typeface="Arial" charset="0"/>
              </a:rPr>
              <a:t>Values are for CO</a:t>
            </a:r>
            <a:r>
              <a:rPr lang="en-US" sz="1800" baseline="-25000">
                <a:latin typeface="Arial" charset="0"/>
              </a:rPr>
              <a:t>2</a:t>
            </a:r>
            <a:r>
              <a:rPr lang="en-US" sz="1800">
                <a:latin typeface="Arial" charset="0"/>
              </a:rPr>
              <a:t> at the same n and V and 298K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a:t>
            </a:r>
            <a:r>
              <a:rPr lang="en-US" sz="2400" dirty="0" err="1" smtClean="0"/>
              <a:t>Virial</a:t>
            </a:r>
            <a:r>
              <a:rPr lang="en-US" sz="2400" dirty="0" smtClean="0"/>
              <a:t> Equation of State uses a Power Series to fit observed behavior to a mathematical expression</a:t>
            </a:r>
            <a:endParaRPr lang="en-US" sz="2400" dirty="0"/>
          </a:p>
        </p:txBody>
      </p:sp>
      <p:sp>
        <p:nvSpPr>
          <p:cNvPr id="4" name="TextBox 3"/>
          <p:cNvSpPr txBox="1"/>
          <p:nvPr/>
        </p:nvSpPr>
        <p:spPr>
          <a:xfrm>
            <a:off x="381001" y="1600200"/>
            <a:ext cx="8382000" cy="646331"/>
          </a:xfrm>
          <a:prstGeom prst="rect">
            <a:avLst/>
          </a:prstGeom>
          <a:noFill/>
        </p:spPr>
        <p:txBody>
          <a:bodyPr wrap="square" rtlCol="0">
            <a:spAutoFit/>
          </a:bodyPr>
          <a:lstStyle/>
          <a:p>
            <a:r>
              <a:rPr lang="en-US" dirty="0" smtClean="0"/>
              <a:t>The Compression Factor, Z, is the ratio of the observed volume of a gas to the volume predicted by IDG law</a:t>
            </a:r>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1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52800" y="2209800"/>
            <a:ext cx="2571750" cy="685800"/>
          </a:xfrm>
          <a:prstGeom prst="rect">
            <a:avLst/>
          </a:prstGeom>
          <a:noFill/>
        </p:spPr>
      </p:pic>
      <p:sp>
        <p:nvSpPr>
          <p:cNvPr id="38915"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457200" y="3048000"/>
            <a:ext cx="8201951" cy="646331"/>
          </a:xfrm>
          <a:prstGeom prst="rect">
            <a:avLst/>
          </a:prstGeom>
          <a:noFill/>
        </p:spPr>
        <p:txBody>
          <a:bodyPr wrap="square" rtlCol="0">
            <a:spAutoFit/>
          </a:bodyPr>
          <a:lstStyle/>
          <a:p>
            <a:r>
              <a:rPr lang="en-US" dirty="0" smtClean="0"/>
              <a:t>The equation of state is generated by using a P-series in 1/V to describe the behavior.  P-series are often used when small corrections are needed to a mathematical model</a:t>
            </a:r>
            <a:endParaRPr lang="en-US" dirty="0"/>
          </a:p>
        </p:txBody>
      </p:sp>
      <p:sp>
        <p:nvSpPr>
          <p:cNvPr id="389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1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 y="3886200"/>
            <a:ext cx="2362200" cy="551652"/>
          </a:xfrm>
          <a:prstGeom prst="rect">
            <a:avLst/>
          </a:prstGeom>
          <a:noFill/>
        </p:spPr>
      </p:pic>
      <p:sp>
        <p:nvSpPr>
          <p:cNvPr id="38918"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9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21" name="Rectangle 9"/>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457200" y="4724400"/>
            <a:ext cx="8229600" cy="1754326"/>
          </a:xfrm>
          <a:prstGeom prst="rect">
            <a:avLst/>
          </a:prstGeom>
          <a:noFill/>
        </p:spPr>
        <p:txBody>
          <a:bodyPr wrap="square" rtlCol="0">
            <a:spAutoFit/>
          </a:bodyPr>
          <a:lstStyle/>
          <a:p>
            <a:pPr>
              <a:buFont typeface="Arial" pitchFamily="34" charset="0"/>
              <a:buChar char="•"/>
            </a:pPr>
            <a:r>
              <a:rPr lang="en-US" dirty="0" smtClean="0"/>
              <a:t>For gasses that behave ideally the coefficients B and C are zero.  </a:t>
            </a:r>
          </a:p>
          <a:p>
            <a:pPr>
              <a:buFont typeface="Arial" pitchFamily="34" charset="0"/>
              <a:buChar char="•"/>
            </a:pPr>
            <a:r>
              <a:rPr lang="en-US" dirty="0" smtClean="0"/>
              <a:t>For gasses in which attractive forces decrease the volume a negative correction will be needed.  For gasses in which repulsive forces increase the molar volume a positive correction is needed.</a:t>
            </a:r>
          </a:p>
          <a:p>
            <a:pPr>
              <a:buFont typeface="Arial" pitchFamily="34" charset="0"/>
              <a:buChar char="•"/>
            </a:pPr>
            <a:r>
              <a:rPr lang="en-US" dirty="0" smtClean="0"/>
              <a:t>The first </a:t>
            </a:r>
            <a:r>
              <a:rPr lang="en-US" dirty="0" err="1" smtClean="0"/>
              <a:t>virial</a:t>
            </a:r>
            <a:r>
              <a:rPr lang="en-US" dirty="0" smtClean="0"/>
              <a:t> coefficient is the most important as it results in the largest correction.</a:t>
            </a:r>
          </a:p>
          <a:p>
            <a:pPr>
              <a:buFont typeface="Arial" pitchFamily="34" charset="0"/>
              <a:buChar char="•"/>
            </a:pPr>
            <a:r>
              <a:rPr lang="en-US" dirty="0" smtClean="0"/>
              <a:t>Subsequent coefficients are used to further fit the data.</a:t>
            </a:r>
            <a:endParaRPr lang="en-US" dirty="0"/>
          </a:p>
        </p:txBody>
      </p:sp>
      <p:sp>
        <p:nvSpPr>
          <p:cNvPr id="3892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25"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4200" y="3886200"/>
            <a:ext cx="5602514" cy="609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descr="http://msemac.redwoods.edu/%7Edarnold/math50c/mathjax/spherical/spherical3.png"/>
          <p:cNvPicPr>
            <a:picLocks noChangeAspect="1" noChangeArrowheads="1"/>
          </p:cNvPicPr>
          <p:nvPr/>
        </p:nvPicPr>
        <p:blipFill>
          <a:blip r:embed="rId2"/>
          <a:srcRect/>
          <a:stretch>
            <a:fillRect/>
          </a:stretch>
        </p:blipFill>
        <p:spPr bwMode="auto">
          <a:xfrm>
            <a:off x="152400" y="1295400"/>
            <a:ext cx="3505200" cy="3058592"/>
          </a:xfrm>
          <a:prstGeom prst="rect">
            <a:avLst/>
          </a:prstGeom>
          <a:noFill/>
        </p:spPr>
      </p:pic>
      <p:pic>
        <p:nvPicPr>
          <p:cNvPr id="5" name="Picture 1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57400" y="304800"/>
            <a:ext cx="5098143" cy="762000"/>
          </a:xfrm>
          <a:prstGeom prst="rect">
            <a:avLst/>
          </a:prstGeom>
          <a:noFill/>
        </p:spPr>
      </p:pic>
      <p:pic>
        <p:nvPicPr>
          <p:cNvPr id="6" name="Picture 1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10000" y="2438400"/>
            <a:ext cx="5004955" cy="381000"/>
          </a:xfrm>
          <a:prstGeom prst="rect">
            <a:avLst/>
          </a:prstGeom>
          <a:noFill/>
        </p:spPr>
      </p:pic>
      <p:pic>
        <p:nvPicPr>
          <p:cNvPr id="7" name="Picture 2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953000" y="2971800"/>
            <a:ext cx="2431473" cy="457200"/>
          </a:xfrm>
          <a:prstGeom prst="rect">
            <a:avLst/>
          </a:prstGeom>
          <a:noFill/>
        </p:spPr>
      </p:pic>
      <p:pic>
        <p:nvPicPr>
          <p:cNvPr id="8" name="Picture 2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86000" y="4572000"/>
            <a:ext cx="4267200" cy="725597"/>
          </a:xfrm>
          <a:prstGeom prst="rect">
            <a:avLst/>
          </a:prstGeom>
          <a:noFill/>
        </p:spPr>
      </p:pic>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39"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2895600" y="1600200"/>
            <a:ext cx="6043257" cy="523220"/>
          </a:xfrm>
          <a:prstGeom prst="rect">
            <a:avLst/>
          </a:prstGeom>
          <a:noFill/>
        </p:spPr>
        <p:txBody>
          <a:bodyPr wrap="none" rtlCol="0">
            <a:spAutoFit/>
          </a:bodyPr>
          <a:lstStyle/>
          <a:p>
            <a:r>
              <a:rPr lang="en-US" sz="1400" dirty="0" smtClean="0"/>
              <a:t>Conversion to spherical coordinates allows the probability distribution to be cast</a:t>
            </a:r>
          </a:p>
          <a:p>
            <a:r>
              <a:rPr lang="en-US" sz="1400" dirty="0" smtClean="0"/>
              <a:t>In terms of the total velocity vector C instead of its </a:t>
            </a:r>
            <a:r>
              <a:rPr lang="en-US" sz="1400" dirty="0" err="1" smtClean="0"/>
              <a:t>x,y</a:t>
            </a:r>
            <a:r>
              <a:rPr lang="en-US" sz="1400" dirty="0" smtClean="0"/>
              <a:t> and z components</a:t>
            </a:r>
            <a:endParaRPr lang="en-US" sz="1400" dirty="0"/>
          </a:p>
        </p:txBody>
      </p:sp>
      <p:sp>
        <p:nvSpPr>
          <p:cNvPr id="143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2" name="Rectangle 6"/>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43"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33400" y="5638800"/>
            <a:ext cx="8019143" cy="762000"/>
          </a:xfrm>
          <a:prstGeom prst="rect">
            <a:avLst/>
          </a:prstGeom>
          <a:noFill/>
        </p:spPr>
      </p:pic>
      <p:sp>
        <p:nvSpPr>
          <p:cNvPr id="14345" name="Rectangle 9"/>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152400"/>
            <a:ext cx="4495800" cy="457200"/>
          </a:xfrm>
          <a:prstGeom prst="rect">
            <a:avLst/>
          </a:prstGeom>
        </p:spPr>
        <p:txBody>
          <a:bodyPr anchor="ctr">
            <a:normAutofit fontScale="85000" lnSpcReduction="10000"/>
          </a:bodyPr>
          <a:lstStyle/>
          <a:p>
            <a:pPr algn="ctr" fontAlgn="auto">
              <a:spcAft>
                <a:spcPts val="0"/>
              </a:spcAft>
              <a:defRPr/>
            </a:pPr>
            <a:r>
              <a:rPr lang="en-US" sz="2800" dirty="0" smtClean="0">
                <a:latin typeface="+mj-lt"/>
                <a:ea typeface="+mj-ea"/>
                <a:cs typeface="+mj-cs"/>
              </a:rPr>
              <a:t>Distribution of molecular speeds</a:t>
            </a:r>
            <a:endParaRPr lang="en-US" sz="2800" dirty="0">
              <a:latin typeface="+mj-lt"/>
              <a:ea typeface="+mj-ea"/>
              <a:cs typeface="+mj-cs"/>
            </a:endParaRPr>
          </a:p>
        </p:txBody>
      </p:sp>
      <p:pic>
        <p:nvPicPr>
          <p:cNvPr id="14" name="Picture 13" descr="ch01f08.jpg"/>
          <p:cNvPicPr>
            <a:picLocks noChangeAspect="1"/>
          </p:cNvPicPr>
          <p:nvPr/>
        </p:nvPicPr>
        <p:blipFill>
          <a:blip r:embed="rId3" cstate="print"/>
          <a:stretch>
            <a:fillRect/>
          </a:stretch>
        </p:blipFill>
        <p:spPr>
          <a:xfrm>
            <a:off x="4953000" y="3657600"/>
            <a:ext cx="3581400" cy="2762317"/>
          </a:xfrm>
          <a:prstGeom prst="rect">
            <a:avLst/>
          </a:prstGeom>
        </p:spPr>
      </p:pic>
      <p:pic>
        <p:nvPicPr>
          <p:cNvPr id="15" name="Picture 14" descr="ch01f09.jpg"/>
          <p:cNvPicPr>
            <a:picLocks noChangeAspect="1"/>
          </p:cNvPicPr>
          <p:nvPr/>
        </p:nvPicPr>
        <p:blipFill>
          <a:blip r:embed="rId4" cstate="print"/>
          <a:stretch>
            <a:fillRect/>
          </a:stretch>
        </p:blipFill>
        <p:spPr>
          <a:xfrm>
            <a:off x="4905624" y="685800"/>
            <a:ext cx="3735176" cy="2819400"/>
          </a:xfrm>
          <a:prstGeom prst="rect">
            <a:avLst/>
          </a:prstGeom>
        </p:spPr>
      </p:pic>
      <p:sp>
        <p:nvSpPr>
          <p:cNvPr id="163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8"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24400" y="0"/>
            <a:ext cx="3744686" cy="609600"/>
          </a:xfrm>
          <a:prstGeom prst="rect">
            <a:avLst/>
          </a:prstGeom>
          <a:noFill/>
        </p:spPr>
      </p:pic>
      <p:sp>
        <p:nvSpPr>
          <p:cNvPr id="10" name="TextBox 9"/>
          <p:cNvSpPr txBox="1"/>
          <p:nvPr/>
        </p:nvSpPr>
        <p:spPr>
          <a:xfrm>
            <a:off x="0" y="1066800"/>
            <a:ext cx="4800600" cy="5632311"/>
          </a:xfrm>
          <a:prstGeom prst="rect">
            <a:avLst/>
          </a:prstGeom>
          <a:noFill/>
        </p:spPr>
        <p:txBody>
          <a:bodyPr wrap="square" rtlCol="0">
            <a:spAutoFit/>
          </a:bodyPr>
          <a:lstStyle/>
          <a:p>
            <a:pPr>
              <a:buFont typeface="Arial" pitchFamily="34" charset="0"/>
              <a:buChar char="•"/>
            </a:pPr>
            <a:r>
              <a:rPr lang="en-US" dirty="0" smtClean="0"/>
              <a:t>Probability is proportional to Range</a:t>
            </a:r>
          </a:p>
          <a:p>
            <a:pPr>
              <a:buFont typeface="Arial" pitchFamily="34" charset="0"/>
              <a:buChar char="•"/>
            </a:pPr>
            <a:endParaRPr lang="en-US" dirty="0" smtClean="0"/>
          </a:p>
          <a:p>
            <a:pPr>
              <a:buFont typeface="Arial" pitchFamily="34" charset="0"/>
              <a:buChar char="•"/>
            </a:pPr>
            <a:r>
              <a:rPr lang="en-US" dirty="0" smtClean="0"/>
              <a:t>Exponential decay increases with increased speed.  Higher speeds are less probable.</a:t>
            </a:r>
          </a:p>
          <a:p>
            <a:pPr>
              <a:buFont typeface="Arial" pitchFamily="34" charset="0"/>
              <a:buChar char="•"/>
            </a:pPr>
            <a:endParaRPr lang="en-US" dirty="0" smtClean="0"/>
          </a:p>
          <a:p>
            <a:pPr>
              <a:buFont typeface="Arial" pitchFamily="34" charset="0"/>
              <a:buChar char="•"/>
            </a:pPr>
            <a:r>
              <a:rPr lang="en-US" dirty="0" smtClean="0"/>
              <a:t>Exponential decay increases with increased mass.  Larger molecules move more slowly.</a:t>
            </a:r>
          </a:p>
          <a:p>
            <a:pPr>
              <a:buFont typeface="Arial" pitchFamily="34" charset="0"/>
              <a:buChar char="•"/>
            </a:pPr>
            <a:endParaRPr lang="en-US" dirty="0" smtClean="0"/>
          </a:p>
          <a:p>
            <a:pPr>
              <a:buFont typeface="Arial" pitchFamily="34" charset="0"/>
              <a:buChar char="•"/>
            </a:pPr>
            <a:r>
              <a:rPr lang="en-US" dirty="0" smtClean="0"/>
              <a:t>Exponential decay decreases with increased Temperature.  High temperatures make high speeds more probable.</a:t>
            </a:r>
          </a:p>
          <a:p>
            <a:pPr>
              <a:buFont typeface="Arial" pitchFamily="34" charset="0"/>
              <a:buChar char="•"/>
            </a:pPr>
            <a:endParaRPr lang="en-US" dirty="0" smtClean="0"/>
          </a:p>
          <a:p>
            <a:pPr>
              <a:buFont typeface="Arial" pitchFamily="34" charset="0"/>
              <a:buChar char="•"/>
            </a:pPr>
            <a:r>
              <a:rPr lang="en-US" dirty="0" smtClean="0"/>
              <a:t>C</a:t>
            </a:r>
            <a:r>
              <a:rPr lang="en-US" baseline="30000" dirty="0" smtClean="0"/>
              <a:t>2</a:t>
            </a:r>
            <a:r>
              <a:rPr lang="en-US" dirty="0" smtClean="0"/>
              <a:t> multiplier causes probability to go to zero as speed goes to zero.  It is unlikely to find a molecule not moving.</a:t>
            </a:r>
          </a:p>
          <a:p>
            <a:pPr>
              <a:buFont typeface="Arial" pitchFamily="34" charset="0"/>
              <a:buChar char="•"/>
            </a:pPr>
            <a:endParaRPr lang="en-US" dirty="0" smtClean="0"/>
          </a:p>
          <a:p>
            <a:pPr>
              <a:buFont typeface="Arial" pitchFamily="34" charset="0"/>
              <a:buChar char="•"/>
            </a:pPr>
            <a:r>
              <a:rPr lang="en-US" dirty="0" smtClean="0"/>
              <a:t>The other term, 1/z,  “normalizes” the probability distribution causing the sum of the probabilities to equal 1.</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normAutofit fontScale="90000"/>
          </a:bodyPr>
          <a:lstStyle/>
          <a:p>
            <a:r>
              <a:rPr lang="en-US" sz="2400" dirty="0" smtClean="0"/>
              <a:t>The distribution of velocities can be used to calculate other useful quantities</a:t>
            </a:r>
            <a:endParaRPr lang="en-US" sz="2400" dirty="0"/>
          </a:p>
        </p:txBody>
      </p:sp>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3"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366"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 y="2819400"/>
            <a:ext cx="5105400" cy="804576"/>
          </a:xfrm>
          <a:prstGeom prst="rect">
            <a:avLst/>
          </a:prstGeom>
          <a:noFill/>
        </p:spPr>
      </p:pic>
      <p:sp>
        <p:nvSpPr>
          <p:cNvPr id="15368" name="Rectangle 8"/>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7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371"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9200" y="685800"/>
            <a:ext cx="6415314" cy="609600"/>
          </a:xfrm>
          <a:prstGeom prst="rect">
            <a:avLst/>
          </a:prstGeom>
          <a:noFill/>
        </p:spPr>
      </p:pic>
      <p:sp>
        <p:nvSpPr>
          <p:cNvPr id="15373" name="Rectangle 1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7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79" name="Rectangle 19"/>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81"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380" name="Picture 2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9600" y="3962400"/>
            <a:ext cx="2514600" cy="838200"/>
          </a:xfrm>
          <a:prstGeom prst="rect">
            <a:avLst/>
          </a:prstGeom>
          <a:noFill/>
        </p:spPr>
      </p:pic>
      <p:sp>
        <p:nvSpPr>
          <p:cNvPr id="15382" name="Rectangle 22"/>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84" name="Picture 24" descr="http://hyperphysics.phy-astr.gsu.edu/hbase/kinetic/imgkin/mxspd.gif"/>
          <p:cNvPicPr>
            <a:picLocks noChangeAspect="1" noChangeArrowheads="1"/>
          </p:cNvPicPr>
          <p:nvPr/>
        </p:nvPicPr>
        <p:blipFill>
          <a:blip r:embed="rId5"/>
          <a:srcRect/>
          <a:stretch>
            <a:fillRect/>
          </a:stretch>
        </p:blipFill>
        <p:spPr bwMode="auto">
          <a:xfrm>
            <a:off x="4191000" y="3276600"/>
            <a:ext cx="4733630" cy="3383038"/>
          </a:xfrm>
          <a:prstGeom prst="rect">
            <a:avLst/>
          </a:prstGeom>
          <a:noFill/>
        </p:spPr>
      </p:pic>
      <p:sp>
        <p:nvSpPr>
          <p:cNvPr id="1538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385" name="Picture 2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8600" y="1828800"/>
            <a:ext cx="5112327" cy="762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7" name="TextBox 1"/>
          <p:cNvSpPr txBox="1">
            <a:spLocks noChangeArrowheads="1"/>
          </p:cNvSpPr>
          <p:nvPr/>
        </p:nvSpPr>
        <p:spPr bwMode="auto">
          <a:xfrm>
            <a:off x="2324100" y="552450"/>
            <a:ext cx="4259263" cy="461963"/>
          </a:xfrm>
          <a:prstGeom prst="rect">
            <a:avLst/>
          </a:prstGeom>
          <a:noFill/>
          <a:ln w="9525">
            <a:noFill/>
            <a:miter lim="800000"/>
            <a:headEnd/>
            <a:tailEnd/>
          </a:ln>
        </p:spPr>
        <p:txBody>
          <a:bodyPr wrap="none">
            <a:spAutoFit/>
          </a:bodyPr>
          <a:lstStyle/>
          <a:p>
            <a:r>
              <a:rPr lang="en-US"/>
              <a:t>Table of some useful integrals</a:t>
            </a:r>
          </a:p>
        </p:txBody>
      </p:sp>
      <p:graphicFrame>
        <p:nvGraphicFramePr>
          <p:cNvPr id="402434" name="Object 2"/>
          <p:cNvGraphicFramePr>
            <a:graphicFrameLocks noChangeAspect="1"/>
          </p:cNvGraphicFramePr>
          <p:nvPr/>
        </p:nvGraphicFramePr>
        <p:xfrm>
          <a:off x="819150" y="1452563"/>
          <a:ext cx="3403600" cy="3403600"/>
        </p:xfrm>
        <a:graphic>
          <a:graphicData uri="http://schemas.openxmlformats.org/presentationml/2006/ole">
            <p:oleObj spid="_x0000_s44034" name="Equation" r:id="rId4" imgW="1485720" imgH="1485720" progId="">
              <p:embed/>
            </p:oleObj>
          </a:graphicData>
        </a:graphic>
      </p:graphicFrame>
      <p:graphicFrame>
        <p:nvGraphicFramePr>
          <p:cNvPr id="402435" name="Object 3"/>
          <p:cNvGraphicFramePr>
            <a:graphicFrameLocks noChangeAspect="1"/>
          </p:cNvGraphicFramePr>
          <p:nvPr/>
        </p:nvGraphicFramePr>
        <p:xfrm>
          <a:off x="5456238" y="1476375"/>
          <a:ext cx="2473325" cy="3316288"/>
        </p:xfrm>
        <a:graphic>
          <a:graphicData uri="http://schemas.openxmlformats.org/presentationml/2006/ole">
            <p:oleObj spid="_x0000_s44035" name="Equation" r:id="rId5" imgW="1079280" imgH="1447560" progId="">
              <p:embed/>
            </p:oleObj>
          </a:graphicData>
        </a:graphic>
      </p:graphicFrame>
      <p:graphicFrame>
        <p:nvGraphicFramePr>
          <p:cNvPr id="402436" name="Object 4"/>
          <p:cNvGraphicFramePr>
            <a:graphicFrameLocks noChangeAspect="1"/>
          </p:cNvGraphicFramePr>
          <p:nvPr/>
        </p:nvGraphicFramePr>
        <p:xfrm>
          <a:off x="931863" y="5084763"/>
          <a:ext cx="2414587" cy="1512887"/>
        </p:xfrm>
        <a:graphic>
          <a:graphicData uri="http://schemas.openxmlformats.org/presentationml/2006/ole">
            <p:oleObj spid="_x0000_s44036" name="Equation" r:id="rId6" imgW="1054080" imgH="660240"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By using a mathematical technique called “change of variables” we can re-cast the equation to form a probability distribution of molecular kinetic energies</a:t>
            </a:r>
            <a:endParaRPr lang="en-US" sz="1800" dirty="0"/>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 y="1371600"/>
            <a:ext cx="4572001" cy="744279"/>
          </a:xfrm>
          <a:prstGeom prst="rect">
            <a:avLst/>
          </a:prstGeom>
          <a:noFill/>
        </p:spPr>
      </p:pic>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57400" y="2362200"/>
            <a:ext cx="4537213" cy="838200"/>
          </a:xfrm>
          <a:prstGeom prst="rect">
            <a:avLst/>
          </a:prstGeom>
          <a:noFill/>
        </p:spPr>
      </p:pic>
      <p:sp>
        <p:nvSpPr>
          <p:cNvPr id="20485" name="Rectangle 5"/>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5" descr="chf3"/>
          <p:cNvPicPr>
            <a:picLocks noChangeAspect="1" noChangeArrowheads="1"/>
          </p:cNvPicPr>
          <p:nvPr/>
        </p:nvPicPr>
        <p:blipFill>
          <a:blip r:embed="rId4" cstate="print"/>
          <a:srcRect l="19917" t="8487" b="8727"/>
          <a:stretch>
            <a:fillRect/>
          </a:stretch>
        </p:blipFill>
        <p:spPr bwMode="auto">
          <a:xfrm>
            <a:off x="2057400" y="3505200"/>
            <a:ext cx="5537200" cy="3159125"/>
          </a:xfrm>
          <a:prstGeom prst="rect">
            <a:avLst/>
          </a:prstGeom>
          <a:noFill/>
          <a:ln w="9525">
            <a:noFill/>
            <a:miter lim="800000"/>
            <a:headEnd/>
            <a:tailEnd/>
          </a:ln>
        </p:spPr>
      </p:pic>
      <p:sp>
        <p:nvSpPr>
          <p:cNvPr id="2048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6"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943600" y="1447800"/>
            <a:ext cx="1219200" cy="645459"/>
          </a:xfrm>
          <a:prstGeom prst="rect">
            <a:avLst/>
          </a:prstGeom>
          <a:noFill/>
        </p:spPr>
      </p:pic>
      <p:sp>
        <p:nvSpPr>
          <p:cNvPr id="20488" name="Rectangle 8"/>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p:spPr>
        <p:txBody>
          <a:bodyPr>
            <a:normAutofit fontScale="90000"/>
          </a:bodyPr>
          <a:lstStyle/>
          <a:p>
            <a:r>
              <a:rPr lang="en-US" sz="2800" dirty="0" smtClean="0"/>
              <a:t>In reality some of the postulates of kinetic theory are not true and so real gasses do not always obey the IDG equation of state</a:t>
            </a:r>
            <a:endParaRPr lang="en-US" sz="2800" dirty="0"/>
          </a:p>
        </p:txBody>
      </p:sp>
      <p:sp>
        <p:nvSpPr>
          <p:cNvPr id="4" name="TextBox 3"/>
          <p:cNvSpPr txBox="1"/>
          <p:nvPr/>
        </p:nvSpPr>
        <p:spPr>
          <a:xfrm>
            <a:off x="228600" y="914401"/>
            <a:ext cx="4648200" cy="6740307"/>
          </a:xfrm>
          <a:prstGeom prst="rect">
            <a:avLst/>
          </a:prstGeom>
          <a:noFill/>
        </p:spPr>
        <p:txBody>
          <a:bodyPr wrap="square" rtlCol="0">
            <a:spAutoFit/>
          </a:bodyPr>
          <a:lstStyle/>
          <a:p>
            <a:pPr>
              <a:buFont typeface="Arial" pitchFamily="34" charset="0"/>
              <a:buChar char="•"/>
            </a:pPr>
            <a:r>
              <a:rPr lang="en-US" dirty="0" smtClean="0"/>
              <a:t>Real molecules are not infinitely small point masses.  They occupy space in the container and so the volume available to molecules is actually smaller than the container volume</a:t>
            </a:r>
          </a:p>
          <a:p>
            <a:pPr>
              <a:buFont typeface="Arial" pitchFamily="34" charset="0"/>
              <a:buChar char="•"/>
            </a:pPr>
            <a:endParaRPr lang="en-US" dirty="0" smtClean="0"/>
          </a:p>
          <a:p>
            <a:pPr>
              <a:buFont typeface="Arial" pitchFamily="34" charset="0"/>
              <a:buChar char="•"/>
            </a:pPr>
            <a:r>
              <a:rPr lang="en-US" dirty="0" smtClean="0"/>
              <a:t>Real molecules exert forces on each other and so their total energies are affected by their positions with respect to each other.  In other words their kinetic energies (speeds) are affected by potential energies due to attractions/repulsions</a:t>
            </a:r>
          </a:p>
          <a:p>
            <a:pPr>
              <a:buFont typeface="Arial" pitchFamily="34" charset="0"/>
              <a:buChar char="•"/>
            </a:pPr>
            <a:endParaRPr lang="en-US" dirty="0"/>
          </a:p>
          <a:p>
            <a:pPr>
              <a:buFont typeface="Arial" pitchFamily="34" charset="0"/>
              <a:buChar char="•"/>
            </a:pPr>
            <a:r>
              <a:rPr lang="en-US" dirty="0" smtClean="0"/>
              <a:t>Molecules attract each other at close distances and so do not remain in the gas phase at high pressure/low temperature conditions that favor these attractive interactions</a:t>
            </a:r>
          </a:p>
          <a:p>
            <a:pPr>
              <a:buFont typeface="Arial" pitchFamily="34" charset="0"/>
              <a:buChar char="•"/>
            </a:pPr>
            <a:endParaRPr lang="en-US" dirty="0"/>
          </a:p>
          <a:p>
            <a:pPr>
              <a:buFont typeface="Arial" pitchFamily="34" charset="0"/>
              <a:buChar char="•"/>
            </a:pPr>
            <a:r>
              <a:rPr lang="en-US" dirty="0" smtClean="0"/>
              <a:t>All molecules repel each other at very close distances due to repulsive forces between electron clouds and so a gas does not collapse to zero volume at infinite pressure or zero Kelvin</a:t>
            </a:r>
          </a:p>
          <a:p>
            <a:pPr>
              <a:buFont typeface="Arial" pitchFamily="34" charset="0"/>
              <a:buChar char="•"/>
            </a:pPr>
            <a:endParaRPr lang="en-US" dirty="0"/>
          </a:p>
          <a:p>
            <a:pPr>
              <a:buFont typeface="Arial" pitchFamily="34" charset="0"/>
              <a:buChar cha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2400" dirty="0" smtClean="0"/>
              <a:t>Several assumptions in IDG Law are flawed and lead to deviations from ideal behavior </a:t>
            </a:r>
            <a:endParaRPr lang="en-US" sz="2400" dirty="0"/>
          </a:p>
        </p:txBody>
      </p:sp>
      <p:sp>
        <p:nvSpPr>
          <p:cNvPr id="4" name="TextBox 3"/>
          <p:cNvSpPr txBox="1"/>
          <p:nvPr/>
        </p:nvSpPr>
        <p:spPr>
          <a:xfrm>
            <a:off x="0" y="838200"/>
            <a:ext cx="9144000" cy="4555093"/>
          </a:xfrm>
          <a:prstGeom prst="rect">
            <a:avLst/>
          </a:prstGeom>
          <a:noFill/>
        </p:spPr>
        <p:txBody>
          <a:bodyPr wrap="square" rtlCol="0">
            <a:spAutoFit/>
          </a:bodyPr>
          <a:lstStyle/>
          <a:p>
            <a:pPr>
              <a:buFont typeface="Arial" pitchFamily="34" charset="0"/>
              <a:buChar char="•"/>
            </a:pPr>
            <a:r>
              <a:rPr lang="en-US" sz="1600" dirty="0" smtClean="0"/>
              <a:t>Real molecules cannot always be modeled as non-interacting point masses.  As discussed in lecture</a:t>
            </a:r>
          </a:p>
          <a:p>
            <a:r>
              <a:rPr lang="en-US" sz="1600" dirty="0"/>
              <a:t>p</a:t>
            </a:r>
            <a:r>
              <a:rPr lang="en-US" sz="1600" dirty="0" smtClean="0"/>
              <a:t>articles with charge exert forces on each other and this leads to gas behavior at high pressure/low temperature that is not predicted by kinetic theory.</a:t>
            </a:r>
          </a:p>
          <a:p>
            <a:pPr marL="800100" lvl="1" indent="-342900">
              <a:buFont typeface="+mj-lt"/>
              <a:buAutoNum type="arabicPeriod"/>
            </a:pPr>
            <a:r>
              <a:rPr lang="en-US" sz="1600" dirty="0" smtClean="0"/>
              <a:t>Neutral molecules attract each other at short distances due to electric forces including dipole interactions and dispersion forces.</a:t>
            </a:r>
          </a:p>
          <a:p>
            <a:pPr marL="800100" lvl="1" indent="-342900">
              <a:buFont typeface="+mj-lt"/>
              <a:buAutoNum type="arabicPeriod"/>
            </a:pPr>
            <a:r>
              <a:rPr lang="en-US" sz="1600" dirty="0" smtClean="0"/>
              <a:t>All molecules repel each other when pushed too closely together due to the repulsive forces between their charged particles.</a:t>
            </a:r>
          </a:p>
          <a:p>
            <a:pPr marL="800100" lvl="1" indent="-342900">
              <a:buFont typeface="+mj-lt"/>
              <a:buAutoNum type="arabicPeriod"/>
            </a:pPr>
            <a:endParaRPr lang="en-US" sz="1600" dirty="0" smtClean="0"/>
          </a:p>
          <a:p>
            <a:pPr>
              <a:buFont typeface="Arial" pitchFamily="34" charset="0"/>
              <a:buChar char="•"/>
            </a:pPr>
            <a:r>
              <a:rPr lang="en-US" sz="1600" dirty="0" smtClean="0"/>
              <a:t>These forces cause two important postulates of Kinetic Theory to become untrue at conditions of high pressure/low temperature.</a:t>
            </a:r>
          </a:p>
          <a:p>
            <a:pPr marL="800100" lvl="1" indent="-342900">
              <a:buFont typeface="+mj-lt"/>
              <a:buAutoNum type="arabicPeriod"/>
            </a:pPr>
            <a:r>
              <a:rPr lang="en-US" sz="1600" dirty="0" smtClean="0"/>
              <a:t>Gas molecules are not “non interacting” and therefore their speeds are not simply a function of translational kinetic energy.  Potential energy must also be considered.  These interactions also cause the molecules to transition out of the gas phase under certain conditions.</a:t>
            </a:r>
          </a:p>
          <a:p>
            <a:pPr marL="800100" lvl="1" indent="-342900">
              <a:buFont typeface="+mj-lt"/>
              <a:buAutoNum type="arabicPeriod"/>
            </a:pPr>
            <a:r>
              <a:rPr lang="en-US" sz="1600" dirty="0" smtClean="0"/>
              <a:t>When pushed into very close contact molecules begin to repel each other and reach a point at which they cannot be compacted into smaller volumes.  Due to this, molecules cannot simply be considered to be point masses that occupy no volume.</a:t>
            </a:r>
          </a:p>
          <a:p>
            <a:pPr marL="800100" lvl="1" indent="-342900">
              <a:buFont typeface="+mj-lt"/>
              <a:buAutoNum type="arabicPeriod"/>
            </a:pPr>
            <a:endParaRPr lang="en-US" sz="1600" dirty="0" smtClean="0"/>
          </a:p>
          <a:p>
            <a:endParaRPr lang="en-US" dirty="0"/>
          </a:p>
        </p:txBody>
      </p:sp>
      <p:pic>
        <p:nvPicPr>
          <p:cNvPr id="5" name="Picture 39" descr="ch01f16.jpg"/>
          <p:cNvPicPr>
            <a:picLocks noChangeAspect="1"/>
          </p:cNvPicPr>
          <p:nvPr/>
        </p:nvPicPr>
        <p:blipFill>
          <a:blip r:embed="rId2" cstate="print"/>
          <a:srcRect/>
          <a:stretch>
            <a:fillRect/>
          </a:stretch>
        </p:blipFill>
        <p:spPr bwMode="auto">
          <a:xfrm>
            <a:off x="5105400" y="4876800"/>
            <a:ext cx="2811463" cy="1752600"/>
          </a:xfrm>
          <a:prstGeom prst="rect">
            <a:avLst/>
          </a:prstGeom>
          <a:noFill/>
          <a:ln w="9525">
            <a:noFill/>
            <a:miter lim="800000"/>
            <a:headEnd/>
            <a:tailEnd/>
          </a:ln>
        </p:spPr>
      </p:pic>
      <p:pic>
        <p:nvPicPr>
          <p:cNvPr id="21508" name="Picture 4" descr="https://encrypted-tbn0.gstatic.com/images?q=tbn:ANd9GcSZv-tz8hfGDs8skI8-u_DhTxeVnPA1T15GihLKx85Wt4HhBgBk"/>
          <p:cNvPicPr>
            <a:picLocks noChangeAspect="1" noChangeArrowheads="1"/>
          </p:cNvPicPr>
          <p:nvPr/>
        </p:nvPicPr>
        <p:blipFill>
          <a:blip r:embed="rId3"/>
          <a:srcRect/>
          <a:stretch>
            <a:fillRect/>
          </a:stretch>
        </p:blipFill>
        <p:spPr bwMode="auto">
          <a:xfrm>
            <a:off x="914400" y="4953000"/>
            <a:ext cx="3524250" cy="15049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chemeClr val="tx2"/>
                </a:solidFill>
                <a:latin typeface="Arial" charset="0"/>
              </a:rPr>
              <a:t>Intermolecular forces and pressure</a:t>
            </a:r>
          </a:p>
        </p:txBody>
      </p:sp>
      <p:sp>
        <p:nvSpPr>
          <p:cNvPr id="12291" name="Rectangle 3"/>
          <p:cNvSpPr>
            <a:spLocks noChangeArrowheads="1"/>
          </p:cNvSpPr>
          <p:nvPr/>
        </p:nvSpPr>
        <p:spPr bwMode="auto">
          <a:xfrm>
            <a:off x="4343400" y="1828800"/>
            <a:ext cx="4343400" cy="4419600"/>
          </a:xfrm>
          <a:prstGeom prst="rect">
            <a:avLst/>
          </a:prstGeom>
          <a:noFill/>
          <a:ln w="9525">
            <a:noFill/>
            <a:miter lim="800000"/>
            <a:headEnd/>
            <a:tailEnd/>
          </a:ln>
        </p:spPr>
        <p:txBody>
          <a:bodyPr/>
          <a:lstStyle/>
          <a:p>
            <a:pPr marL="342900" indent="-342900">
              <a:spcBef>
                <a:spcPct val="20000"/>
              </a:spcBef>
              <a:buFontTx/>
              <a:buChar char="•"/>
            </a:pPr>
            <a:r>
              <a:rPr lang="en-US" sz="2400">
                <a:latin typeface="Arial" charset="0"/>
              </a:rPr>
              <a:t>The speed of the red gas molecule is reduced by the attractive forces exerted by its neighbors. </a:t>
            </a:r>
          </a:p>
          <a:p>
            <a:pPr marL="342900" indent="-342900">
              <a:spcBef>
                <a:spcPct val="20000"/>
              </a:spcBef>
              <a:buFontTx/>
              <a:buChar char="•"/>
            </a:pPr>
            <a:r>
              <a:rPr lang="en-US" sz="2400">
                <a:latin typeface="Arial" charset="0"/>
              </a:rPr>
              <a:t>So the force with which it hits the wall is less than it would be if the neighbors weren’t present</a:t>
            </a:r>
          </a:p>
          <a:p>
            <a:pPr marL="742950" lvl="1" indent="-285750">
              <a:spcBef>
                <a:spcPct val="20000"/>
              </a:spcBef>
              <a:buFontTx/>
              <a:buChar char="–"/>
            </a:pPr>
            <a:r>
              <a:rPr lang="en-US" sz="2400">
                <a:latin typeface="Arial" charset="0"/>
              </a:rPr>
              <a:t>Pressure reduced</a:t>
            </a:r>
          </a:p>
        </p:txBody>
      </p:sp>
      <p:pic>
        <p:nvPicPr>
          <p:cNvPr id="12292" name="Picture 4" descr="chf2"/>
          <p:cNvPicPr>
            <a:picLocks noChangeAspect="1" noChangeArrowheads="1"/>
          </p:cNvPicPr>
          <p:nvPr/>
        </p:nvPicPr>
        <p:blipFill>
          <a:blip r:embed="rId3"/>
          <a:srcRect t="5251" b="12500"/>
          <a:stretch>
            <a:fillRect/>
          </a:stretch>
        </p:blipFill>
        <p:spPr bwMode="auto">
          <a:xfrm>
            <a:off x="685800" y="1905000"/>
            <a:ext cx="37338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TotalTime>
  <Words>1937</Words>
  <Application>Microsoft Office PowerPoint</Application>
  <PresentationFormat>On-screen Show (4:3)</PresentationFormat>
  <Paragraphs>124</Paragraphs>
  <Slides>18</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The Boltzmann Distribution allows Calculation of Molecular Speeds</vt:lpstr>
      <vt:lpstr>Slide 2</vt:lpstr>
      <vt:lpstr>Slide 3</vt:lpstr>
      <vt:lpstr>The distribution of velocities can be used to calculate other useful quantities</vt:lpstr>
      <vt:lpstr>Slide 5</vt:lpstr>
      <vt:lpstr>By using a mathematical technique called “change of variables” we can re-cast the equation to form a probability distribution of molecular kinetic energies</vt:lpstr>
      <vt:lpstr>In reality some of the postulates of kinetic theory are not true and so real gasses do not always obey the IDG equation of state</vt:lpstr>
      <vt:lpstr>Several assumptions in IDG Law are flawed and lead to deviations from ideal behavior </vt:lpstr>
      <vt:lpstr>Slide 9</vt:lpstr>
      <vt:lpstr>Slide 10</vt:lpstr>
      <vt:lpstr>Slide 11</vt:lpstr>
      <vt:lpstr>Slide 12</vt:lpstr>
      <vt:lpstr>Slide 13</vt:lpstr>
      <vt:lpstr>Slide 14</vt:lpstr>
      <vt:lpstr>Slide 15</vt:lpstr>
      <vt:lpstr>Slide 16</vt:lpstr>
      <vt:lpstr>Slide 17</vt:lpstr>
      <vt:lpstr>The Virial Equation of State uses a Power Series to fit observed behavior to a mathematical expression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obkb</dc:creator>
  <cp:lastModifiedBy>obkb</cp:lastModifiedBy>
  <cp:revision>91</cp:revision>
  <dcterms:created xsi:type="dcterms:W3CDTF">2014-01-31T05:29:24Z</dcterms:created>
  <dcterms:modified xsi:type="dcterms:W3CDTF">2014-02-01T09:08:55Z</dcterms:modified>
</cp:coreProperties>
</file>