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48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48386B-3DBE-49AD-A01B-D9AD18382C08}"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8386B-3DBE-49AD-A01B-D9AD18382C08}"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8386B-3DBE-49AD-A01B-D9AD18382C08}"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8386B-3DBE-49AD-A01B-D9AD18382C08}"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48386B-3DBE-49AD-A01B-D9AD18382C08}"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48386B-3DBE-49AD-A01B-D9AD18382C08}"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48386B-3DBE-49AD-A01B-D9AD18382C08}" type="datetimeFigureOut">
              <a:rPr lang="en-US" smtClean="0"/>
              <a:t>3/9/2014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48386B-3DBE-49AD-A01B-D9AD18382C08}" type="datetimeFigureOut">
              <a:rPr lang="en-US" smtClean="0"/>
              <a:t>3/9/2014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48386B-3DBE-49AD-A01B-D9AD18382C08}" type="datetimeFigureOut">
              <a:rPr lang="en-US" smtClean="0"/>
              <a:t>3/9/2014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8386B-3DBE-49AD-A01B-D9AD18382C08}"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8386B-3DBE-49AD-A01B-D9AD18382C08}"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909E4-22E4-4F5A-B716-CBA0B5AE3BF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48386B-3DBE-49AD-A01B-D9AD18382C08}" type="datetimeFigureOut">
              <a:rPr lang="en-US" smtClean="0"/>
              <a:t>3/9/2014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3909E4-22E4-4F5A-B716-CBA0B5AE3B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24200" y="1295400"/>
            <a:ext cx="2140077" cy="390525"/>
          </a:xfrm>
          <a:prstGeom prst="rect">
            <a:avLst/>
          </a:prstGeom>
          <a:noFill/>
        </p:spPr>
      </p:pic>
      <p:pic>
        <p:nvPicPr>
          <p:cNvPr id="10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15384" y="1981200"/>
            <a:ext cx="8828616" cy="409575"/>
          </a:xfrm>
          <a:prstGeom prst="rect">
            <a:avLst/>
          </a:prstGeom>
          <a:noFill/>
        </p:spPr>
      </p:pic>
      <p:pic>
        <p:nvPicPr>
          <p:cNvPr id="1028"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295400" y="2895600"/>
            <a:ext cx="5825067" cy="409575"/>
          </a:xfrm>
          <a:prstGeom prst="rect">
            <a:avLst/>
          </a:prstGeom>
          <a:noFill/>
        </p:spPr>
      </p:pic>
      <p:pic>
        <p:nvPicPr>
          <p:cNvPr id="1027" name="Picture 3"/>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752600" y="3657600"/>
            <a:ext cx="5513004" cy="428625"/>
          </a:xfrm>
          <a:prstGeom prst="rect">
            <a:avLst/>
          </a:prstGeom>
          <a:noFill/>
        </p:spPr>
      </p:pic>
      <p:pic>
        <p:nvPicPr>
          <p:cNvPr id="1026" name="Picture 2"/>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514600" y="4648200"/>
            <a:ext cx="3874008" cy="390525"/>
          </a:xfrm>
          <a:prstGeom prst="rect">
            <a:avLst/>
          </a:prstGeom>
          <a:noFill/>
        </p:spPr>
      </p:pic>
      <p:pic>
        <p:nvPicPr>
          <p:cNvPr id="1025" name="Picture 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505200" y="5486400"/>
            <a:ext cx="1931289" cy="704850"/>
          </a:xfrm>
          <a:prstGeom prst="rect">
            <a:avLst/>
          </a:prstGeom>
          <a:noFill/>
        </p:spPr>
      </p:pic>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0" y="1209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1485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0" y="1724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2200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Box 16"/>
          <p:cNvSpPr txBox="1"/>
          <p:nvPr/>
        </p:nvSpPr>
        <p:spPr>
          <a:xfrm>
            <a:off x="0" y="152400"/>
            <a:ext cx="9372600" cy="923330"/>
          </a:xfrm>
          <a:prstGeom prst="rect">
            <a:avLst/>
          </a:prstGeom>
          <a:noFill/>
        </p:spPr>
        <p:txBody>
          <a:bodyPr wrap="square" rtlCol="0">
            <a:spAutoFit/>
          </a:bodyPr>
          <a:lstStyle/>
          <a:p>
            <a:r>
              <a:rPr lang="en-US" dirty="0" smtClean="0"/>
              <a:t>Along a line in the phase diagram of a pure substance the chemical potentials </a:t>
            </a:r>
            <a:r>
              <a:rPr lang="el-GR" dirty="0" smtClean="0">
                <a:latin typeface="Calibri"/>
              </a:rPr>
              <a:t>μ</a:t>
            </a:r>
            <a:r>
              <a:rPr lang="en-US" dirty="0" smtClean="0">
                <a:latin typeface="Calibri"/>
              </a:rPr>
              <a:t> (the molar Gibbs Free Energy) of all phases in equilibrium are equal.  This allows us to derive an equation that describes the relationship between equilibrium temperatures and pressures.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76600" y="1371600"/>
            <a:ext cx="1828800" cy="667445"/>
          </a:xfrm>
          <a:prstGeom prst="rect">
            <a:avLst/>
          </a:prstGeom>
          <a:noFill/>
        </p:spPr>
      </p:pic>
      <p:pic>
        <p:nvPicPr>
          <p:cNvPr id="13313"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43200" y="2438400"/>
            <a:ext cx="2948940" cy="685800"/>
          </a:xfrm>
          <a:prstGeom prst="rect">
            <a:avLst/>
          </a:prstGeom>
          <a:noFill/>
        </p:spPr>
      </p:pic>
      <p:sp>
        <p:nvSpPr>
          <p:cNvPr id="1331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6" name="Rectangle 4"/>
          <p:cNvSpPr>
            <a:spLocks noChangeArrowheads="1"/>
          </p:cNvSpPr>
          <p:nvPr/>
        </p:nvSpPr>
        <p:spPr bwMode="auto">
          <a:xfrm>
            <a:off x="0" y="933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17" name="Rectangle 5"/>
          <p:cNvSpPr>
            <a:spLocks noChangeArrowheads="1"/>
          </p:cNvSpPr>
          <p:nvPr/>
        </p:nvSpPr>
        <p:spPr bwMode="auto">
          <a:xfrm>
            <a:off x="0" y="1409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7"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76600" y="1371600"/>
            <a:ext cx="2621280" cy="609600"/>
          </a:xfrm>
          <a:prstGeom prst="rect">
            <a:avLst/>
          </a:prstGeom>
          <a:noFill/>
        </p:spPr>
      </p:pic>
      <p:pic>
        <p:nvPicPr>
          <p:cNvPr id="15366"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143000" y="2438400"/>
            <a:ext cx="6605290" cy="742950"/>
          </a:xfrm>
          <a:prstGeom prst="rect">
            <a:avLst/>
          </a:prstGeom>
          <a:noFill/>
        </p:spPr>
      </p:pic>
      <p:pic>
        <p:nvPicPr>
          <p:cNvPr id="1536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057400" y="3581400"/>
            <a:ext cx="1905001" cy="639178"/>
          </a:xfrm>
          <a:prstGeom prst="rect">
            <a:avLst/>
          </a:prstGeom>
          <a:noFill/>
        </p:spPr>
      </p:pic>
      <p:pic>
        <p:nvPicPr>
          <p:cNvPr id="15364"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5105400" y="3581400"/>
            <a:ext cx="1936376" cy="609600"/>
          </a:xfrm>
          <a:prstGeom prst="rect">
            <a:avLst/>
          </a:prstGeom>
          <a:noFill/>
        </p:spPr>
      </p:pic>
      <p:pic>
        <p:nvPicPr>
          <p:cNvPr id="15363" name="Picture 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838200" y="4876800"/>
            <a:ext cx="2816679" cy="685800"/>
          </a:xfrm>
          <a:prstGeom prst="rect">
            <a:avLst/>
          </a:prstGeom>
          <a:noFill/>
        </p:spPr>
      </p:pic>
      <p:pic>
        <p:nvPicPr>
          <p:cNvPr id="15362" name="Picture 2"/>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4724400" y="4876800"/>
            <a:ext cx="2378635" cy="609600"/>
          </a:xfrm>
          <a:prstGeom prst="rect">
            <a:avLst/>
          </a:prstGeom>
          <a:noFill/>
        </p:spPr>
      </p:pic>
      <p:pic>
        <p:nvPicPr>
          <p:cNvPr id="15361" name="Picture 1"/>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1447800" y="5867400"/>
            <a:ext cx="5892800" cy="685800"/>
          </a:xfrm>
          <a:prstGeom prst="rect">
            <a:avLst/>
          </a:prstGeom>
          <a:noFill/>
        </p:spPr>
      </p:pic>
      <p:sp>
        <p:nvSpPr>
          <p:cNvPr id="15368" name="Rectangle 8"/>
          <p:cNvSpPr>
            <a:spLocks noChangeArrowheads="1"/>
          </p:cNvSpPr>
          <p:nvPr/>
        </p:nvSpPr>
        <p:spPr bwMode="auto">
          <a:xfrm>
            <a:off x="0" y="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smtClean="0"/>
              <a:t>For movement along Solid-Gas and Liquid-Gas </a:t>
            </a:r>
            <a:r>
              <a:rPr lang="en-US" dirty="0" err="1"/>
              <a:t>e</a:t>
            </a:r>
            <a:r>
              <a:rPr lang="en-US" dirty="0" err="1" smtClean="0"/>
              <a:t>quilibria</a:t>
            </a:r>
            <a:r>
              <a:rPr lang="en-US" dirty="0" smtClean="0"/>
              <a:t> lines the </a:t>
            </a:r>
            <a:r>
              <a:rPr lang="en-US" dirty="0" err="1" smtClean="0"/>
              <a:t>Clausius</a:t>
            </a:r>
            <a:r>
              <a:rPr lang="en-US" dirty="0" smtClean="0"/>
              <a:t> </a:t>
            </a:r>
            <a:r>
              <a:rPr lang="en-US" dirty="0" err="1" smtClean="0"/>
              <a:t>Clayperon</a:t>
            </a:r>
            <a:r>
              <a:rPr lang="en-US" dirty="0" smtClean="0"/>
              <a:t> Equation describes the relationship between Temperature and Pressure.  This equation can be used because the molar volume of the gas phase is so much larger than the molar volumes of the liquid and solid phases</a:t>
            </a:r>
            <a:endParaRPr lang="en-US" dirty="0"/>
          </a:p>
        </p:txBody>
      </p:sp>
      <p:sp>
        <p:nvSpPr>
          <p:cNvPr id="15369" name="Rectangle 9"/>
          <p:cNvSpPr>
            <a:spLocks noChangeArrowheads="1"/>
          </p:cNvSpPr>
          <p:nvPr/>
        </p:nvSpPr>
        <p:spPr bwMode="auto">
          <a:xfrm>
            <a:off x="0" y="933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0" name="Rectangle 10"/>
          <p:cNvSpPr>
            <a:spLocks noChangeArrowheads="1"/>
          </p:cNvSpPr>
          <p:nvPr/>
        </p:nvSpPr>
        <p:spPr bwMode="auto">
          <a:xfrm>
            <a:off x="0" y="15430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1" name="Rectangle 11"/>
          <p:cNvSpPr>
            <a:spLocks noChangeArrowheads="1"/>
          </p:cNvSpPr>
          <p:nvPr/>
        </p:nvSpPr>
        <p:spPr bwMode="auto">
          <a:xfrm>
            <a:off x="0" y="2028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2" name="Rectangle 12"/>
          <p:cNvSpPr>
            <a:spLocks noChangeArrowheads="1"/>
          </p:cNvSpPr>
          <p:nvPr/>
        </p:nvSpPr>
        <p:spPr bwMode="auto">
          <a:xfrm>
            <a:off x="0" y="25146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3" name="Rectangle 13"/>
          <p:cNvSpPr>
            <a:spLocks noChangeArrowheads="1"/>
          </p:cNvSpPr>
          <p:nvPr/>
        </p:nvSpPr>
        <p:spPr bwMode="auto">
          <a:xfrm>
            <a:off x="0" y="3048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4" name="Rectangle 14"/>
          <p:cNvSpPr>
            <a:spLocks noChangeArrowheads="1"/>
          </p:cNvSpPr>
          <p:nvPr/>
        </p:nvSpPr>
        <p:spPr bwMode="auto">
          <a:xfrm>
            <a:off x="0" y="3533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5" name="Rectangle 15"/>
          <p:cNvSpPr>
            <a:spLocks noChangeArrowheads="1"/>
          </p:cNvSpPr>
          <p:nvPr/>
        </p:nvSpPr>
        <p:spPr bwMode="auto">
          <a:xfrm>
            <a:off x="0" y="4048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94</Words>
  <Application>Microsoft Office PowerPoint</Application>
  <PresentationFormat>On-screen Show (4:3)</PresentationFormat>
  <Paragraphs>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obkb</dc:creator>
  <cp:lastModifiedBy>obkb</cp:lastModifiedBy>
  <cp:revision>8</cp:revision>
  <dcterms:created xsi:type="dcterms:W3CDTF">2014-03-10T05:16:42Z</dcterms:created>
  <dcterms:modified xsi:type="dcterms:W3CDTF">2014-03-10T06:29:59Z</dcterms:modified>
</cp:coreProperties>
</file>