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61" r:id="rId5"/>
    <p:sldId id="263" r:id="rId6"/>
    <p:sldId id="265" r:id="rId7"/>
    <p:sldId id="267" r:id="rId8"/>
    <p:sldId id="270" r:id="rId9"/>
    <p:sldId id="271" r:id="rId10"/>
    <p:sldId id="273" r:id="rId11"/>
    <p:sldId id="274" r:id="rId12"/>
    <p:sldId id="276" r:id="rId13"/>
    <p:sldId id="278" r:id="rId14"/>
    <p:sldId id="281" r:id="rId15"/>
    <p:sldId id="280" r:id="rId16"/>
    <p:sldId id="282" r:id="rId17"/>
    <p:sldId id="293" r:id="rId18"/>
    <p:sldId id="294" r:id="rId19"/>
    <p:sldId id="283" r:id="rId20"/>
    <p:sldId id="288" r:id="rId21"/>
    <p:sldId id="285" r:id="rId22"/>
    <p:sldId id="287" r:id="rId23"/>
    <p:sldId id="289" r:id="rId24"/>
    <p:sldId id="290" r:id="rId25"/>
    <p:sldId id="292" r:id="rId26"/>
    <p:sldId id="295" r:id="rId27"/>
    <p:sldId id="296" r:id="rId28"/>
    <p:sldId id="297" r:id="rId29"/>
    <p:sldId id="298" r:id="rId30"/>
    <p:sldId id="299" r:id="rId31"/>
    <p:sldId id="301" r:id="rId32"/>
    <p:sldId id="3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46784-F673-42CD-A953-ACEB6A475D26}" type="datetimeFigureOut">
              <a:rPr lang="en-US" smtClean="0"/>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9D93F-075F-45AD-8FEE-AF2E4D00433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Point out that H</a:t>
            </a:r>
            <a:r>
              <a:rPr lang="en-US" baseline="-25000" dirty="0" smtClean="0">
                <a:ea typeface="ＭＳ Ｐゴシック" pitchFamily="34" charset="-128"/>
              </a:rPr>
              <a:t>2</a:t>
            </a:r>
            <a:r>
              <a:rPr lang="en-US" dirty="0" smtClean="0">
                <a:ea typeface="ＭＳ Ｐゴシック" pitchFamily="34" charset="-128"/>
              </a:rPr>
              <a:t>O and CO</a:t>
            </a:r>
            <a:r>
              <a:rPr lang="en-US" baseline="-25000" dirty="0" smtClean="0">
                <a:ea typeface="ＭＳ Ｐゴシック" pitchFamily="34" charset="-128"/>
              </a:rPr>
              <a:t>2</a:t>
            </a:r>
            <a:r>
              <a:rPr lang="en-US" baseline="0" dirty="0" smtClean="0">
                <a:ea typeface="ＭＳ Ｐゴシック" pitchFamily="34" charset="-128"/>
              </a:rPr>
              <a:t> molecules have electrons in low energy electronic states (bound to oxygen) and that organic molecules have high energy electrons.  Photon energy used to increase electron energy.</a:t>
            </a:r>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systems utilize photo-excitable</a:t>
            </a:r>
            <a:r>
              <a:rPr lang="en-US" baseline="0" dirty="0" smtClean="0"/>
              <a:t> cyclic organic molecules to harvest the energy of a photon.</a:t>
            </a:r>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enzymes: Speed reaction rate by holding molecules in an orientation that facilitates</a:t>
            </a:r>
            <a:r>
              <a:rPr lang="en-US" baseline="0" dirty="0" smtClean="0"/>
              <a:t> electronic forces leading to bond formation, guarantee correct stereochemistry by holding molecules in position favoring correct isomer, apply forces to molecules etc.</a:t>
            </a:r>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a:lnSpc>
                <a:spcPct val="90000"/>
              </a:lnSpc>
            </a:pPr>
            <a:r>
              <a:rPr lang="en-US" sz="1000" dirty="0" smtClean="0">
                <a:ea typeface="ＭＳ Ｐゴシック" pitchFamily="34" charset="-128"/>
              </a:rPr>
              <a:t>Mention</a:t>
            </a:r>
            <a:r>
              <a:rPr lang="en-US" sz="1000" baseline="0" dirty="0" smtClean="0">
                <a:ea typeface="ＭＳ Ｐゴシック" pitchFamily="34" charset="-128"/>
              </a:rPr>
              <a:t> that tightness of binding critical… too loose, won’t carry.  Too tight, won’t drop off.  Carbon Monoxide poisoning and genetic malfunction.</a:t>
            </a:r>
            <a:endParaRPr lang="en-US" sz="1000"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dirty="0" smtClean="0">
                <a:ea typeface="ＭＳ Ｐゴシック" pitchFamily="34" charset="-128"/>
              </a:rPr>
              <a:t>Creating Hydrophilic environment across hydrophobic cell membrane.  Polar amino acids.</a:t>
            </a:r>
            <a:endParaRPr lang="en-US" dirty="0" smtClean="0">
              <a:ea typeface="ＭＳ Ｐゴシック" pitchFamily="34" charset="-128"/>
            </a:endParaRPr>
          </a:p>
        </p:txBody>
      </p:sp>
      <p:sp>
        <p:nvSpPr>
          <p:cNvPr id="48132" name="Slide Number Placeholder 3"/>
          <p:cNvSpPr>
            <a:spLocks noGrp="1"/>
          </p:cNvSpPr>
          <p:nvPr>
            <p:ph type="sldNum" sz="quarter" idx="5"/>
          </p:nvPr>
        </p:nvSpPr>
        <p:spPr>
          <a:noFill/>
        </p:spPr>
        <p:txBody>
          <a:bodyPr/>
          <a:lstStyle/>
          <a:p>
            <a:fld id="{A9437CC6-B10A-487F-8AF6-836F4EB9F491}"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Mechanism used in learning</a:t>
            </a:r>
          </a:p>
          <a:p>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vibrational</a:t>
            </a:r>
            <a:r>
              <a:rPr lang="en-US" dirty="0" smtClean="0"/>
              <a:t> modes of bulk matter</a:t>
            </a:r>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z="1600"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lnSpc>
                <a:spcPct val="80000"/>
              </a:lnSpc>
            </a:pPr>
            <a:endParaRPr lang="en-US" sz="800" dirty="0">
              <a:ea typeface="ＭＳ Ｐゴシック" pitchFamily="34" charset="-128"/>
            </a:endParaRPr>
          </a:p>
          <a:p>
            <a:pPr>
              <a:lnSpc>
                <a:spcPct val="80000"/>
              </a:lnSpc>
            </a:pPr>
            <a:endParaRPr lang="en-US" sz="800"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z="1400"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z="1400"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Cheat sheet: An index card no more than 5” x 8”. You can cover both sides and either write it by hand or print it out on a computer.</a:t>
            </a:r>
          </a:p>
          <a:p>
            <a:pPr eaLnBrk="1" hangingPunct="1"/>
            <a:r>
              <a:rPr lang="en-US" smtClean="0">
                <a:ea typeface="ＭＳ Ｐゴシック" pitchFamily="34" charset="-128"/>
              </a:rPr>
              <a:t>No reproductions (photocopies) and you will turn in your card with your exam.  </a:t>
            </a:r>
          </a:p>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with pen !!</a:t>
            </a:r>
          </a:p>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5F6DFE-04E7-4F85-BD67-F66F38701FC5}"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6DFE-04E7-4F85-BD67-F66F38701FC5}"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6DFE-04E7-4F85-BD67-F66F38701FC5}"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6DFE-04E7-4F85-BD67-F66F38701FC5}"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F6DFE-04E7-4F85-BD67-F66F38701FC5}"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5F6DFE-04E7-4F85-BD67-F66F38701FC5}"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5F6DFE-04E7-4F85-BD67-F66F38701FC5}"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F6DFE-04E7-4F85-BD67-F66F38701FC5}"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F6DFE-04E7-4F85-BD67-F66F38701FC5}"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6DFE-04E7-4F85-BD67-F66F38701FC5}"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6DFE-04E7-4F85-BD67-F66F38701FC5}"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2044E-F0EF-47EA-8175-5FBB729ACA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6DFE-04E7-4F85-BD67-F66F38701FC5}" type="datetimeFigureOut">
              <a:rPr lang="en-US" smtClean="0"/>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2044E-F0EF-47EA-8175-5FBB729ACA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goodwin@ucsc.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file:///C:\Documents%20and%20Settings\Dr.%20Guliaev\My%20Documents\TEACHING\CHEM%20300%20S10\part%201\waterpermeation.mpeg"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answers.com/topic/thermodynamic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answers.com/topic/quantum-theory" TargetMode="External"/><Relationship Id="rId4" Type="http://schemas.openxmlformats.org/officeDocument/2006/relationships/hyperlink" Target="http://www.answers.com/topic/dynamic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ngerber@sfsu.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2400"/>
            <a:ext cx="6870700" cy="762000"/>
          </a:xfrm>
          <a:prstGeom prst="rect">
            <a:avLst/>
          </a:prstGeom>
          <a:noFill/>
          <a:ln w="9525">
            <a:noFill/>
            <a:miter lim="800000"/>
            <a:headEnd/>
            <a:tailEnd/>
          </a:ln>
        </p:spPr>
        <p:txBody>
          <a:bodyPr anchor="b"/>
          <a:lstStyle/>
          <a:p>
            <a:pPr algn="ctr" eaLnBrk="1" hangingPunct="1"/>
            <a:r>
              <a:rPr lang="en-US" sz="4000"/>
              <a:t>How to do well in P-CHEM</a:t>
            </a:r>
          </a:p>
        </p:txBody>
      </p:sp>
      <p:sp>
        <p:nvSpPr>
          <p:cNvPr id="13315" name="Rectangle 3"/>
          <p:cNvSpPr>
            <a:spLocks noChangeArrowheads="1"/>
          </p:cNvSpPr>
          <p:nvPr/>
        </p:nvSpPr>
        <p:spPr bwMode="auto">
          <a:xfrm>
            <a:off x="152400" y="990600"/>
            <a:ext cx="8229600" cy="5791200"/>
          </a:xfrm>
          <a:prstGeom prst="rect">
            <a:avLst/>
          </a:prstGeom>
          <a:solidFill>
            <a:schemeClr val="bg1">
              <a:alpha val="70195"/>
            </a:schemeClr>
          </a:solidFill>
          <a:ln w="9525">
            <a:noFill/>
            <a:miter lim="800000"/>
            <a:headEnd/>
            <a:tailEnd/>
          </a:ln>
        </p:spPr>
        <p:txBody>
          <a:bodyPr/>
          <a:lstStyle/>
          <a:p>
            <a:pPr marL="342900" indent="-342900" eaLnBrk="1" hangingPunct="1">
              <a:lnSpc>
                <a:spcPct val="90000"/>
              </a:lnSpc>
              <a:spcBef>
                <a:spcPct val="20000"/>
              </a:spcBef>
              <a:buFontTx/>
              <a:buChar char="•"/>
            </a:pPr>
            <a:r>
              <a:rPr lang="en-US" sz="2800" u="sng" dirty="0"/>
              <a:t>Lecture</a:t>
            </a:r>
          </a:p>
          <a:p>
            <a:pPr marL="742950" lvl="1" indent="-285750" eaLnBrk="1" hangingPunct="1">
              <a:lnSpc>
                <a:spcPct val="90000"/>
              </a:lnSpc>
              <a:spcBef>
                <a:spcPct val="20000"/>
              </a:spcBef>
              <a:buFontTx/>
              <a:buChar char="–"/>
            </a:pPr>
            <a:r>
              <a:rPr lang="en-US" sz="2400" dirty="0" smtClean="0"/>
              <a:t>Read relevant chapters before lecture</a:t>
            </a:r>
            <a:endParaRPr lang="en-US" sz="2400" dirty="0"/>
          </a:p>
          <a:p>
            <a:pPr marL="742950" lvl="1" indent="-285750" eaLnBrk="1" hangingPunct="1">
              <a:lnSpc>
                <a:spcPct val="90000"/>
              </a:lnSpc>
              <a:spcBef>
                <a:spcPct val="20000"/>
              </a:spcBef>
              <a:buFontTx/>
              <a:buChar char="–"/>
            </a:pPr>
            <a:r>
              <a:rPr lang="en-US" sz="2400" dirty="0" smtClean="0"/>
              <a:t>Take notes</a:t>
            </a:r>
            <a:endParaRPr lang="en-US" sz="2400" dirty="0"/>
          </a:p>
          <a:p>
            <a:pPr marL="742950" lvl="1" indent="-285750" eaLnBrk="1" hangingPunct="1">
              <a:lnSpc>
                <a:spcPct val="90000"/>
              </a:lnSpc>
              <a:spcBef>
                <a:spcPct val="20000"/>
              </a:spcBef>
              <a:buFontTx/>
              <a:buChar char="–"/>
            </a:pPr>
            <a:r>
              <a:rPr lang="en-US" sz="2400" dirty="0"/>
              <a:t>Ask </a:t>
            </a:r>
            <a:r>
              <a:rPr lang="en-US" sz="2400" dirty="0" smtClean="0"/>
              <a:t>questions</a:t>
            </a:r>
          </a:p>
          <a:p>
            <a:pPr marL="742950" lvl="1" indent="-285750" eaLnBrk="1" hangingPunct="1">
              <a:lnSpc>
                <a:spcPct val="90000"/>
              </a:lnSpc>
              <a:spcBef>
                <a:spcPct val="20000"/>
              </a:spcBef>
              <a:buFontTx/>
              <a:buChar char="–"/>
            </a:pPr>
            <a:r>
              <a:rPr lang="en-US" sz="2400" dirty="0" smtClean="0"/>
              <a:t>Actively participate in group problem solving exercises done in class</a:t>
            </a:r>
            <a:endParaRPr lang="en-US" sz="2400" dirty="0"/>
          </a:p>
          <a:p>
            <a:pPr marL="342900" indent="-342900" eaLnBrk="1" hangingPunct="1">
              <a:lnSpc>
                <a:spcPct val="90000"/>
              </a:lnSpc>
              <a:spcBef>
                <a:spcPct val="20000"/>
              </a:spcBef>
              <a:buFontTx/>
              <a:buChar char="•"/>
            </a:pPr>
            <a:r>
              <a:rPr lang="en-US" sz="2800" u="sng" dirty="0"/>
              <a:t>Studying</a:t>
            </a:r>
          </a:p>
          <a:p>
            <a:pPr marL="742950" lvl="1" indent="-285750" eaLnBrk="1" hangingPunct="1">
              <a:lnSpc>
                <a:spcPct val="90000"/>
              </a:lnSpc>
              <a:spcBef>
                <a:spcPct val="20000"/>
              </a:spcBef>
              <a:buFontTx/>
              <a:buChar char="–"/>
            </a:pPr>
            <a:r>
              <a:rPr lang="en-US" sz="2400" dirty="0"/>
              <a:t>Work problems &amp; work in groups</a:t>
            </a:r>
          </a:p>
          <a:p>
            <a:pPr marL="742950" lvl="1" indent="-285750" eaLnBrk="1" hangingPunct="1">
              <a:lnSpc>
                <a:spcPct val="90000"/>
              </a:lnSpc>
              <a:spcBef>
                <a:spcPct val="20000"/>
              </a:spcBef>
              <a:buFontTx/>
              <a:buChar char="–"/>
            </a:pPr>
            <a:r>
              <a:rPr lang="en-US" sz="2400" dirty="0"/>
              <a:t>Use notes and book first to figure out problem without looking at the solutions. </a:t>
            </a:r>
          </a:p>
          <a:p>
            <a:pPr marL="742950" lvl="1" indent="-285750" eaLnBrk="1" hangingPunct="1">
              <a:lnSpc>
                <a:spcPct val="90000"/>
              </a:lnSpc>
              <a:spcBef>
                <a:spcPct val="20000"/>
              </a:spcBef>
              <a:buFontTx/>
              <a:buChar char="–"/>
            </a:pPr>
            <a:r>
              <a:rPr lang="en-US" sz="2400" dirty="0"/>
              <a:t>Repeat a problem until you can do it without looking at anything other than your “cheat sheet”. Do not try to memorize solutions.</a:t>
            </a:r>
          </a:p>
          <a:p>
            <a:pPr marL="742950" lvl="1" indent="-285750" eaLnBrk="1" hangingPunct="1">
              <a:lnSpc>
                <a:spcPct val="90000"/>
              </a:lnSpc>
              <a:spcBef>
                <a:spcPct val="20000"/>
              </a:spcBef>
              <a:buFontTx/>
              <a:buChar char="–"/>
            </a:pPr>
            <a:r>
              <a:rPr lang="en-US" sz="2400" dirty="0" smtClean="0"/>
              <a:t>Review lecture video and make sure notes taken in class are complete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828836"/>
            <a:ext cx="7239000" cy="707886"/>
          </a:xfrm>
          <a:prstGeom prst="rect">
            <a:avLst/>
          </a:prstGeom>
        </p:spPr>
        <p:txBody>
          <a:bodyPr wrap="square">
            <a:spAutoFit/>
          </a:bodyPr>
          <a:lstStyle/>
          <a:p>
            <a:pPr lvl="0" eaLnBrk="0" fontAlgn="base" hangingPunct="0">
              <a:spcBef>
                <a:spcPct val="0"/>
              </a:spcBef>
              <a:spcAft>
                <a:spcPct val="0"/>
              </a:spcAft>
            </a:pPr>
            <a:r>
              <a:rPr lang="en-US" sz="2000" dirty="0">
                <a:solidFill>
                  <a:srgbClr val="000000"/>
                </a:solidFill>
                <a:latin typeface="Comic Sans MS" pitchFamily="66" charset="0"/>
                <a:ea typeface="ＭＳ Ｐゴシック" pitchFamily="34" charset="-128"/>
              </a:rPr>
              <a:t>“Physical chemistry is everything that is interesting”</a:t>
            </a:r>
          </a:p>
          <a:p>
            <a:pPr lvl="0" eaLnBrk="0" fontAlgn="base" hangingPunct="0">
              <a:spcBef>
                <a:spcPct val="0"/>
              </a:spcBef>
              <a:spcAft>
                <a:spcPct val="0"/>
              </a:spcAft>
            </a:pPr>
            <a:r>
              <a:rPr lang="en-US" sz="2000" dirty="0">
                <a:solidFill>
                  <a:srgbClr val="000000"/>
                </a:solidFill>
                <a:latin typeface="Comic Sans MS" pitchFamily="66" charset="0"/>
                <a:ea typeface="ＭＳ Ｐゴシック" pitchFamily="34" charset="-128"/>
              </a:rPr>
              <a:t>			Gilbert Newton Lewis 1875-1946</a:t>
            </a:r>
            <a:endParaRPr lang="en-US" sz="2000" dirty="0">
              <a:solidFill>
                <a:srgbClr val="000000"/>
              </a:solidFill>
              <a:latin typeface="Comic Sans MS" pitchFamily="66" charset="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0"/>
            <a:ext cx="6870700" cy="1003300"/>
          </a:xfrm>
          <a:prstGeom prst="rect">
            <a:avLst/>
          </a:prstGeom>
          <a:noFill/>
          <a:ln w="9525">
            <a:noFill/>
            <a:miter lim="800000"/>
            <a:headEnd/>
            <a:tailEnd/>
          </a:ln>
        </p:spPr>
        <p:txBody>
          <a:bodyPr/>
          <a:lstStyle/>
          <a:p>
            <a:pPr algn="ctr" eaLnBrk="1" hangingPunct="1"/>
            <a:r>
              <a:rPr lang="en-US" sz="2800" dirty="0" smtClean="0"/>
              <a:t>Physical Chemistry is about Matter and Energy</a:t>
            </a:r>
            <a:endParaRPr lang="en-US" sz="2800" dirty="0"/>
          </a:p>
        </p:txBody>
      </p:sp>
      <p:sp>
        <p:nvSpPr>
          <p:cNvPr id="7171" name="Rectangle 5"/>
          <p:cNvSpPr>
            <a:spLocks noChangeArrowheads="1"/>
          </p:cNvSpPr>
          <p:nvPr/>
        </p:nvSpPr>
        <p:spPr bwMode="auto">
          <a:xfrm>
            <a:off x="685800" y="533400"/>
            <a:ext cx="7696200" cy="4419600"/>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r>
              <a:rPr lang="en-US" sz="2000" dirty="0" smtClean="0">
                <a:latin typeface="Lucida Grande" charset="0"/>
              </a:rPr>
              <a:t>Physical/Chemical processes involve matter and the changes it undergoes</a:t>
            </a:r>
            <a:endParaRPr lang="en-US" sz="2000" dirty="0">
              <a:latin typeface="Lucida Grande" charset="0"/>
            </a:endParaRPr>
          </a:p>
          <a:p>
            <a:pPr marL="342900" indent="-342900" algn="just" eaLnBrk="1" hangingPunct="1">
              <a:lnSpc>
                <a:spcPct val="90000"/>
              </a:lnSpc>
              <a:spcBef>
                <a:spcPct val="20000"/>
              </a:spcBef>
              <a:buFontTx/>
              <a:buChar char="•"/>
            </a:pPr>
            <a:r>
              <a:rPr lang="en-US" sz="2000" dirty="0" smtClean="0">
                <a:latin typeface="Lucida Grande" charset="0"/>
              </a:rPr>
              <a:t>Matter is  composed of particles having mass and charge, protons neutrons and electrons (other smaller particles).</a:t>
            </a:r>
          </a:p>
          <a:p>
            <a:pPr marL="342900" indent="-342900" algn="just" eaLnBrk="1" hangingPunct="1">
              <a:lnSpc>
                <a:spcPct val="90000"/>
              </a:lnSpc>
              <a:spcBef>
                <a:spcPct val="20000"/>
              </a:spcBef>
              <a:buFontTx/>
              <a:buChar char="•"/>
            </a:pPr>
            <a:r>
              <a:rPr lang="en-US" sz="2000" dirty="0" smtClean="0">
                <a:latin typeface="Lucida Grande" charset="0"/>
              </a:rPr>
              <a:t>Matter can exert forces on other matter and responds to forces exerted on it.</a:t>
            </a:r>
          </a:p>
          <a:p>
            <a:pPr marL="800100" lvl="1" indent="-342900" algn="just">
              <a:lnSpc>
                <a:spcPct val="90000"/>
              </a:lnSpc>
              <a:spcBef>
                <a:spcPct val="20000"/>
              </a:spcBef>
              <a:buFont typeface="Wingdings" pitchFamily="2" charset="2"/>
              <a:buChar char="Ø"/>
            </a:pPr>
            <a:r>
              <a:rPr lang="en-US" sz="2000" dirty="0" smtClean="0">
                <a:latin typeface="Lucida Grande" charset="0"/>
              </a:rPr>
              <a:t>Collision forces, Electromagnetic forces, Gravitational forces </a:t>
            </a:r>
            <a:endParaRPr lang="en-US" sz="2000" dirty="0">
              <a:latin typeface="Lucida Grande" charset="0"/>
            </a:endParaRPr>
          </a:p>
          <a:p>
            <a:pPr marL="342900" indent="-342900" algn="just" eaLnBrk="1" hangingPunct="1">
              <a:lnSpc>
                <a:spcPct val="90000"/>
              </a:lnSpc>
              <a:spcBef>
                <a:spcPct val="20000"/>
              </a:spcBef>
              <a:spcAft>
                <a:spcPts val="600"/>
              </a:spcAft>
              <a:buFontTx/>
              <a:buChar char="•"/>
            </a:pPr>
            <a:r>
              <a:rPr lang="en-US" sz="2000" dirty="0" smtClean="0">
                <a:latin typeface="Lucida Grande" charset="0"/>
              </a:rPr>
              <a:t>Action of forces results in the exchange of energy</a:t>
            </a:r>
          </a:p>
          <a:p>
            <a:pPr marL="800100" lvl="1" indent="-342900" algn="just">
              <a:lnSpc>
                <a:spcPct val="90000"/>
              </a:lnSpc>
              <a:spcBef>
                <a:spcPct val="20000"/>
              </a:spcBef>
              <a:spcAft>
                <a:spcPts val="600"/>
              </a:spcAft>
              <a:buFont typeface="Wingdings" pitchFamily="2" charset="2"/>
              <a:buChar char="Ø"/>
            </a:pPr>
            <a:r>
              <a:rPr lang="en-US" sz="2000" dirty="0" smtClean="0">
                <a:latin typeface="Lucida Grande" charset="0"/>
              </a:rPr>
              <a:t>Energy lost by matter exerting a force</a:t>
            </a:r>
          </a:p>
          <a:p>
            <a:pPr marL="800100" lvl="1" indent="-342900" algn="just">
              <a:lnSpc>
                <a:spcPct val="90000"/>
              </a:lnSpc>
              <a:spcBef>
                <a:spcPct val="20000"/>
              </a:spcBef>
              <a:spcAft>
                <a:spcPts val="600"/>
              </a:spcAft>
              <a:buFont typeface="Wingdings" pitchFamily="2" charset="2"/>
              <a:buChar char="Ø"/>
            </a:pPr>
            <a:r>
              <a:rPr lang="en-US" sz="2000" dirty="0" smtClean="0">
                <a:latin typeface="Lucida Grande" charset="0"/>
              </a:rPr>
              <a:t>Energy gained by matter receiving/feeling a force</a:t>
            </a:r>
          </a:p>
          <a:p>
            <a:pPr marL="342900" indent="-342900" eaLnBrk="1" hangingPunct="1">
              <a:lnSpc>
                <a:spcPct val="90000"/>
              </a:lnSpc>
              <a:spcBef>
                <a:spcPct val="20000"/>
              </a:spcBef>
              <a:buFontTx/>
              <a:buChar char="•"/>
            </a:pPr>
            <a:r>
              <a:rPr lang="en-US" sz="2000" dirty="0" smtClean="0">
                <a:latin typeface="Lucida Grande" charset="0"/>
              </a:rPr>
              <a:t>Direction of chemical change is governed by the natural tendency of energy to flow from places of abundance (high energy) to places of deficit (low energy)</a:t>
            </a:r>
            <a:endParaRPr lang="en-US" sz="2000" dirty="0">
              <a:latin typeface="Lucida Grande" charset="0"/>
            </a:endParaRPr>
          </a:p>
          <a:p>
            <a:pPr marL="342900" indent="-342900" algn="just" eaLnBrk="1" hangingPunct="1">
              <a:lnSpc>
                <a:spcPct val="90000"/>
              </a:lnSpc>
              <a:spcBef>
                <a:spcPct val="20000"/>
              </a:spcBef>
              <a:buFontTx/>
              <a:buChar char="•"/>
            </a:pPr>
            <a:r>
              <a:rPr lang="en-US" sz="2000" dirty="0" smtClean="0">
                <a:latin typeface="Lucida Grande" charset="0"/>
              </a:rPr>
              <a:t>Understanding how energy is stored in matter, the relative energies of states of matter and how energy is exchanged in matter allows us to  understand the direction and speed of chemical reactivity.  Allows us to engineer matter and to harvest energy from matter.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152400"/>
            <a:ext cx="6870700" cy="850900"/>
          </a:xfrm>
          <a:prstGeom prst="rect">
            <a:avLst/>
          </a:prstGeom>
          <a:noFill/>
          <a:ln w="9525">
            <a:noFill/>
            <a:miter lim="800000"/>
            <a:headEnd/>
            <a:tailEnd/>
          </a:ln>
        </p:spPr>
        <p:txBody>
          <a:bodyPr/>
          <a:lstStyle/>
          <a:p>
            <a:pPr algn="ctr" eaLnBrk="1" hangingPunct="1"/>
            <a:r>
              <a:rPr lang="en-US" sz="3200" dirty="0" smtClean="0"/>
              <a:t>In Biology, Energy Matters</a:t>
            </a:r>
            <a:endParaRPr lang="en-US" sz="3200" dirty="0"/>
          </a:p>
        </p:txBody>
      </p:sp>
      <p:sp>
        <p:nvSpPr>
          <p:cNvPr id="7171" name="Rectangle 5"/>
          <p:cNvSpPr>
            <a:spLocks noChangeArrowheads="1"/>
          </p:cNvSpPr>
          <p:nvPr/>
        </p:nvSpPr>
        <p:spPr bwMode="auto">
          <a:xfrm>
            <a:off x="685800" y="1066800"/>
            <a:ext cx="7696200" cy="3886200"/>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r>
              <a:rPr lang="en-US" sz="2400" dirty="0" smtClean="0">
                <a:latin typeface="Lucida Grande" charset="0"/>
              </a:rPr>
              <a:t>Biological systems (and all other systems) are governed by the laws of physics.</a:t>
            </a:r>
            <a:endParaRPr lang="en-US" sz="2400" dirty="0">
              <a:latin typeface="Lucida Grande" charset="0"/>
            </a:endParaRPr>
          </a:p>
          <a:p>
            <a:pPr marL="342900" indent="-342900" algn="just" eaLnBrk="1" hangingPunct="1">
              <a:lnSpc>
                <a:spcPct val="90000"/>
              </a:lnSpc>
              <a:spcBef>
                <a:spcPct val="20000"/>
              </a:spcBef>
              <a:buFontTx/>
              <a:buChar char="•"/>
            </a:pPr>
            <a:r>
              <a:rPr lang="en-US" sz="2400" dirty="0" smtClean="0">
                <a:latin typeface="Lucida Grande" charset="0"/>
              </a:rPr>
              <a:t>Biology has evolved/engineered ingenious ways to use energy/chemistry to efficiently accomplish tasks central to the continuation and progress of life.</a:t>
            </a:r>
            <a:endParaRPr lang="en-US" sz="2400" dirty="0">
              <a:latin typeface="Lucida Grande" charset="0"/>
            </a:endParaRPr>
          </a:p>
          <a:p>
            <a:pPr marL="342900" indent="-342900" algn="just" eaLnBrk="1" hangingPunct="1">
              <a:lnSpc>
                <a:spcPct val="90000"/>
              </a:lnSpc>
              <a:spcBef>
                <a:spcPct val="20000"/>
              </a:spcBef>
              <a:buFontTx/>
              <a:buChar char="•"/>
            </a:pPr>
            <a:r>
              <a:rPr lang="en-US" sz="2400" dirty="0" smtClean="0">
                <a:latin typeface="Lucida Grande" charset="0"/>
              </a:rPr>
              <a:t>We study biological systems/machines in order to make progress in: medicine, engineering, food production, environmental conservation, chemical synthesis, many others.</a:t>
            </a:r>
            <a:endParaRPr lang="en-US" sz="2400" dirty="0">
              <a:latin typeface="Lucida Grande" charset="0"/>
            </a:endParaRPr>
          </a:p>
          <a:p>
            <a:pPr marL="342900" indent="-342900" algn="just" eaLnBrk="1" hangingPunct="1">
              <a:lnSpc>
                <a:spcPct val="90000"/>
              </a:lnSpc>
              <a:spcBef>
                <a:spcPct val="20000"/>
              </a:spcBef>
              <a:spcAft>
                <a:spcPts val="600"/>
              </a:spcAft>
              <a:buFontTx/>
              <a:buChar char="•"/>
            </a:pPr>
            <a:r>
              <a:rPr lang="en-US" sz="2400" dirty="0" smtClean="0">
                <a:latin typeface="Lucida Grande" charset="0"/>
              </a:rPr>
              <a:t>Studying and understanding the </a:t>
            </a:r>
            <a:r>
              <a:rPr lang="en-US" sz="2400" dirty="0" err="1" smtClean="0">
                <a:latin typeface="Lucida Grande" charset="0"/>
              </a:rPr>
              <a:t>energetics</a:t>
            </a:r>
            <a:r>
              <a:rPr lang="en-US" sz="2400" dirty="0" smtClean="0">
                <a:latin typeface="Lucida Grande" charset="0"/>
              </a:rPr>
              <a:t> of biological chemistry has been and always will be key to our species living in harmony with the chemical/biological world around us. </a:t>
            </a:r>
            <a:endParaRPr lang="en-US" sz="2400" dirty="0">
              <a:latin typeface="Lucida Grande"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152400"/>
            <a:ext cx="6870700" cy="850900"/>
          </a:xfrm>
          <a:prstGeom prst="rect">
            <a:avLst/>
          </a:prstGeom>
          <a:noFill/>
          <a:ln w="9525">
            <a:noFill/>
            <a:miter lim="800000"/>
            <a:headEnd/>
            <a:tailEnd/>
          </a:ln>
        </p:spPr>
        <p:txBody>
          <a:bodyPr/>
          <a:lstStyle/>
          <a:p>
            <a:pPr algn="ctr" eaLnBrk="1" hangingPunct="1"/>
            <a:r>
              <a:rPr lang="en-US" sz="3200" dirty="0" smtClean="0"/>
              <a:t>Biology uses Energy from Light</a:t>
            </a:r>
            <a:endParaRPr lang="en-US" sz="3200" dirty="0"/>
          </a:p>
        </p:txBody>
      </p:sp>
      <p:sp>
        <p:nvSpPr>
          <p:cNvPr id="7171" name="Rectangle 5"/>
          <p:cNvSpPr>
            <a:spLocks noChangeArrowheads="1"/>
          </p:cNvSpPr>
          <p:nvPr/>
        </p:nvSpPr>
        <p:spPr bwMode="auto">
          <a:xfrm>
            <a:off x="685800" y="1295400"/>
            <a:ext cx="7696200" cy="3657600"/>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endParaRPr lang="en-US" sz="2800" dirty="0"/>
          </a:p>
        </p:txBody>
      </p:sp>
      <p:pic>
        <p:nvPicPr>
          <p:cNvPr id="4" name="Picture 3" descr="Z-scheme.jpg"/>
          <p:cNvPicPr>
            <a:picLocks noChangeAspect="1"/>
          </p:cNvPicPr>
          <p:nvPr/>
        </p:nvPicPr>
        <p:blipFill>
          <a:blip r:embed="rId3"/>
          <a:stretch>
            <a:fillRect/>
          </a:stretch>
        </p:blipFill>
        <p:spPr>
          <a:xfrm>
            <a:off x="609600" y="914400"/>
            <a:ext cx="7407329" cy="5105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1" cy="461665"/>
          </a:xfrm>
          <a:prstGeom prst="rect">
            <a:avLst/>
          </a:prstGeom>
          <a:noFill/>
        </p:spPr>
        <p:txBody>
          <a:bodyPr wrap="square" rtlCol="0">
            <a:spAutoFit/>
          </a:bodyPr>
          <a:lstStyle/>
          <a:p>
            <a:r>
              <a:rPr lang="en-US" sz="2400" dirty="0" smtClean="0"/>
              <a:t>Macromolecules Synthesized from Energy Harvested from Sun</a:t>
            </a:r>
            <a:endParaRPr lang="en-US" sz="2400" dirty="0"/>
          </a:p>
        </p:txBody>
      </p:sp>
      <p:pic>
        <p:nvPicPr>
          <p:cNvPr id="4" name="Picture 3" descr="Calvin Cycle.jpg"/>
          <p:cNvPicPr>
            <a:picLocks noChangeAspect="1"/>
          </p:cNvPicPr>
          <p:nvPr/>
        </p:nvPicPr>
        <p:blipFill>
          <a:blip r:embed="rId2"/>
          <a:stretch>
            <a:fillRect/>
          </a:stretch>
        </p:blipFill>
        <p:spPr>
          <a:xfrm>
            <a:off x="1143000" y="990600"/>
            <a:ext cx="6477000" cy="4648200"/>
          </a:xfrm>
          <a:prstGeom prst="rect">
            <a:avLst/>
          </a:prstGeom>
        </p:spPr>
      </p:pic>
      <p:sp>
        <p:nvSpPr>
          <p:cNvPr id="5" name="TextBox 4"/>
          <p:cNvSpPr txBox="1"/>
          <p:nvPr/>
        </p:nvSpPr>
        <p:spPr>
          <a:xfrm>
            <a:off x="381000" y="5943600"/>
            <a:ext cx="7291163" cy="369332"/>
          </a:xfrm>
          <a:prstGeom prst="rect">
            <a:avLst/>
          </a:prstGeom>
          <a:noFill/>
        </p:spPr>
        <p:txBody>
          <a:bodyPr wrap="none" rtlCol="0">
            <a:spAutoFit/>
          </a:bodyPr>
          <a:lstStyle/>
          <a:p>
            <a:r>
              <a:rPr lang="en-US" dirty="0" smtClean="0"/>
              <a:t>The majority of energy we use today (</a:t>
            </a:r>
            <a:r>
              <a:rPr lang="en-US" dirty="0" smtClean="0"/>
              <a:t>fossil fuels)</a:t>
            </a:r>
            <a:r>
              <a:rPr lang="en-US" dirty="0" smtClean="0"/>
              <a:t> was generated in this way.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232942" cy="369332"/>
          </a:xfrm>
          <a:prstGeom prst="rect">
            <a:avLst/>
          </a:prstGeom>
          <a:noFill/>
        </p:spPr>
        <p:txBody>
          <a:bodyPr wrap="none" rtlCol="0">
            <a:spAutoFit/>
          </a:bodyPr>
          <a:lstStyle/>
          <a:p>
            <a:r>
              <a:rPr lang="en-US" b="1" dirty="0" smtClean="0"/>
              <a:t>Modern Photovoltaic Devices Mimic Biological Light Harvesting Machines </a:t>
            </a:r>
            <a:endParaRPr lang="en-US" b="1" dirty="0"/>
          </a:p>
        </p:txBody>
      </p:sp>
      <p:pic>
        <p:nvPicPr>
          <p:cNvPr id="3" name="Picture 2" descr="DyeCells.jpg"/>
          <p:cNvPicPr>
            <a:picLocks noChangeAspect="1"/>
          </p:cNvPicPr>
          <p:nvPr/>
        </p:nvPicPr>
        <p:blipFill>
          <a:blip r:embed="rId3"/>
          <a:stretch>
            <a:fillRect/>
          </a:stretch>
        </p:blipFill>
        <p:spPr>
          <a:xfrm>
            <a:off x="0" y="838200"/>
            <a:ext cx="9144000" cy="59770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CellRespiration.svg.png"/>
          <p:cNvPicPr>
            <a:picLocks noChangeAspect="1"/>
          </p:cNvPicPr>
          <p:nvPr/>
        </p:nvPicPr>
        <p:blipFill>
          <a:blip r:embed="rId2"/>
          <a:stretch>
            <a:fillRect/>
          </a:stretch>
        </p:blipFill>
        <p:spPr>
          <a:xfrm>
            <a:off x="1295400" y="990600"/>
            <a:ext cx="6569894" cy="4648200"/>
          </a:xfrm>
          <a:prstGeom prst="rect">
            <a:avLst/>
          </a:prstGeom>
        </p:spPr>
      </p:pic>
      <p:sp>
        <p:nvSpPr>
          <p:cNvPr id="4" name="TextBox 3"/>
          <p:cNvSpPr txBox="1"/>
          <p:nvPr/>
        </p:nvSpPr>
        <p:spPr>
          <a:xfrm>
            <a:off x="914400" y="457200"/>
            <a:ext cx="7315200" cy="461665"/>
          </a:xfrm>
          <a:prstGeom prst="rect">
            <a:avLst/>
          </a:prstGeom>
          <a:noFill/>
        </p:spPr>
        <p:txBody>
          <a:bodyPr wrap="square" rtlCol="0">
            <a:spAutoFit/>
          </a:bodyPr>
          <a:lstStyle/>
          <a:p>
            <a:pPr algn="ctr"/>
            <a:r>
              <a:rPr lang="en-US" sz="2400" b="1" dirty="0" smtClean="0"/>
              <a:t>We Run a Combustion Reaction in Our Mitochondria</a:t>
            </a:r>
            <a:endParaRPr lang="en-US" sz="2400" b="1" dirty="0"/>
          </a:p>
        </p:txBody>
      </p:sp>
      <p:pic>
        <p:nvPicPr>
          <p:cNvPr id="5" name="Picture 4" descr="picture51318352006595.png"/>
          <p:cNvPicPr>
            <a:picLocks noChangeAspect="1"/>
          </p:cNvPicPr>
          <p:nvPr/>
        </p:nvPicPr>
        <p:blipFill>
          <a:blip r:embed="rId3"/>
          <a:stretch>
            <a:fillRect/>
          </a:stretch>
        </p:blipFill>
        <p:spPr>
          <a:xfrm>
            <a:off x="1600201" y="5715000"/>
            <a:ext cx="6248400" cy="1143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461665"/>
          </a:xfrm>
          <a:prstGeom prst="rect">
            <a:avLst/>
          </a:prstGeom>
          <a:noFill/>
        </p:spPr>
        <p:txBody>
          <a:bodyPr wrap="square" rtlCol="0">
            <a:spAutoFit/>
          </a:bodyPr>
          <a:lstStyle/>
          <a:p>
            <a:pPr algn="ctr"/>
            <a:r>
              <a:rPr lang="en-US" sz="2400" b="1" dirty="0" smtClean="0"/>
              <a:t>We Run a Combustion Reaction in Our Motors</a:t>
            </a:r>
            <a:endParaRPr lang="en-US" sz="2400" b="1" dirty="0"/>
          </a:p>
        </p:txBody>
      </p:sp>
      <p:pic>
        <p:nvPicPr>
          <p:cNvPr id="3" name="Picture 2" descr="InternalCombustionEngine.jpg"/>
          <p:cNvPicPr>
            <a:picLocks noChangeAspect="1"/>
          </p:cNvPicPr>
          <p:nvPr/>
        </p:nvPicPr>
        <p:blipFill>
          <a:blip r:embed="rId2"/>
          <a:stretch>
            <a:fillRect/>
          </a:stretch>
        </p:blipFill>
        <p:spPr>
          <a:xfrm>
            <a:off x="0" y="1143000"/>
            <a:ext cx="3938093" cy="4495800"/>
          </a:xfrm>
          <a:prstGeom prst="rect">
            <a:avLst/>
          </a:prstGeom>
        </p:spPr>
      </p:pic>
      <p:pic>
        <p:nvPicPr>
          <p:cNvPr id="4" name="Picture 3" descr="equation_combustion.gif"/>
          <p:cNvPicPr>
            <a:picLocks noChangeAspect="1"/>
          </p:cNvPicPr>
          <p:nvPr/>
        </p:nvPicPr>
        <p:blipFill>
          <a:blip r:embed="rId3"/>
          <a:stretch>
            <a:fillRect/>
          </a:stretch>
        </p:blipFill>
        <p:spPr>
          <a:xfrm>
            <a:off x="4002100" y="1524000"/>
            <a:ext cx="5141900" cy="38242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830997"/>
          </a:xfrm>
          <a:prstGeom prst="rect">
            <a:avLst/>
          </a:prstGeom>
          <a:noFill/>
        </p:spPr>
        <p:txBody>
          <a:bodyPr wrap="square" rtlCol="0">
            <a:spAutoFit/>
          </a:bodyPr>
          <a:lstStyle/>
          <a:p>
            <a:pPr algn="ctr"/>
            <a:r>
              <a:rPr lang="en-US" sz="2400" dirty="0" smtClean="0"/>
              <a:t>Enzymes create environments that maximize the efficiency/specificity of chemical reactions by applying appropriate forces to reactant molecules</a:t>
            </a:r>
            <a:endParaRPr lang="en-US" sz="2400" dirty="0"/>
          </a:p>
        </p:txBody>
      </p:sp>
      <p:pic>
        <p:nvPicPr>
          <p:cNvPr id="4" name="Picture 3" descr="ribosome.gif"/>
          <p:cNvPicPr>
            <a:picLocks noChangeAspect="1"/>
          </p:cNvPicPr>
          <p:nvPr/>
        </p:nvPicPr>
        <p:blipFill>
          <a:blip r:embed="rId3"/>
          <a:stretch>
            <a:fillRect/>
          </a:stretch>
        </p:blipFill>
        <p:spPr>
          <a:xfrm>
            <a:off x="1285875" y="1371600"/>
            <a:ext cx="6572250" cy="495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66725" y="838201"/>
            <a:ext cx="8143875" cy="1524000"/>
          </a:xfrm>
          <a:prstGeom prst="rect">
            <a:avLst/>
          </a:prstGeom>
          <a:noFill/>
          <a:ln w="9525">
            <a:noFill/>
            <a:miter lim="800000"/>
            <a:headEnd/>
            <a:tailEnd/>
          </a:ln>
          <a:effectLst>
            <a:outerShdw dist="45791" dir="2021404" algn="ctr" rotWithShape="0">
              <a:schemeClr val="bg2"/>
            </a:outerShdw>
          </a:effectLst>
        </p:spPr>
        <p:txBody>
          <a:bodyPr anchor="b"/>
          <a:lstStyle/>
          <a:p>
            <a:pPr algn="ctr" eaLnBrk="1" hangingPunct="1">
              <a:defRPr/>
            </a:pPr>
            <a:r>
              <a:rPr lang="en-US" sz="4400" dirty="0" smtClean="0">
                <a:solidFill>
                  <a:srgbClr val="FF0000"/>
                </a:solidFill>
                <a:effectLst>
                  <a:outerShdw blurRad="38100" dist="38100" dir="2700000" algn="tl">
                    <a:srgbClr val="000000"/>
                  </a:outerShdw>
                </a:effectLst>
              </a:rPr>
              <a:t>CHEM 300</a:t>
            </a:r>
            <a:br>
              <a:rPr lang="en-US" sz="4400" dirty="0" smtClean="0">
                <a:solidFill>
                  <a:srgbClr val="FF0000"/>
                </a:solidFill>
                <a:effectLst>
                  <a:outerShdw blurRad="38100" dist="38100" dir="2700000" algn="tl">
                    <a:srgbClr val="000000"/>
                  </a:outerShdw>
                </a:effectLst>
              </a:rPr>
            </a:br>
            <a:r>
              <a:rPr lang="en-US" sz="4400" dirty="0" smtClean="0">
                <a:solidFill>
                  <a:srgbClr val="FF0000"/>
                </a:solidFill>
                <a:effectLst>
                  <a:outerShdw blurRad="38100" dist="38100" dir="2700000" algn="tl">
                    <a:srgbClr val="000000"/>
                  </a:outerShdw>
                </a:effectLst>
              </a:rPr>
              <a:t>General Physical Chemistry I</a:t>
            </a:r>
            <a:endParaRPr lang="en-US" sz="4400" dirty="0">
              <a:solidFill>
                <a:srgbClr val="FF0000"/>
              </a:solidFill>
              <a:effectLst>
                <a:outerShdw blurRad="38100" dist="38100" dir="2700000" algn="tl">
                  <a:srgbClr val="000000"/>
                </a:outerShdw>
              </a:effectLst>
            </a:endParaRPr>
          </a:p>
        </p:txBody>
      </p:sp>
      <p:sp>
        <p:nvSpPr>
          <p:cNvPr id="2051" name="Rectangle 3"/>
          <p:cNvSpPr>
            <a:spLocks noChangeArrowheads="1"/>
          </p:cNvSpPr>
          <p:nvPr/>
        </p:nvSpPr>
        <p:spPr bwMode="auto">
          <a:xfrm>
            <a:off x="1717675" y="2590800"/>
            <a:ext cx="5684838" cy="3101975"/>
          </a:xfrm>
          <a:prstGeom prst="rect">
            <a:avLst/>
          </a:prstGeom>
          <a:noFill/>
          <a:ln w="9525">
            <a:noFill/>
            <a:miter lim="800000"/>
            <a:headEnd/>
            <a:tailEnd/>
          </a:ln>
        </p:spPr>
        <p:txBody>
          <a:bodyPr/>
          <a:lstStyle/>
          <a:p>
            <a:pPr algn="ctr" eaLnBrk="1" hangingPunct="1">
              <a:spcBef>
                <a:spcPct val="20000"/>
              </a:spcBef>
              <a:defRPr/>
            </a:pPr>
            <a:endParaRPr lang="en-US" sz="2800" dirty="0" smtClean="0">
              <a:effectLst>
                <a:outerShdw blurRad="38100" dist="38100" dir="2700000" algn="tl">
                  <a:srgbClr val="000000"/>
                </a:outerShdw>
              </a:effectLst>
            </a:endParaRPr>
          </a:p>
          <a:p>
            <a:pPr algn="ctr">
              <a:spcBef>
                <a:spcPct val="20000"/>
              </a:spcBef>
              <a:defRPr/>
            </a:pPr>
            <a:r>
              <a:rPr lang="en-US" sz="2800" dirty="0" smtClean="0">
                <a:effectLst>
                  <a:outerShdw blurRad="38100" dist="38100" dir="2700000" algn="tl">
                    <a:srgbClr val="000000"/>
                  </a:outerShdw>
                </a:effectLst>
              </a:rPr>
              <a:t>Spring </a:t>
            </a:r>
            <a:r>
              <a:rPr lang="en-US" sz="2800" dirty="0">
                <a:effectLst>
                  <a:outerShdw blurRad="38100" dist="38100" dir="2700000" algn="tl">
                    <a:srgbClr val="000000"/>
                  </a:outerShdw>
                </a:effectLst>
              </a:rPr>
              <a:t>2014</a:t>
            </a:r>
          </a:p>
          <a:p>
            <a:pPr algn="ctr" eaLnBrk="1" hangingPunct="1">
              <a:spcBef>
                <a:spcPct val="20000"/>
              </a:spcBef>
              <a:defRPr/>
            </a:pPr>
            <a:r>
              <a:rPr lang="en-US" sz="3600" dirty="0" smtClean="0">
                <a:effectLst>
                  <a:outerShdw blurRad="38100" dist="38100" dir="2700000" algn="tl">
                    <a:srgbClr val="000000"/>
                  </a:outerShdw>
                </a:effectLst>
              </a:rPr>
              <a:t>James Goodwin</a:t>
            </a:r>
          </a:p>
          <a:p>
            <a:pPr algn="ctr" eaLnBrk="1" hangingPunct="1">
              <a:spcBef>
                <a:spcPct val="20000"/>
              </a:spcBef>
              <a:defRPr/>
            </a:pPr>
            <a:r>
              <a:rPr lang="en-US" sz="2800" dirty="0" smtClean="0">
                <a:effectLst>
                  <a:outerShdw blurRad="38100" dist="38100" dir="2700000" algn="tl">
                    <a:srgbClr val="000000"/>
                  </a:outerShdw>
                </a:effectLst>
              </a:rPr>
              <a:t>Email: </a:t>
            </a:r>
            <a:r>
              <a:rPr lang="en-US" sz="2800" dirty="0" smtClean="0">
                <a:effectLst>
                  <a:outerShdw blurRad="38100" dist="38100" dir="2700000" algn="tl">
                    <a:srgbClr val="000000"/>
                  </a:outerShdw>
                </a:effectLst>
                <a:hlinkClick r:id="rId3"/>
              </a:rPr>
              <a:t>jgoodwin@ucsc.edu</a:t>
            </a:r>
            <a:endParaRPr lang="en-US" sz="2800" dirty="0" smtClean="0">
              <a:effectLst>
                <a:outerShdw blurRad="38100" dist="38100" dir="2700000" algn="tl">
                  <a:srgbClr val="000000"/>
                </a:outerShdw>
              </a:effectLst>
            </a:endParaRPr>
          </a:p>
          <a:p>
            <a:pPr algn="ctr" eaLnBrk="1" hangingPunct="1">
              <a:spcBef>
                <a:spcPct val="20000"/>
              </a:spcBef>
              <a:defRPr/>
            </a:pPr>
            <a:endParaRPr lang="en-US" sz="28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400" b="1" dirty="0" smtClean="0"/>
              <a:t>Biology uses chemical reactivity/energy to reliably store information</a:t>
            </a:r>
            <a:endParaRPr lang="en-US" sz="2400" b="1" dirty="0"/>
          </a:p>
        </p:txBody>
      </p:sp>
      <p:pic>
        <p:nvPicPr>
          <p:cNvPr id="3" name="Picture 2" descr="dsDNA.jpg"/>
          <p:cNvPicPr>
            <a:picLocks noChangeAspect="1"/>
          </p:cNvPicPr>
          <p:nvPr/>
        </p:nvPicPr>
        <p:blipFill>
          <a:blip r:embed="rId2"/>
          <a:stretch>
            <a:fillRect/>
          </a:stretch>
        </p:blipFill>
        <p:spPr>
          <a:xfrm>
            <a:off x="1397000" y="1447800"/>
            <a:ext cx="6350000" cy="4470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en-US" sz="2000" dirty="0" smtClean="0">
                <a:solidFill>
                  <a:schemeClr val="tx2"/>
                </a:solidFill>
                <a:latin typeface="Arial" charset="0"/>
              </a:rPr>
              <a:t>Hemoglobin is a transport enzyme that creates “perfect” conditions for picking oxygen up from regions of high concentration and dropping it off in regions of low concentration</a:t>
            </a:r>
            <a:endParaRPr lang="en-US" sz="2000" dirty="0">
              <a:solidFill>
                <a:schemeClr val="tx2"/>
              </a:solidFill>
              <a:latin typeface="Arial" charset="0"/>
            </a:endParaRPr>
          </a:p>
        </p:txBody>
      </p:sp>
      <p:sp>
        <p:nvSpPr>
          <p:cNvPr id="19459" name="Rectangle 5"/>
          <p:cNvSpPr>
            <a:spLocks noChangeArrowheads="1"/>
          </p:cNvSpPr>
          <p:nvPr/>
        </p:nvSpPr>
        <p:spPr bwMode="auto">
          <a:xfrm>
            <a:off x="4724400" y="1277938"/>
            <a:ext cx="4076700" cy="2459037"/>
          </a:xfrm>
          <a:prstGeom prst="rect">
            <a:avLst/>
          </a:prstGeom>
          <a:noFill/>
          <a:ln w="9525">
            <a:noFill/>
            <a:miter lim="800000"/>
            <a:headEnd/>
            <a:tailEnd/>
          </a:ln>
        </p:spPr>
        <p:txBody>
          <a:bodyPr/>
          <a:lstStyle/>
          <a:p>
            <a:pPr marL="342900" indent="-342900" eaLnBrk="1" hangingPunct="1">
              <a:spcBef>
                <a:spcPct val="20000"/>
              </a:spcBef>
            </a:pPr>
            <a:endParaRPr lang="en-US" sz="1800" dirty="0">
              <a:latin typeface="Arial" charset="0"/>
            </a:endParaRPr>
          </a:p>
          <a:p>
            <a:pPr marL="342900" indent="-342900" eaLnBrk="1" hangingPunct="1">
              <a:spcBef>
                <a:spcPct val="20000"/>
              </a:spcBef>
              <a:buFontTx/>
              <a:buChar char="•"/>
            </a:pPr>
            <a:r>
              <a:rPr lang="en-US" sz="1800" dirty="0">
                <a:latin typeface="Arial" charset="0"/>
              </a:rPr>
              <a:t>X-ray spectroscopy provides detailed information about the Hemoglobin 3D structure</a:t>
            </a:r>
          </a:p>
          <a:p>
            <a:pPr marL="342900" indent="-342900" eaLnBrk="1" hangingPunct="1">
              <a:spcBef>
                <a:spcPct val="20000"/>
              </a:spcBef>
              <a:buFontTx/>
              <a:buChar char="•"/>
            </a:pPr>
            <a:r>
              <a:rPr lang="en-US" sz="1800" dirty="0">
                <a:latin typeface="Arial" charset="0"/>
              </a:rPr>
              <a:t>Thermodynamic and kinetic studies of oxygen binding to </a:t>
            </a:r>
            <a:r>
              <a:rPr lang="en-US" sz="1800" dirty="0" err="1">
                <a:latin typeface="Arial" charset="0"/>
              </a:rPr>
              <a:t>Hb</a:t>
            </a:r>
            <a:r>
              <a:rPr lang="en-US" sz="1800" dirty="0">
                <a:latin typeface="Arial" charset="0"/>
              </a:rPr>
              <a:t> have brought insight as to how it functions and malfunctions</a:t>
            </a:r>
          </a:p>
          <a:p>
            <a:pPr marL="342900" indent="-342900" eaLnBrk="1" hangingPunct="1">
              <a:spcBef>
                <a:spcPct val="20000"/>
              </a:spcBef>
            </a:pPr>
            <a:endParaRPr lang="en-US" sz="1800" dirty="0">
              <a:latin typeface="Arial" charset="0"/>
            </a:endParaRPr>
          </a:p>
        </p:txBody>
      </p:sp>
      <p:pic>
        <p:nvPicPr>
          <p:cNvPr id="19460" name="Picture 7" descr="figure-05-05c"/>
          <p:cNvPicPr>
            <a:picLocks noChangeAspect="1" noChangeArrowheads="1"/>
          </p:cNvPicPr>
          <p:nvPr/>
        </p:nvPicPr>
        <p:blipFill>
          <a:blip r:embed="rId3"/>
          <a:srcRect/>
          <a:stretch>
            <a:fillRect/>
          </a:stretch>
        </p:blipFill>
        <p:spPr bwMode="auto">
          <a:xfrm>
            <a:off x="1773238" y="4257675"/>
            <a:ext cx="2160587" cy="2295525"/>
          </a:xfrm>
          <a:prstGeom prst="rect">
            <a:avLst/>
          </a:prstGeom>
          <a:noFill/>
          <a:ln w="9525">
            <a:noFill/>
            <a:miter lim="800000"/>
            <a:headEnd/>
            <a:tailEnd/>
          </a:ln>
        </p:spPr>
      </p:pic>
      <p:pic>
        <p:nvPicPr>
          <p:cNvPr id="19461" name="Picture 2" descr="Hemoglobin_t-r_state_ani"/>
          <p:cNvPicPr>
            <a:picLocks noChangeAspect="1" noChangeArrowheads="1" noCrop="1"/>
          </p:cNvPicPr>
          <p:nvPr/>
        </p:nvPicPr>
        <p:blipFill>
          <a:blip r:embed="rId4"/>
          <a:srcRect/>
          <a:stretch>
            <a:fillRect/>
          </a:stretch>
        </p:blipFill>
        <p:spPr bwMode="auto">
          <a:xfrm>
            <a:off x="657225" y="1747838"/>
            <a:ext cx="3076575" cy="2314575"/>
          </a:xfrm>
          <a:prstGeom prst="rect">
            <a:avLst/>
          </a:prstGeom>
          <a:noFill/>
          <a:ln w="9525">
            <a:noFill/>
            <a:miter lim="800000"/>
            <a:headEnd/>
            <a:tailEnd/>
          </a:ln>
        </p:spPr>
      </p:pic>
      <p:pic>
        <p:nvPicPr>
          <p:cNvPr id="19462" name="Picture 6" descr="180px-Hb-animation2.gif"/>
          <p:cNvPicPr>
            <a:picLocks noChangeAspect="1"/>
          </p:cNvPicPr>
          <p:nvPr/>
        </p:nvPicPr>
        <p:blipFill>
          <a:blip r:embed="rId5"/>
          <a:srcRect/>
          <a:stretch>
            <a:fillRect/>
          </a:stretch>
        </p:blipFill>
        <p:spPr bwMode="auto">
          <a:xfrm>
            <a:off x="5195888" y="3792538"/>
            <a:ext cx="2773362"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0213" y="0"/>
            <a:ext cx="8229600" cy="1143000"/>
          </a:xfrm>
        </p:spPr>
        <p:txBody>
          <a:bodyPr/>
          <a:lstStyle/>
          <a:p>
            <a:pPr eaLnBrk="1" hangingPunct="1"/>
            <a:r>
              <a:rPr lang="en-US" sz="2800" dirty="0" smtClean="0"/>
              <a:t>Water transport through channels </a:t>
            </a:r>
            <a:br>
              <a:rPr lang="en-US" sz="2800" dirty="0" smtClean="0"/>
            </a:br>
            <a:endParaRPr lang="en-US" sz="2800" dirty="0" smtClean="0"/>
          </a:p>
        </p:txBody>
      </p:sp>
      <p:sp>
        <p:nvSpPr>
          <p:cNvPr id="24579" name="TextBox 8"/>
          <p:cNvSpPr txBox="1">
            <a:spLocks noChangeArrowheads="1"/>
          </p:cNvSpPr>
          <p:nvPr/>
        </p:nvSpPr>
        <p:spPr bwMode="auto">
          <a:xfrm>
            <a:off x="263525" y="2520950"/>
            <a:ext cx="2049463" cy="1816100"/>
          </a:xfrm>
          <a:prstGeom prst="rect">
            <a:avLst/>
          </a:prstGeom>
          <a:noFill/>
          <a:ln w="9525">
            <a:noFill/>
            <a:miter lim="800000"/>
            <a:headEnd/>
            <a:tailEnd/>
          </a:ln>
        </p:spPr>
        <p:txBody>
          <a:bodyPr>
            <a:spAutoFit/>
          </a:bodyPr>
          <a:lstStyle/>
          <a:p>
            <a:r>
              <a:rPr lang="en-US"/>
              <a:t>Aquaporins are membrane water channels that play critical roles in controlling the water contents of cells.</a:t>
            </a:r>
          </a:p>
        </p:txBody>
      </p:sp>
      <p:pic>
        <p:nvPicPr>
          <p:cNvPr id="19463" name="waterpermeation.mpeg">
            <a:hlinkClick r:id="" action="ppaction://media"/>
          </p:cNvPr>
          <p:cNvPicPr>
            <a:picLocks noRot="1" noChangeAspect="1" noChangeArrowheads="1"/>
          </p:cNvPicPr>
          <p:nvPr>
            <a:videoFile r:link="rId1"/>
          </p:nvPr>
        </p:nvPicPr>
        <p:blipFill>
          <a:blip r:embed="rId4"/>
          <a:srcRect/>
          <a:stretch>
            <a:fillRect/>
          </a:stretch>
        </p:blipFill>
        <p:spPr bwMode="auto">
          <a:xfrm>
            <a:off x="3033713" y="996950"/>
            <a:ext cx="4600575" cy="55864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946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463"/>
                                        </p:tgtEl>
                                      </p:cBhvr>
                                    </p:cmd>
                                  </p:childTnLst>
                                </p:cTn>
                              </p:par>
                            </p:childTnLst>
                          </p:cTn>
                        </p:par>
                      </p:childTnLst>
                    </p:cTn>
                  </p:par>
                </p:childTnLst>
              </p:cTn>
              <p:nextCondLst>
                <p:cond evt="onClick" delay="0">
                  <p:tgtEl>
                    <p:spTgt spid="19463"/>
                  </p:tgtEl>
                </p:cond>
              </p:nextCondLst>
            </p:seq>
            <p:video>
              <p:cMediaNode>
                <p:cTn id="7" fill="hold" display="0">
                  <p:stCondLst>
                    <p:cond delay="indefinite"/>
                  </p:stCondLst>
                  <p:endCondLst>
                    <p:cond evt="onNext" delay="0">
                      <p:tgtEl>
                        <p:sldTgt/>
                      </p:tgtEl>
                    </p:cond>
                    <p:cond evt="onPrev" delay="0">
                      <p:tgtEl>
                        <p:sldTgt/>
                      </p:tgtEl>
                    </p:cond>
                  </p:endCondLst>
                </p:cTn>
                <p:tgtEl>
                  <p:spTgt spid="1946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Energy stored in ion concentration gradients is used to send signals in our neurons</a:t>
            </a:r>
            <a:endParaRPr lang="en-US" sz="2400" dirty="0"/>
          </a:p>
        </p:txBody>
      </p:sp>
      <p:pic>
        <p:nvPicPr>
          <p:cNvPr id="3" name="Picture 2" descr="Action_potential_propagation_animation.gif"/>
          <p:cNvPicPr>
            <a:picLocks noChangeAspect="1"/>
          </p:cNvPicPr>
          <p:nvPr/>
        </p:nvPicPr>
        <p:blipFill>
          <a:blip r:embed="rId3"/>
          <a:stretch>
            <a:fillRect/>
          </a:stretch>
        </p:blipFill>
        <p:spPr>
          <a:xfrm>
            <a:off x="1481137" y="1447800"/>
            <a:ext cx="6181725" cy="4800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t>Evaporative Cooling</a:t>
            </a:r>
            <a:endParaRPr lang="en-US" sz="2400" b="1" dirty="0"/>
          </a:p>
        </p:txBody>
      </p:sp>
      <p:pic>
        <p:nvPicPr>
          <p:cNvPr id="4" name="Picture 3" descr="human-natural-cooling-by-sweat-evaporation.jpg"/>
          <p:cNvPicPr>
            <a:picLocks noChangeAspect="1"/>
          </p:cNvPicPr>
          <p:nvPr/>
        </p:nvPicPr>
        <p:blipFill>
          <a:blip r:embed="rId2"/>
          <a:stretch>
            <a:fillRect/>
          </a:stretch>
        </p:blipFill>
        <p:spPr>
          <a:xfrm>
            <a:off x="457200" y="838200"/>
            <a:ext cx="6096000" cy="2971799"/>
          </a:xfrm>
          <a:prstGeom prst="rect">
            <a:avLst/>
          </a:prstGeom>
        </p:spPr>
      </p:pic>
      <p:pic>
        <p:nvPicPr>
          <p:cNvPr id="5" name="Picture 4" descr="evapswamp-lg.jpg"/>
          <p:cNvPicPr>
            <a:picLocks noChangeAspect="1"/>
          </p:cNvPicPr>
          <p:nvPr/>
        </p:nvPicPr>
        <p:blipFill>
          <a:blip r:embed="rId3"/>
          <a:stretch>
            <a:fillRect/>
          </a:stretch>
        </p:blipFill>
        <p:spPr>
          <a:xfrm>
            <a:off x="5334000" y="3810000"/>
            <a:ext cx="3429000" cy="3048000"/>
          </a:xfrm>
          <a:prstGeom prst="rect">
            <a:avLst/>
          </a:prstGeom>
        </p:spPr>
      </p:pic>
      <p:pic>
        <p:nvPicPr>
          <p:cNvPr id="6" name="Picture 5" descr="Swampcoolerrepair.JPG"/>
          <p:cNvPicPr>
            <a:picLocks noChangeAspect="1"/>
          </p:cNvPicPr>
          <p:nvPr/>
        </p:nvPicPr>
        <p:blipFill>
          <a:blip r:embed="rId4"/>
          <a:stretch>
            <a:fillRect/>
          </a:stretch>
        </p:blipFill>
        <p:spPr>
          <a:xfrm>
            <a:off x="381000" y="4114800"/>
            <a:ext cx="3403600" cy="2552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Early Course Goals</a:t>
            </a:r>
            <a:endParaRPr lang="en-US" sz="3200" dirty="0"/>
          </a:p>
        </p:txBody>
      </p:sp>
      <p:sp>
        <p:nvSpPr>
          <p:cNvPr id="3" name="TextBox 2"/>
          <p:cNvSpPr txBox="1"/>
          <p:nvPr/>
        </p:nvSpPr>
        <p:spPr>
          <a:xfrm>
            <a:off x="457200" y="1295400"/>
            <a:ext cx="8229600" cy="5632311"/>
          </a:xfrm>
          <a:prstGeom prst="rect">
            <a:avLst/>
          </a:prstGeom>
          <a:noFill/>
        </p:spPr>
        <p:txBody>
          <a:bodyPr wrap="square" rtlCol="0">
            <a:spAutoFit/>
          </a:bodyPr>
          <a:lstStyle/>
          <a:p>
            <a:pPr>
              <a:buFont typeface="Arial" pitchFamily="34" charset="0"/>
              <a:buChar char="•"/>
            </a:pPr>
            <a:r>
              <a:rPr lang="en-US" dirty="0" smtClean="0"/>
              <a:t>Remind ourselves of the different forms that energy can take in systems of matter and the different ways that matter stores energy in the different forms.</a:t>
            </a:r>
          </a:p>
          <a:p>
            <a:pPr>
              <a:buFont typeface="Arial" pitchFamily="34" charset="0"/>
              <a:buChar char="•"/>
            </a:pPr>
            <a:r>
              <a:rPr lang="en-US" dirty="0" smtClean="0"/>
              <a:t>Observe simplified systems of matter as they go through changes and learn to follow the energy as it moves into and out of systems and changes form.</a:t>
            </a:r>
          </a:p>
          <a:p>
            <a:pPr>
              <a:buFont typeface="Arial" pitchFamily="34" charset="0"/>
              <a:buChar char="•"/>
            </a:pPr>
            <a:r>
              <a:rPr lang="en-US" dirty="0" smtClean="0"/>
              <a:t>Define the </a:t>
            </a:r>
            <a:r>
              <a:rPr lang="en-US" b="1" u="sng" dirty="0" smtClean="0"/>
              <a:t>Internal Energy U </a:t>
            </a:r>
            <a:r>
              <a:rPr lang="en-US" dirty="0" smtClean="0"/>
              <a:t>of a system of matter.</a:t>
            </a:r>
          </a:p>
          <a:p>
            <a:pPr>
              <a:buFont typeface="Arial" pitchFamily="34" charset="0"/>
              <a:buChar char="•"/>
            </a:pPr>
            <a:r>
              <a:rPr lang="en-US" dirty="0" smtClean="0"/>
              <a:t>Define </a:t>
            </a:r>
            <a:r>
              <a:rPr lang="en-US" b="1" u="sng" dirty="0" smtClean="0"/>
              <a:t>Heat q </a:t>
            </a:r>
            <a:r>
              <a:rPr lang="en-US" dirty="0" smtClean="0"/>
              <a:t>and </a:t>
            </a:r>
            <a:r>
              <a:rPr lang="en-US" b="1" u="sng" dirty="0" smtClean="0"/>
              <a:t>Work w </a:t>
            </a:r>
            <a:r>
              <a:rPr lang="en-US" dirty="0" smtClean="0"/>
              <a:t>as modes of energy transfer between systems of matter</a:t>
            </a:r>
          </a:p>
          <a:p>
            <a:pPr>
              <a:buFont typeface="Arial" pitchFamily="34" charset="0"/>
              <a:buChar char="•"/>
            </a:pPr>
            <a:r>
              <a:rPr lang="en-US" dirty="0" smtClean="0"/>
              <a:t>Define the </a:t>
            </a:r>
            <a:r>
              <a:rPr lang="en-US" b="1" u="sng" dirty="0" smtClean="0"/>
              <a:t>Temperature T </a:t>
            </a:r>
            <a:r>
              <a:rPr lang="en-US" dirty="0" smtClean="0"/>
              <a:t>as it relates to the Internal Energy of a system and the tendency of energy to flow (as Heat and Work) between two systems.</a:t>
            </a:r>
          </a:p>
          <a:p>
            <a:pPr>
              <a:buFont typeface="Arial" pitchFamily="34" charset="0"/>
              <a:buChar char="•"/>
            </a:pPr>
            <a:r>
              <a:rPr lang="en-US" dirty="0" smtClean="0"/>
              <a:t>Define the </a:t>
            </a:r>
            <a:r>
              <a:rPr lang="en-US" b="1" u="sng" dirty="0" smtClean="0"/>
              <a:t>Enthalpy H </a:t>
            </a:r>
            <a:r>
              <a:rPr lang="en-US" dirty="0" smtClean="0"/>
              <a:t>of a system as the heat evolved or consumed as a system transitions between two states at constant pressure.</a:t>
            </a:r>
          </a:p>
          <a:p>
            <a:pPr>
              <a:buFont typeface="Arial" pitchFamily="34" charset="0"/>
              <a:buChar char="•"/>
            </a:pPr>
            <a:r>
              <a:rPr lang="en-US" dirty="0" smtClean="0"/>
              <a:t>Define the </a:t>
            </a:r>
            <a:r>
              <a:rPr lang="en-US" b="1" u="sng" dirty="0" smtClean="0"/>
              <a:t>Entropy S </a:t>
            </a:r>
            <a:r>
              <a:rPr lang="en-US" dirty="0" smtClean="0"/>
              <a:t>of a system as a measure of the dispersion of energy throughout the system.  Learn how the total Entropy change of the universe is used to predict reaction spontaneity.</a:t>
            </a:r>
          </a:p>
          <a:p>
            <a:pPr>
              <a:buFont typeface="Arial" pitchFamily="34" charset="0"/>
              <a:buChar char="•"/>
            </a:pPr>
            <a:r>
              <a:rPr lang="en-US" dirty="0" smtClean="0"/>
              <a:t>Define the </a:t>
            </a:r>
            <a:r>
              <a:rPr lang="en-US" b="1" u="sng" dirty="0" smtClean="0"/>
              <a:t>Gibbs Free Energy G </a:t>
            </a:r>
            <a:r>
              <a:rPr lang="en-US" dirty="0" smtClean="0"/>
              <a:t>as a measure of the total Entropy change of the Universe and learn to use it to predict reaction spontaneity.</a:t>
            </a:r>
          </a:p>
          <a:p>
            <a:pPr>
              <a:buFont typeface="Arial" pitchFamily="34" charset="0"/>
              <a:buChar char="•"/>
            </a:pPr>
            <a:r>
              <a:rPr lang="en-US" dirty="0" smtClean="0"/>
              <a:t>Extend principles derived from simplified systems to more complex systems.</a:t>
            </a:r>
          </a:p>
          <a:p>
            <a:pPr>
              <a:buFont typeface="Arial" pitchFamily="34" charset="0"/>
              <a:buChar char="•"/>
            </a:pPr>
            <a:r>
              <a:rPr lang="en-US" dirty="0" smtClean="0"/>
              <a:t>Learn how these defined quantities relate to chemical equilibrium and reaction rates.</a:t>
            </a:r>
          </a:p>
          <a:p>
            <a:pPr>
              <a:buFont typeface="Arial" pitchFamily="34" charset="0"/>
              <a:buChar char="•"/>
            </a:pPr>
            <a:endParaRPr lang="en-US" dirty="0" smtClean="0"/>
          </a:p>
          <a:p>
            <a:endParaRPr lang="en-US" dirty="0" smtClean="0"/>
          </a:p>
          <a:p>
            <a:pPr>
              <a:buFont typeface="Arial" pitchFamily="34" charset="0"/>
              <a:buChar cha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Quick Review on Energy</a:t>
            </a:r>
            <a:endParaRPr lang="en-US" sz="3200" dirty="0"/>
          </a:p>
        </p:txBody>
      </p:sp>
      <p:sp>
        <p:nvSpPr>
          <p:cNvPr id="3" name="TextBox 2"/>
          <p:cNvSpPr txBox="1"/>
          <p:nvPr/>
        </p:nvSpPr>
        <p:spPr>
          <a:xfrm>
            <a:off x="457200" y="990600"/>
            <a:ext cx="8229600" cy="923330"/>
          </a:xfrm>
          <a:prstGeom prst="rect">
            <a:avLst/>
          </a:prstGeom>
          <a:noFill/>
        </p:spPr>
        <p:txBody>
          <a:bodyPr wrap="square" rtlCol="0">
            <a:spAutoFit/>
          </a:bodyPr>
          <a:lstStyle/>
          <a:p>
            <a:pPr>
              <a:buFont typeface="Arial" pitchFamily="34" charset="0"/>
              <a:buChar char="•"/>
            </a:pPr>
            <a:r>
              <a:rPr lang="en-US" dirty="0" smtClean="0"/>
              <a:t>Energy exists in two basic forms:  </a:t>
            </a:r>
            <a:r>
              <a:rPr lang="en-US" b="1" dirty="0" smtClean="0"/>
              <a:t>Kinetic </a:t>
            </a:r>
            <a:r>
              <a:rPr lang="en-US" dirty="0" smtClean="0"/>
              <a:t>Energy and </a:t>
            </a:r>
            <a:r>
              <a:rPr lang="en-US" b="1" dirty="0" smtClean="0"/>
              <a:t>Potential</a:t>
            </a:r>
            <a:r>
              <a:rPr lang="en-US" dirty="0" smtClean="0"/>
              <a:t> Energy</a:t>
            </a:r>
          </a:p>
          <a:p>
            <a:pPr>
              <a:buFont typeface="Arial" pitchFamily="34" charset="0"/>
              <a:buChar char="•"/>
            </a:pPr>
            <a:r>
              <a:rPr lang="en-US" dirty="0" smtClean="0"/>
              <a:t>Kinetic Energy is the energy associated with the motion of a particle having mass</a:t>
            </a:r>
          </a:p>
          <a:p>
            <a:pPr algn="ctr"/>
            <a:r>
              <a:rPr lang="en-US" dirty="0" smtClean="0"/>
              <a:t>KE = 1/2mV</a:t>
            </a:r>
            <a:r>
              <a:rPr lang="en-US" baseline="30000" dirty="0" smtClean="0"/>
              <a:t>2</a:t>
            </a:r>
            <a:r>
              <a:rPr lang="en-US" baseline="30000" dirty="0"/>
              <a:t> </a:t>
            </a:r>
            <a:endParaRPr lang="en-US" baseline="30000" dirty="0" smtClean="0"/>
          </a:p>
        </p:txBody>
      </p:sp>
      <p:sp>
        <p:nvSpPr>
          <p:cNvPr id="4" name="TextBox 3"/>
          <p:cNvSpPr txBox="1"/>
          <p:nvPr/>
        </p:nvSpPr>
        <p:spPr>
          <a:xfrm>
            <a:off x="457200" y="1828800"/>
            <a:ext cx="8229600" cy="2308324"/>
          </a:xfrm>
          <a:prstGeom prst="rect">
            <a:avLst/>
          </a:prstGeom>
          <a:noFill/>
        </p:spPr>
        <p:txBody>
          <a:bodyPr wrap="square" rtlCol="0">
            <a:spAutoFit/>
          </a:bodyPr>
          <a:lstStyle/>
          <a:p>
            <a:pPr>
              <a:buFont typeface="Arial" pitchFamily="34" charset="0"/>
              <a:buChar char="•"/>
            </a:pPr>
            <a:r>
              <a:rPr lang="en-US" dirty="0" smtClean="0"/>
              <a:t>Potential Energy is the energy associated with a particles position in a force field.  It is the energy that will be released or absorbed when the particle changes its position in the field.  For a conservative field (like a gravitational field or an electric field) the difference in the potential energy between two positions in the field is the integral of the dot product of the force vector and the vector in the direction of travel along a path between two places in the field. </a:t>
            </a:r>
          </a:p>
          <a:p>
            <a:pPr algn="ctr"/>
            <a:r>
              <a:rPr lang="en-US" dirty="0" smtClean="0"/>
              <a:t>Potential E = </a:t>
            </a:r>
            <a:r>
              <a:rPr lang="en-US" dirty="0" err="1" smtClean="0"/>
              <a:t>ʃF·ds</a:t>
            </a:r>
            <a:endParaRPr lang="en-US" dirty="0" smtClean="0"/>
          </a:p>
          <a:p>
            <a:pPr>
              <a:buFont typeface="Arial" pitchFamily="34" charset="0"/>
              <a:buChar char="•"/>
            </a:pPr>
            <a:r>
              <a:rPr lang="en-US" dirty="0" smtClean="0"/>
              <a:t>We are familiar with conversions between kinetic and gravitational potential energy…</a:t>
            </a:r>
            <a:endParaRPr lang="en-US" dirty="0"/>
          </a:p>
        </p:txBody>
      </p:sp>
      <p:pic>
        <p:nvPicPr>
          <p:cNvPr id="5" name="Picture 4" descr="Kinetic Potential E.gif"/>
          <p:cNvPicPr>
            <a:picLocks noChangeAspect="1"/>
          </p:cNvPicPr>
          <p:nvPr/>
        </p:nvPicPr>
        <p:blipFill>
          <a:blip r:embed="rId2"/>
          <a:stretch>
            <a:fillRect/>
          </a:stretch>
        </p:blipFill>
        <p:spPr>
          <a:xfrm>
            <a:off x="2819400" y="4191000"/>
            <a:ext cx="3721608" cy="2667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2800" dirty="0" smtClean="0"/>
              <a:t>Of the field forces acting on chemical systems, we are primarily concerned with electromagnetic forces</a:t>
            </a:r>
            <a:endParaRPr lang="en-US" sz="2800" dirty="0"/>
          </a:p>
        </p:txBody>
      </p:sp>
      <p:sp>
        <p:nvSpPr>
          <p:cNvPr id="4" name="TextBox 3"/>
          <p:cNvSpPr txBox="1"/>
          <p:nvPr/>
        </p:nvSpPr>
        <p:spPr>
          <a:xfrm>
            <a:off x="457201" y="838200"/>
            <a:ext cx="8229600" cy="1477328"/>
          </a:xfrm>
          <a:prstGeom prst="rect">
            <a:avLst/>
          </a:prstGeom>
          <a:noFill/>
        </p:spPr>
        <p:txBody>
          <a:bodyPr wrap="square" rtlCol="0">
            <a:spAutoFit/>
          </a:bodyPr>
          <a:lstStyle/>
          <a:p>
            <a:pPr>
              <a:buFont typeface="Arial" pitchFamily="34" charset="0"/>
              <a:buChar char="•"/>
            </a:pPr>
            <a:r>
              <a:rPr lang="en-US" dirty="0" smtClean="0"/>
              <a:t>The </a:t>
            </a:r>
            <a:r>
              <a:rPr lang="en-US" b="1" dirty="0" smtClean="0"/>
              <a:t>Gravitational Force </a:t>
            </a:r>
            <a:r>
              <a:rPr lang="en-US" dirty="0" smtClean="0"/>
              <a:t>acts between two objects having mass pulling them toward each other.  It is far weaker than electromagnetic forces and so is seldom a consideration in chemical systems.</a:t>
            </a:r>
          </a:p>
          <a:p>
            <a:pPr algn="ctr"/>
            <a:r>
              <a:rPr lang="en-US" dirty="0" smtClean="0"/>
              <a:t> </a:t>
            </a:r>
            <a:r>
              <a:rPr lang="en-US" dirty="0" err="1" smtClean="0"/>
              <a:t>F</a:t>
            </a:r>
            <a:r>
              <a:rPr lang="en-US" baseline="-25000" dirty="0" err="1" smtClean="0"/>
              <a:t>Gr</a:t>
            </a:r>
            <a:r>
              <a:rPr lang="en-US" dirty="0" smtClean="0"/>
              <a:t> = Gm</a:t>
            </a:r>
            <a:r>
              <a:rPr lang="en-US" baseline="-25000" dirty="0" smtClean="0"/>
              <a:t>1</a:t>
            </a:r>
            <a:r>
              <a:rPr lang="en-US" dirty="0" smtClean="0"/>
              <a:t>m</a:t>
            </a:r>
            <a:r>
              <a:rPr lang="en-US" baseline="-25000" dirty="0" smtClean="0"/>
              <a:t>2</a:t>
            </a:r>
            <a:r>
              <a:rPr lang="en-US" dirty="0" smtClean="0"/>
              <a:t>/r</a:t>
            </a:r>
            <a:r>
              <a:rPr lang="en-US" baseline="30000" dirty="0" smtClean="0"/>
              <a:t>2</a:t>
            </a:r>
          </a:p>
          <a:p>
            <a:pPr algn="ctr"/>
            <a:endParaRPr lang="en-US" dirty="0"/>
          </a:p>
        </p:txBody>
      </p:sp>
      <p:sp>
        <p:nvSpPr>
          <p:cNvPr id="5" name="TextBox 4"/>
          <p:cNvSpPr txBox="1"/>
          <p:nvPr/>
        </p:nvSpPr>
        <p:spPr>
          <a:xfrm>
            <a:off x="533400" y="2057400"/>
            <a:ext cx="8153400" cy="4524315"/>
          </a:xfrm>
          <a:prstGeom prst="rect">
            <a:avLst/>
          </a:prstGeom>
          <a:noFill/>
        </p:spPr>
        <p:txBody>
          <a:bodyPr wrap="square" rtlCol="0">
            <a:spAutoFit/>
          </a:bodyPr>
          <a:lstStyle/>
          <a:p>
            <a:pPr>
              <a:buFont typeface="Arial" pitchFamily="34" charset="0"/>
              <a:buChar char="•"/>
            </a:pPr>
            <a:r>
              <a:rPr lang="en-US" dirty="0" smtClean="0"/>
              <a:t>The </a:t>
            </a:r>
            <a:r>
              <a:rPr lang="en-US" b="1" dirty="0" smtClean="0"/>
              <a:t>Nuclear Binding Force </a:t>
            </a:r>
            <a:r>
              <a:rPr lang="en-US" dirty="0" smtClean="0"/>
              <a:t>or </a:t>
            </a:r>
            <a:r>
              <a:rPr lang="en-US" b="1" dirty="0" smtClean="0"/>
              <a:t>Strong Force </a:t>
            </a:r>
            <a:r>
              <a:rPr lang="en-US" dirty="0" smtClean="0"/>
              <a:t>is responsible for holding nuclear particles (protons/neutrons/etc) together.  It acts only at short distances and while it is much stronger than electromagnetic forces, it is only involved in nuclear changes and so is not a consideration in most chemical reactions.  </a:t>
            </a:r>
          </a:p>
          <a:p>
            <a:pPr>
              <a:buFont typeface="Arial" pitchFamily="34" charset="0"/>
              <a:buChar char="•"/>
            </a:pPr>
            <a:r>
              <a:rPr lang="en-US" dirty="0" smtClean="0"/>
              <a:t>The </a:t>
            </a:r>
            <a:r>
              <a:rPr lang="en-US" b="1" dirty="0" smtClean="0"/>
              <a:t>Electrostatic Force </a:t>
            </a:r>
            <a:r>
              <a:rPr lang="en-US" dirty="0" smtClean="0"/>
              <a:t>between two charged particles is given by the </a:t>
            </a:r>
            <a:r>
              <a:rPr lang="en-US" b="1" dirty="0" smtClean="0"/>
              <a:t>Inverse Square Force Law</a:t>
            </a:r>
          </a:p>
          <a:p>
            <a:pPr algn="ctr"/>
            <a:r>
              <a:rPr lang="en-US" dirty="0" err="1" smtClean="0"/>
              <a:t>F</a:t>
            </a:r>
            <a:r>
              <a:rPr lang="en-US" baseline="-25000" dirty="0" err="1" smtClean="0"/>
              <a:t>El</a:t>
            </a:r>
            <a:r>
              <a:rPr lang="en-US" dirty="0" smtClean="0"/>
              <a:t> = kq</a:t>
            </a:r>
            <a:r>
              <a:rPr lang="en-US" baseline="-25000" dirty="0" smtClean="0"/>
              <a:t>1</a:t>
            </a:r>
            <a:r>
              <a:rPr lang="en-US" dirty="0" smtClean="0"/>
              <a:t>q</a:t>
            </a:r>
            <a:r>
              <a:rPr lang="en-US" baseline="-25000" dirty="0" smtClean="0"/>
              <a:t>2</a:t>
            </a:r>
            <a:r>
              <a:rPr lang="en-US" dirty="0" smtClean="0"/>
              <a:t>/r</a:t>
            </a:r>
            <a:r>
              <a:rPr lang="en-US" baseline="30000" dirty="0" smtClean="0"/>
              <a:t>2</a:t>
            </a:r>
            <a:r>
              <a:rPr lang="en-US" dirty="0" smtClean="0"/>
              <a:t>  </a:t>
            </a:r>
          </a:p>
          <a:p>
            <a:r>
              <a:rPr lang="en-US" dirty="0" smtClean="0"/>
              <a:t>While the very mobile electrons confined to orbital's in atoms/molecules cannot be simply described by electrostatics, this equation does provide a framework in which to think of the forces between positive protons  and negative electrons.   These electronic forces give rise to the potential energies relevant in most reactions.</a:t>
            </a:r>
          </a:p>
          <a:p>
            <a:pPr>
              <a:buFont typeface="Arial" pitchFamily="34" charset="0"/>
              <a:buChar char="•"/>
            </a:pPr>
            <a:r>
              <a:rPr lang="en-US" dirty="0" smtClean="0"/>
              <a:t>The </a:t>
            </a:r>
            <a:r>
              <a:rPr lang="en-US" b="1" dirty="0" smtClean="0"/>
              <a:t>Magnetic Force</a:t>
            </a:r>
            <a:r>
              <a:rPr lang="en-US" dirty="0" smtClean="0"/>
              <a:t> is due to magnetic fields generated by charges in motion.  The motion of an electron its orbital generates a magnetic field that interacts with magnetic fields of other moving electrons in the area.  These forces are what cause two electrons in the same orbital to “spin” in opposite directions.</a:t>
            </a:r>
          </a:p>
          <a:p>
            <a:pPr algn="ctr"/>
            <a:r>
              <a:rPr lang="en-US" dirty="0" err="1" smtClean="0"/>
              <a:t>F</a:t>
            </a:r>
            <a:r>
              <a:rPr lang="en-US" baseline="-25000" dirty="0" err="1" smtClean="0"/>
              <a:t>mag</a:t>
            </a:r>
            <a:r>
              <a:rPr lang="en-US" baseline="-25000" dirty="0"/>
              <a:t> </a:t>
            </a:r>
            <a:r>
              <a:rPr lang="en-US" dirty="0" smtClean="0"/>
              <a:t> = q(E + v x B)</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How is Energy Stored in Matter/Chemical Systems?</a:t>
            </a:r>
            <a:endParaRPr lang="en-US" sz="3200" dirty="0"/>
          </a:p>
        </p:txBody>
      </p:sp>
      <p:sp>
        <p:nvSpPr>
          <p:cNvPr id="4" name="TextBox 3"/>
          <p:cNvSpPr txBox="1"/>
          <p:nvPr/>
        </p:nvSpPr>
        <p:spPr>
          <a:xfrm>
            <a:off x="457200" y="990600"/>
            <a:ext cx="8229600" cy="3139321"/>
          </a:xfrm>
          <a:prstGeom prst="rect">
            <a:avLst/>
          </a:prstGeom>
          <a:noFill/>
        </p:spPr>
        <p:txBody>
          <a:bodyPr wrap="square" rtlCol="0">
            <a:spAutoFit/>
          </a:bodyPr>
          <a:lstStyle/>
          <a:p>
            <a:pPr>
              <a:buFont typeface="Arial" pitchFamily="34" charset="0"/>
              <a:buChar char="•"/>
            </a:pPr>
            <a:r>
              <a:rPr lang="en-US" dirty="0" smtClean="0"/>
              <a:t> In matter (individual atoms or atoms bound by chemical bonds) energy is stored as a combination of Kinetic and Potential energies.</a:t>
            </a:r>
          </a:p>
          <a:p>
            <a:pPr>
              <a:buFont typeface="Arial" pitchFamily="34" charset="0"/>
              <a:buChar char="•"/>
            </a:pPr>
            <a:r>
              <a:rPr lang="en-US" dirty="0" smtClean="0"/>
              <a:t>For simplification we will ignore gravitational/magnetic/nuclear energies.</a:t>
            </a:r>
          </a:p>
          <a:p>
            <a:pPr>
              <a:buFont typeface="Arial" pitchFamily="34" charset="0"/>
              <a:buChar char="•"/>
            </a:pPr>
            <a:r>
              <a:rPr lang="en-US" dirty="0" smtClean="0"/>
              <a:t>If the particles have any motion at all there will be a kinetic energy associated with that motion.  Electrons are always in motion.  Not true for nuclei.</a:t>
            </a:r>
          </a:p>
          <a:p>
            <a:pPr>
              <a:buFont typeface="Arial" pitchFamily="34" charset="0"/>
              <a:buChar char="•"/>
            </a:pPr>
            <a:r>
              <a:rPr lang="en-US" dirty="0" smtClean="0"/>
              <a:t>All atoms/molecules contain protons and electrons and so can possess electrical potential energy associated with the forces acting between these charged particles.</a:t>
            </a:r>
          </a:p>
          <a:p>
            <a:pPr>
              <a:buFont typeface="Arial" pitchFamily="34" charset="0"/>
              <a:buChar char="•"/>
            </a:pPr>
            <a:r>
              <a:rPr lang="en-US" dirty="0" smtClean="0"/>
              <a:t>Electrical potential energy is not limited to forces between protons/electrons bound to the same atom/molecule.  Electric forces can exist between protons and electrons on separate atoms/molecules and so there is potential energy associated with the positions of these atoms/molecules with respect to each other.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Kinetic Energy takes a variety of forms</a:t>
            </a:r>
            <a:endParaRPr lang="en-US" sz="3200" dirty="0"/>
          </a:p>
        </p:txBody>
      </p:sp>
      <p:sp>
        <p:nvSpPr>
          <p:cNvPr id="3" name="TextBox 2"/>
          <p:cNvSpPr txBox="1"/>
          <p:nvPr/>
        </p:nvSpPr>
        <p:spPr>
          <a:xfrm>
            <a:off x="457200" y="1066800"/>
            <a:ext cx="8229600" cy="1754326"/>
          </a:xfrm>
          <a:prstGeom prst="rect">
            <a:avLst/>
          </a:prstGeom>
          <a:noFill/>
        </p:spPr>
        <p:txBody>
          <a:bodyPr wrap="square" rtlCol="0">
            <a:spAutoFit/>
          </a:bodyPr>
          <a:lstStyle/>
          <a:p>
            <a:pPr>
              <a:buFont typeface="Arial" pitchFamily="34" charset="0"/>
              <a:buChar char="•"/>
            </a:pPr>
            <a:r>
              <a:rPr lang="en-US" dirty="0" smtClean="0"/>
              <a:t>Atoms/Molecules can have kinetic energy associated with the translation of their centers of mass</a:t>
            </a:r>
          </a:p>
          <a:p>
            <a:pPr>
              <a:buFont typeface="Arial" pitchFamily="34" charset="0"/>
              <a:buChar char="•"/>
            </a:pPr>
            <a:r>
              <a:rPr lang="en-US" dirty="0" smtClean="0"/>
              <a:t>Molecules can rotate about their center of mass and so can store kinetic energy in the motion of rotation</a:t>
            </a:r>
          </a:p>
          <a:p>
            <a:pPr>
              <a:buFont typeface="Arial" pitchFamily="34" charset="0"/>
              <a:buChar char="•"/>
            </a:pPr>
            <a:r>
              <a:rPr lang="en-US" dirty="0" smtClean="0"/>
              <a:t>Molecules can vibrate along/about their bonds and so can store kinetic energy in the motion of vibration</a:t>
            </a:r>
          </a:p>
        </p:txBody>
      </p:sp>
      <p:pic>
        <p:nvPicPr>
          <p:cNvPr id="4" name="Picture 3" descr="Molecular Kinetic Energy.jpg"/>
          <p:cNvPicPr>
            <a:picLocks noChangeAspect="1"/>
          </p:cNvPicPr>
          <p:nvPr/>
        </p:nvPicPr>
        <p:blipFill>
          <a:blip r:embed="rId3"/>
          <a:stretch>
            <a:fillRect/>
          </a:stretch>
        </p:blipFill>
        <p:spPr>
          <a:xfrm>
            <a:off x="1066800" y="2743200"/>
            <a:ext cx="6934200" cy="3905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57263" y="246063"/>
            <a:ext cx="7331075" cy="884237"/>
          </a:xfrm>
          <a:prstGeom prst="rect">
            <a:avLst/>
          </a:prstGeom>
          <a:noFill/>
          <a:ln w="9525">
            <a:noFill/>
            <a:miter lim="800000"/>
            <a:headEnd/>
            <a:tailEnd/>
          </a:ln>
        </p:spPr>
        <p:txBody>
          <a:bodyPr anchor="b"/>
          <a:lstStyle/>
          <a:p>
            <a:pPr algn="ctr" eaLnBrk="1" hangingPunct="1"/>
            <a:r>
              <a:rPr lang="en-US" sz="4000"/>
              <a:t>What is Physical Chemistry?</a:t>
            </a:r>
          </a:p>
        </p:txBody>
      </p:sp>
      <p:sp>
        <p:nvSpPr>
          <p:cNvPr id="7171" name="Rectangle 3"/>
          <p:cNvSpPr>
            <a:spLocks noChangeArrowheads="1"/>
          </p:cNvSpPr>
          <p:nvPr/>
        </p:nvSpPr>
        <p:spPr bwMode="auto">
          <a:xfrm>
            <a:off x="1787525" y="5105400"/>
            <a:ext cx="6484938" cy="1535113"/>
          </a:xfrm>
          <a:prstGeom prst="rect">
            <a:avLst/>
          </a:prstGeom>
          <a:noFill/>
          <a:ln w="9525">
            <a:noFill/>
            <a:miter lim="800000"/>
            <a:headEnd/>
            <a:tailEnd/>
          </a:ln>
        </p:spPr>
        <p:txBody>
          <a:bodyPr/>
          <a:lstStyle/>
          <a:p>
            <a:pPr marL="342900" indent="-342900" eaLnBrk="1" hangingPunct="1">
              <a:spcBef>
                <a:spcPct val="20000"/>
              </a:spcBef>
              <a:buFontTx/>
              <a:buChar char="•"/>
            </a:pPr>
            <a:r>
              <a:rPr lang="en-US" sz="2000" dirty="0"/>
              <a:t>We’ll cover gas laws and theory of gases, thermodynamics, properties of solutions, electrochemistry and kinetics this semester (C300). Quantum mechanics and statistical thermodynamics will be covered in C301.</a:t>
            </a:r>
          </a:p>
        </p:txBody>
      </p:sp>
      <p:sp>
        <p:nvSpPr>
          <p:cNvPr id="6148" name="Text Box 8"/>
          <p:cNvSpPr txBox="1">
            <a:spLocks noChangeArrowheads="1"/>
          </p:cNvSpPr>
          <p:nvPr/>
        </p:nvSpPr>
        <p:spPr bwMode="auto">
          <a:xfrm>
            <a:off x="615950" y="1089025"/>
            <a:ext cx="7689850" cy="2585323"/>
          </a:xfrm>
          <a:prstGeom prst="rect">
            <a:avLst/>
          </a:prstGeom>
          <a:noFill/>
          <a:ln w="9525">
            <a:noFill/>
            <a:miter lim="800000"/>
            <a:headEnd/>
            <a:tailEnd/>
          </a:ln>
        </p:spPr>
        <p:txBody>
          <a:bodyPr wrap="square">
            <a:spAutoFit/>
          </a:bodyPr>
          <a:lstStyle/>
          <a:p>
            <a:r>
              <a:rPr lang="en-US" b="1" dirty="0">
                <a:latin typeface="Arial" charset="0"/>
              </a:rPr>
              <a:t>physical chemistry</a:t>
            </a:r>
            <a:r>
              <a:rPr lang="en-US" dirty="0">
                <a:latin typeface="Arial" charset="0"/>
              </a:rPr>
              <a:t>, branch of science that combines the principles and methods of </a:t>
            </a:r>
            <a:r>
              <a:rPr lang="en-US" b="1" dirty="0">
                <a:latin typeface="Arial" charset="0"/>
              </a:rPr>
              <a:t>physics </a:t>
            </a:r>
            <a:r>
              <a:rPr lang="en-US" dirty="0">
                <a:latin typeface="Arial" charset="0"/>
              </a:rPr>
              <a:t>and </a:t>
            </a:r>
            <a:r>
              <a:rPr lang="en-US" b="1" dirty="0">
                <a:latin typeface="Arial" charset="0"/>
              </a:rPr>
              <a:t>chemistry</a:t>
            </a:r>
            <a:r>
              <a:rPr lang="en-US" dirty="0">
                <a:latin typeface="Arial" charset="0"/>
              </a:rPr>
              <a:t>. It provides a fundamental theoretical and experimental basis for all of chemistry, including organic, inorganic, analytical chemistry and biochemistry. </a:t>
            </a:r>
          </a:p>
          <a:p>
            <a:endParaRPr lang="en-US" dirty="0">
              <a:latin typeface="Arial" charset="0"/>
            </a:endParaRPr>
          </a:p>
          <a:p>
            <a:r>
              <a:rPr lang="en-US" b="1" dirty="0">
                <a:latin typeface="Arial" charset="0"/>
              </a:rPr>
              <a:t>Topics of interest: </a:t>
            </a:r>
            <a:r>
              <a:rPr lang="en-US" dirty="0">
                <a:latin typeface="Arial" charset="0"/>
              </a:rPr>
              <a:t>the properties of gases and liquids, chemical equilibrium, reaction rates, molecular structure and etc. Among other factors of interest, the influence of temperature, pressure, electricity, light, concentration, and turbulence.</a:t>
            </a:r>
          </a:p>
        </p:txBody>
      </p:sp>
      <p:sp>
        <p:nvSpPr>
          <p:cNvPr id="6149" name="Rectangle 7"/>
          <p:cNvSpPr>
            <a:spLocks noChangeArrowheads="1"/>
          </p:cNvSpPr>
          <p:nvPr/>
        </p:nvSpPr>
        <p:spPr bwMode="auto">
          <a:xfrm>
            <a:off x="436563" y="3810000"/>
            <a:ext cx="8526462" cy="1200329"/>
          </a:xfrm>
          <a:prstGeom prst="rect">
            <a:avLst/>
          </a:prstGeom>
          <a:noFill/>
          <a:ln w="9525">
            <a:noFill/>
            <a:miter lim="800000"/>
            <a:headEnd/>
            <a:tailEnd/>
          </a:ln>
        </p:spPr>
        <p:txBody>
          <a:bodyPr wrap="square">
            <a:spAutoFit/>
          </a:bodyPr>
          <a:lstStyle/>
          <a:p>
            <a:r>
              <a:rPr lang="en-US" dirty="0">
                <a:hlinkClick r:id="rId3"/>
              </a:rPr>
              <a:t>thermodynamics</a:t>
            </a:r>
            <a:r>
              <a:rPr lang="en-US" dirty="0"/>
              <a:t> the study of transformation of energy</a:t>
            </a:r>
          </a:p>
          <a:p>
            <a:r>
              <a:rPr lang="en-US" dirty="0">
                <a:hlinkClick r:id="rId4"/>
              </a:rPr>
              <a:t>Kinetics</a:t>
            </a:r>
            <a:r>
              <a:rPr lang="en-US" dirty="0"/>
              <a:t>  chemical changes with time. Studies the rates of chemical reactions</a:t>
            </a:r>
          </a:p>
          <a:p>
            <a:r>
              <a:rPr lang="en-US" dirty="0">
                <a:hlinkClick r:id="rId5"/>
              </a:rPr>
              <a:t>Quantum theory</a:t>
            </a:r>
            <a:r>
              <a:rPr lang="en-US" dirty="0"/>
              <a:t> Studies  of molecular structure (electronic and atomic arrangements) </a:t>
            </a:r>
          </a:p>
          <a:p>
            <a:r>
              <a:rPr lang="en-US" dirty="0">
                <a:hlinkClick r:id="rId5"/>
              </a:rPr>
              <a:t>Statistical thermodynamics</a:t>
            </a:r>
            <a:r>
              <a:rPr lang="en-US" dirty="0"/>
              <a:t> calculating bulk properties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dirty="0" smtClean="0"/>
              <a:t> Electric Potential Energy can be stored in different ways</a:t>
            </a:r>
            <a:endParaRPr lang="en-US" sz="3200" dirty="0"/>
          </a:p>
        </p:txBody>
      </p:sp>
      <p:sp>
        <p:nvSpPr>
          <p:cNvPr id="3" name="TextBox 2"/>
          <p:cNvSpPr txBox="1"/>
          <p:nvPr/>
        </p:nvSpPr>
        <p:spPr>
          <a:xfrm>
            <a:off x="457200" y="533400"/>
            <a:ext cx="8229600" cy="6463308"/>
          </a:xfrm>
          <a:prstGeom prst="rect">
            <a:avLst/>
          </a:prstGeom>
          <a:noFill/>
        </p:spPr>
        <p:txBody>
          <a:bodyPr wrap="square" rtlCol="0">
            <a:spAutoFit/>
          </a:bodyPr>
          <a:lstStyle/>
          <a:p>
            <a:pPr>
              <a:buFont typeface="Arial" pitchFamily="34" charset="0"/>
              <a:buChar char="•"/>
            </a:pPr>
            <a:r>
              <a:rPr lang="en-US" dirty="0" smtClean="0"/>
              <a:t>Electrons in any orbital on an atom/molecule other than the lowest energy orbital available are at a high electrical potential.  Such electrons are known to fall spontaneously to the lowest energy orbital converting electric potential energy into energy of another kind (light usually).</a:t>
            </a:r>
          </a:p>
          <a:p>
            <a:pPr>
              <a:buFont typeface="Arial" pitchFamily="34" charset="0"/>
              <a:buChar char="•"/>
            </a:pPr>
            <a:r>
              <a:rPr lang="en-US" smtClean="0"/>
              <a:t>Electrons bound </a:t>
            </a:r>
            <a:r>
              <a:rPr lang="en-US" dirty="0" smtClean="0"/>
              <a:t>to less electronegative atoms that hold them more loosely than they would be held if associated with a more electronegative atom in the system are at a high electrical potential.  If these electrons were to somehow leave their high potential orbital and enter the lower potential orbital on the more electronegative atom, electrical potential energy would be released and converted into energy of another kind (light/heat/other).</a:t>
            </a:r>
          </a:p>
          <a:p>
            <a:pPr>
              <a:buFont typeface="Arial" pitchFamily="34" charset="0"/>
              <a:buChar char="•"/>
            </a:pPr>
            <a:r>
              <a:rPr lang="en-US" dirty="0" smtClean="0"/>
              <a:t>Polar molecules have charged regions that attract oppositely charged regions in other molecules.  The lowest potential configuration is usually when these oppositely charged areas are allowed to approach each other closely.  A configuration that separates these charged areas is at a higher relative electrical potential.  The same logic applies to oppositely charged ions in a salt and the orientation of polar molecules around charged ions in a solution.</a:t>
            </a:r>
          </a:p>
          <a:p>
            <a:pPr>
              <a:buFont typeface="Arial" pitchFamily="34" charset="0"/>
              <a:buChar char="•"/>
            </a:pPr>
            <a:r>
              <a:rPr lang="en-US" dirty="0" smtClean="0"/>
              <a:t>Electron clouds of </a:t>
            </a:r>
            <a:r>
              <a:rPr lang="en-US" dirty="0" err="1" smtClean="0"/>
              <a:t>nonpolar</a:t>
            </a:r>
            <a:r>
              <a:rPr lang="en-US" dirty="0" smtClean="0"/>
              <a:t> molecules can repel one another temporarily exposing the positive charge of one molecules nuclei to the negative charge of the others electrons.  This creates attractive “Van </a:t>
            </a:r>
            <a:r>
              <a:rPr lang="en-US" dirty="0" err="1" smtClean="0"/>
              <a:t>der</a:t>
            </a:r>
            <a:r>
              <a:rPr lang="en-US" dirty="0" smtClean="0"/>
              <a:t> Waals” forces between them.  When these forces are allowed to bring molecules together they are at a lower potential than if the molecules are separated.  There is an optimal distance for these forces.  </a:t>
            </a:r>
            <a:r>
              <a:rPr lang="en-US" dirty="0"/>
              <a:t>I</a:t>
            </a:r>
            <a:r>
              <a:rPr lang="en-US" dirty="0" smtClean="0"/>
              <a:t>f the molecules are pushed closer together than this, their negative electron clouds and positive nuclei will repel each other increasing the electric potential.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smtClean="0"/>
              <a:t>The </a:t>
            </a:r>
            <a:r>
              <a:rPr lang="en-US" sz="3200" b="1" dirty="0" err="1" smtClean="0"/>
              <a:t>Zeroth</a:t>
            </a:r>
            <a:r>
              <a:rPr lang="en-US" sz="3200" b="1" dirty="0" smtClean="0"/>
              <a:t> Law </a:t>
            </a:r>
            <a:r>
              <a:rPr lang="en-US" sz="3200" dirty="0" smtClean="0"/>
              <a:t>of Thermodynamics and Temperature</a:t>
            </a:r>
            <a:endParaRPr lang="en-US" sz="3200" dirty="0"/>
          </a:p>
        </p:txBody>
      </p:sp>
      <p:sp>
        <p:nvSpPr>
          <p:cNvPr id="3" name="TextBox 2"/>
          <p:cNvSpPr txBox="1"/>
          <p:nvPr/>
        </p:nvSpPr>
        <p:spPr>
          <a:xfrm>
            <a:off x="457200" y="1143000"/>
            <a:ext cx="8229600" cy="646331"/>
          </a:xfrm>
          <a:prstGeom prst="rect">
            <a:avLst/>
          </a:prstGeom>
          <a:noFill/>
        </p:spPr>
        <p:txBody>
          <a:bodyPr wrap="square" rtlCol="0">
            <a:spAutoFit/>
          </a:bodyPr>
          <a:lstStyle/>
          <a:p>
            <a:r>
              <a:rPr lang="en-US" dirty="0" smtClean="0"/>
              <a:t>“If two thermodynamic systems are each in thermal equilibrium with a third, then all three are in thermal equilibrium with each other.”</a:t>
            </a:r>
            <a:endParaRPr lang="en-US" dirty="0"/>
          </a:p>
        </p:txBody>
      </p:sp>
      <p:pic>
        <p:nvPicPr>
          <p:cNvPr id="4" name="Picture 3" descr="zeroth law.gif"/>
          <p:cNvPicPr>
            <a:picLocks noChangeAspect="1"/>
          </p:cNvPicPr>
          <p:nvPr/>
        </p:nvPicPr>
        <p:blipFill>
          <a:blip r:embed="rId2"/>
          <a:stretch>
            <a:fillRect/>
          </a:stretch>
        </p:blipFill>
        <p:spPr>
          <a:xfrm>
            <a:off x="1447800" y="2103407"/>
            <a:ext cx="6348412" cy="475459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smtClean="0"/>
              <a:t>The amount of energy stored in these different “degrees of freedom” varies with each mode.</a:t>
            </a:r>
            <a:endParaRPr lang="en-US" sz="3200" dirty="0"/>
          </a:p>
        </p:txBody>
      </p:sp>
      <p:pic>
        <p:nvPicPr>
          <p:cNvPr id="3" name="Picture 2" descr="molecular_degrees_of_freedom.png"/>
          <p:cNvPicPr>
            <a:picLocks noChangeAspect="1"/>
          </p:cNvPicPr>
          <p:nvPr/>
        </p:nvPicPr>
        <p:blipFill>
          <a:blip r:embed="rId2"/>
          <a:stretch>
            <a:fillRect/>
          </a:stretch>
        </p:blipFill>
        <p:spPr>
          <a:xfrm>
            <a:off x="1814127" y="1671392"/>
            <a:ext cx="5515745" cy="3515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152400"/>
            <a:ext cx="6870700" cy="850900"/>
          </a:xfrm>
          <a:prstGeom prst="rect">
            <a:avLst/>
          </a:prstGeom>
          <a:noFill/>
          <a:ln w="9525">
            <a:noFill/>
            <a:miter lim="800000"/>
            <a:headEnd/>
            <a:tailEnd/>
          </a:ln>
        </p:spPr>
        <p:txBody>
          <a:bodyPr/>
          <a:lstStyle/>
          <a:p>
            <a:pPr algn="ctr" eaLnBrk="1" hangingPunct="1"/>
            <a:r>
              <a:rPr lang="en-US" sz="4400" dirty="0" smtClean="0"/>
              <a:t>Know This</a:t>
            </a:r>
            <a:endParaRPr lang="en-US" sz="4400" dirty="0"/>
          </a:p>
        </p:txBody>
      </p:sp>
      <p:sp>
        <p:nvSpPr>
          <p:cNvPr id="7171" name="Rectangle 5"/>
          <p:cNvSpPr>
            <a:spLocks noChangeArrowheads="1"/>
          </p:cNvSpPr>
          <p:nvPr/>
        </p:nvSpPr>
        <p:spPr bwMode="auto">
          <a:xfrm>
            <a:off x="685800" y="1295400"/>
            <a:ext cx="7696200" cy="3657600"/>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r>
              <a:rPr lang="en-US" sz="2800" b="1" dirty="0">
                <a:latin typeface="Lucida Grande" charset="0"/>
              </a:rPr>
              <a:t>Instructor: </a:t>
            </a:r>
            <a:r>
              <a:rPr lang="en-US" sz="2800" dirty="0" smtClean="0">
                <a:latin typeface="Lucida Grande" charset="0"/>
              </a:rPr>
              <a:t>James Goodwin</a:t>
            </a:r>
            <a:endParaRPr lang="en-US" sz="2800" dirty="0">
              <a:latin typeface="Lucida Grande" charset="0"/>
            </a:endParaRPr>
          </a:p>
          <a:p>
            <a:pPr marL="342900" indent="-342900" algn="just" eaLnBrk="1" hangingPunct="1">
              <a:lnSpc>
                <a:spcPct val="90000"/>
              </a:lnSpc>
              <a:spcBef>
                <a:spcPct val="20000"/>
              </a:spcBef>
              <a:buFontTx/>
              <a:buChar char="•"/>
            </a:pPr>
            <a:r>
              <a:rPr lang="en-US" sz="2800" b="1" dirty="0">
                <a:latin typeface="Lucida Grande" charset="0"/>
              </a:rPr>
              <a:t>E-mail: </a:t>
            </a:r>
            <a:r>
              <a:rPr lang="en-US" sz="2800" u="sng" dirty="0" smtClean="0">
                <a:solidFill>
                  <a:srgbClr val="0000FF"/>
                </a:solidFill>
                <a:latin typeface="Lucida Grande" charset="0"/>
              </a:rPr>
              <a:t>jgoodwin@ucsc</a:t>
            </a:r>
            <a:r>
              <a:rPr lang="en-US" sz="2800" u="sng" dirty="0" smtClean="0">
                <a:solidFill>
                  <a:srgbClr val="0000FF"/>
                </a:solidFill>
                <a:latin typeface="Lucida Grande" charset="0"/>
                <a:hlinkClick r:id="rId3"/>
              </a:rPr>
              <a:t>.edu</a:t>
            </a:r>
            <a:endParaRPr lang="en-US" sz="2800" dirty="0">
              <a:latin typeface="Lucida Grande" charset="0"/>
            </a:endParaRPr>
          </a:p>
          <a:p>
            <a:pPr marL="342900" indent="-342900" algn="just" eaLnBrk="1" hangingPunct="1">
              <a:lnSpc>
                <a:spcPct val="90000"/>
              </a:lnSpc>
              <a:spcBef>
                <a:spcPct val="20000"/>
              </a:spcBef>
              <a:buFontTx/>
              <a:buChar char="•"/>
            </a:pPr>
            <a:r>
              <a:rPr lang="en-US" sz="2800" b="1" dirty="0">
                <a:latin typeface="Lucida Grande" charset="0"/>
              </a:rPr>
              <a:t>Office:</a:t>
            </a:r>
            <a:r>
              <a:rPr lang="en-US" sz="2800" dirty="0">
                <a:latin typeface="Lucida Grande" charset="0"/>
              </a:rPr>
              <a:t> </a:t>
            </a:r>
            <a:r>
              <a:rPr lang="en-US" sz="2800" dirty="0" smtClean="0">
                <a:latin typeface="Lucida Grande" charset="0"/>
              </a:rPr>
              <a:t>TBA</a:t>
            </a:r>
            <a:endParaRPr lang="en-US" sz="2800" dirty="0">
              <a:latin typeface="Lucida Grande" charset="0"/>
            </a:endParaRPr>
          </a:p>
          <a:p>
            <a:pPr marL="342900" indent="-342900" algn="just" eaLnBrk="1" hangingPunct="1">
              <a:lnSpc>
                <a:spcPct val="90000"/>
              </a:lnSpc>
              <a:spcBef>
                <a:spcPct val="20000"/>
              </a:spcBef>
              <a:spcAft>
                <a:spcPts val="600"/>
              </a:spcAft>
              <a:buFontTx/>
              <a:buChar char="•"/>
            </a:pPr>
            <a:r>
              <a:rPr lang="en-US" sz="2800" b="1" dirty="0">
                <a:latin typeface="Lucida Grande" charset="0"/>
              </a:rPr>
              <a:t>Office Hours: </a:t>
            </a:r>
            <a:r>
              <a:rPr lang="en-US" sz="2800" dirty="0" smtClean="0">
                <a:latin typeface="Lucida Grande" charset="0"/>
              </a:rPr>
              <a:t>Tues 11:00am-1:00pm</a:t>
            </a:r>
            <a:endParaRPr lang="en-US" sz="2800" b="1" dirty="0">
              <a:latin typeface="Lucida Grande" charset="0"/>
            </a:endParaRPr>
          </a:p>
          <a:p>
            <a:pPr marL="342900" indent="-342900" eaLnBrk="1" hangingPunct="1">
              <a:lnSpc>
                <a:spcPct val="90000"/>
              </a:lnSpc>
              <a:spcBef>
                <a:spcPct val="20000"/>
              </a:spcBef>
              <a:buFontTx/>
              <a:buChar char="•"/>
            </a:pPr>
            <a:r>
              <a:rPr lang="en-US" sz="2800" b="1" dirty="0">
                <a:latin typeface="Lucida Grande" charset="0"/>
              </a:rPr>
              <a:t>Class Meets:</a:t>
            </a:r>
            <a:r>
              <a:rPr lang="en-US" sz="2800" dirty="0">
                <a:latin typeface="Lucida Grande" charset="0"/>
              </a:rPr>
              <a:t> </a:t>
            </a:r>
            <a:r>
              <a:rPr lang="en-US" sz="2800" dirty="0" smtClean="0">
                <a:latin typeface="Lucida Grande" charset="0"/>
              </a:rPr>
              <a:t>9:35am </a:t>
            </a:r>
            <a:r>
              <a:rPr lang="en-US" sz="2800" dirty="0">
                <a:latin typeface="Lucida Grande" charset="0"/>
              </a:rPr>
              <a:t>-</a:t>
            </a:r>
            <a:r>
              <a:rPr lang="en-US" sz="2800" dirty="0" smtClean="0">
                <a:latin typeface="Lucida Grande" charset="0"/>
              </a:rPr>
              <a:t>10:50am Tue/</a:t>
            </a:r>
            <a:r>
              <a:rPr lang="en-US" sz="2800" dirty="0" err="1" smtClean="0">
                <a:latin typeface="Lucida Grande" charset="0"/>
              </a:rPr>
              <a:t>Thur</a:t>
            </a:r>
            <a:r>
              <a:rPr lang="en-US" sz="2800" dirty="0" smtClean="0">
                <a:latin typeface="Lucida Grande" charset="0"/>
              </a:rPr>
              <a:t> </a:t>
            </a:r>
            <a:r>
              <a:rPr lang="en-US" sz="2800" dirty="0">
                <a:latin typeface="Lucida Grande" charset="0"/>
              </a:rPr>
              <a:t>in </a:t>
            </a:r>
            <a:r>
              <a:rPr lang="en-US" sz="2800" dirty="0" smtClean="0">
                <a:latin typeface="Lucida Grande" charset="0"/>
              </a:rPr>
              <a:t>Thornton Hall 326</a:t>
            </a:r>
            <a:endParaRPr lang="en-US" sz="2800" dirty="0">
              <a:latin typeface="Lucida Grande" charset="0"/>
            </a:endParaRPr>
          </a:p>
          <a:p>
            <a:pPr marL="342900" indent="-342900" algn="just" eaLnBrk="1" hangingPunct="1">
              <a:lnSpc>
                <a:spcPct val="90000"/>
              </a:lnSpc>
              <a:spcBef>
                <a:spcPct val="20000"/>
              </a:spcBef>
              <a:buFontTx/>
              <a:buChar char="•"/>
            </a:pPr>
            <a:r>
              <a:rPr lang="en-US" sz="2800" b="1" dirty="0">
                <a:latin typeface="Lucida Grande" charset="0"/>
              </a:rPr>
              <a:t>W</a:t>
            </a:r>
            <a:r>
              <a:rPr lang="en-US" sz="2800" b="1" dirty="0" smtClean="0">
                <a:latin typeface="Lucida Grande" charset="0"/>
              </a:rPr>
              <a:t>ebsite</a:t>
            </a:r>
            <a:r>
              <a:rPr lang="en-US" sz="2800" b="1" dirty="0">
                <a:latin typeface="Lucida Grande" charset="0"/>
              </a:rPr>
              <a:t>:</a:t>
            </a:r>
            <a:r>
              <a:rPr lang="en-US" sz="2800" dirty="0">
                <a:latin typeface="Lucida Grande" charset="0"/>
              </a:rPr>
              <a:t>  </a:t>
            </a:r>
            <a:r>
              <a:rPr lang="en-US" sz="2800" dirty="0" smtClean="0">
                <a:latin typeface="Lucida Grande" charset="0"/>
              </a:rPr>
              <a:t>jamesgoodwin.yolasite.com</a:t>
            </a:r>
          </a:p>
          <a:p>
            <a:pPr marL="342900" indent="-342900" algn="just" eaLnBrk="1" hangingPunct="1">
              <a:lnSpc>
                <a:spcPct val="90000"/>
              </a:lnSpc>
              <a:spcBef>
                <a:spcPct val="20000"/>
              </a:spcBef>
              <a:buFontTx/>
              <a:buChar char="•"/>
            </a:pPr>
            <a:r>
              <a:rPr lang="en-US" sz="2800" b="1" dirty="0" err="1" smtClean="0">
                <a:latin typeface="Lucida Grande" charset="0"/>
              </a:rPr>
              <a:t>iLearn</a:t>
            </a:r>
            <a:r>
              <a:rPr lang="en-US" sz="2800" b="1" dirty="0" smtClean="0">
                <a:latin typeface="Lucida Grande" charset="0"/>
              </a:rPr>
              <a:t>:</a:t>
            </a:r>
            <a:r>
              <a:rPr lang="en-US" sz="2800" dirty="0" smtClean="0">
                <a:latin typeface="Lucida Grande" charset="0"/>
              </a:rPr>
              <a:t> will be up later in the semester</a:t>
            </a:r>
            <a:endParaRPr lang="en-US" sz="2800" dirty="0">
              <a:latin typeface="Lucida Grande" charset="0"/>
            </a:endParaRPr>
          </a:p>
          <a:p>
            <a:pPr marL="342900" indent="-342900" algn="just" eaLnBrk="1" hangingPunct="1">
              <a:lnSpc>
                <a:spcPct val="90000"/>
              </a:lnSpc>
              <a:spcBef>
                <a:spcPct val="20000"/>
              </a:spcBef>
            </a:pPr>
            <a:r>
              <a:rPr lang="en-US" sz="2800" dirty="0">
                <a:latin typeface="Lucida Grande" charset="0"/>
              </a:rPr>
              <a:t>    (ilearn.sfsu.edu to </a:t>
            </a:r>
            <a:r>
              <a:rPr lang="en-US" sz="2800" dirty="0" smtClean="0">
                <a:latin typeface="Lucida Grande" charset="0"/>
              </a:rPr>
              <a:t>login)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76300" y="709613"/>
            <a:ext cx="7696200" cy="914400"/>
          </a:xfrm>
          <a:prstGeom prst="rect">
            <a:avLst/>
          </a:prstGeom>
          <a:noFill/>
          <a:ln w="9525">
            <a:noFill/>
            <a:miter lim="800000"/>
            <a:headEnd/>
            <a:tailEnd/>
          </a:ln>
        </p:spPr>
        <p:txBody>
          <a:bodyPr/>
          <a:lstStyle/>
          <a:p>
            <a:pPr algn="ctr" eaLnBrk="1" hangingPunct="1"/>
            <a:r>
              <a:rPr lang="en-US" sz="4400" b="1">
                <a:latin typeface="Helvetica" charset="0"/>
              </a:rPr>
              <a:t>Prerequisites for CHEM 300</a:t>
            </a:r>
          </a:p>
        </p:txBody>
      </p:sp>
      <p:sp>
        <p:nvSpPr>
          <p:cNvPr id="8195" name="Rectangle 3"/>
          <p:cNvSpPr>
            <a:spLocks noChangeArrowheads="1"/>
          </p:cNvSpPr>
          <p:nvPr/>
        </p:nvSpPr>
        <p:spPr bwMode="auto">
          <a:xfrm>
            <a:off x="0" y="3232150"/>
            <a:ext cx="9144000" cy="762000"/>
          </a:xfrm>
          <a:prstGeom prst="rect">
            <a:avLst/>
          </a:prstGeom>
          <a:noFill/>
          <a:ln w="9525">
            <a:noFill/>
            <a:miter lim="800000"/>
            <a:headEnd/>
            <a:tailEnd/>
          </a:ln>
        </p:spPr>
        <p:txBody>
          <a:bodyPr/>
          <a:lstStyle/>
          <a:p>
            <a:pPr algn="ctr" eaLnBrk="1" hangingPunct="1">
              <a:spcBef>
                <a:spcPct val="20000"/>
              </a:spcBef>
              <a:spcAft>
                <a:spcPts val="600"/>
              </a:spcAft>
            </a:pPr>
            <a:r>
              <a:rPr lang="en-US" sz="3200" i="1">
                <a:latin typeface="Helvetica" charset="0"/>
              </a:rPr>
              <a:t>Rationale for the prerequisite structure</a:t>
            </a:r>
            <a:endParaRPr lang="en-US" sz="3200"/>
          </a:p>
        </p:txBody>
      </p:sp>
      <p:sp>
        <p:nvSpPr>
          <p:cNvPr id="8196" name="Rectangle 4"/>
          <p:cNvSpPr>
            <a:spLocks noChangeArrowheads="1"/>
          </p:cNvSpPr>
          <p:nvPr/>
        </p:nvSpPr>
        <p:spPr bwMode="auto">
          <a:xfrm>
            <a:off x="742950" y="1757363"/>
            <a:ext cx="7924800" cy="757237"/>
          </a:xfrm>
          <a:prstGeom prst="rect">
            <a:avLst/>
          </a:prstGeom>
          <a:noFill/>
          <a:ln w="9525">
            <a:noFill/>
            <a:miter lim="800000"/>
            <a:headEnd/>
            <a:tailEnd/>
          </a:ln>
        </p:spPr>
        <p:txBody>
          <a:bodyPr>
            <a:spAutoFit/>
          </a:bodyPr>
          <a:lstStyle/>
          <a:p>
            <a:pPr algn="ctr" eaLnBrk="1" hangingPunct="1">
              <a:lnSpc>
                <a:spcPct val="90000"/>
              </a:lnSpc>
              <a:spcBef>
                <a:spcPct val="20000"/>
              </a:spcBef>
            </a:pPr>
            <a:r>
              <a:rPr lang="en-US" sz="2400" b="1">
                <a:solidFill>
                  <a:srgbClr val="000000"/>
                </a:solidFill>
                <a:latin typeface="Helvetica" charset="0"/>
              </a:rPr>
              <a:t>PHYS 121</a:t>
            </a:r>
            <a:r>
              <a:rPr lang="en-US" sz="2400">
                <a:solidFill>
                  <a:srgbClr val="000000"/>
                </a:solidFill>
                <a:latin typeface="Helvetica" charset="0"/>
              </a:rPr>
              <a:t> or </a:t>
            </a:r>
            <a:r>
              <a:rPr lang="en-US" sz="2400" b="1">
                <a:solidFill>
                  <a:srgbClr val="000000"/>
                </a:solidFill>
                <a:latin typeface="Helvetica" charset="0"/>
              </a:rPr>
              <a:t>PHYS 240</a:t>
            </a:r>
            <a:r>
              <a:rPr lang="en-US" sz="2400">
                <a:solidFill>
                  <a:srgbClr val="000000"/>
                </a:solidFill>
                <a:latin typeface="Helvetica" charset="0"/>
              </a:rPr>
              <a:t>, </a:t>
            </a:r>
            <a:r>
              <a:rPr lang="en-US" sz="2400" b="1">
                <a:solidFill>
                  <a:srgbClr val="000000"/>
                </a:solidFill>
                <a:latin typeface="Helvetica" charset="0"/>
              </a:rPr>
              <a:t>CHEM 215, MATH 227,</a:t>
            </a:r>
            <a:r>
              <a:rPr lang="en-US" sz="2400">
                <a:solidFill>
                  <a:srgbClr val="000000"/>
                </a:solidFill>
                <a:latin typeface="Helvetica" charset="0"/>
              </a:rPr>
              <a:t> </a:t>
            </a:r>
            <a:r>
              <a:rPr lang="en-US" sz="2400" b="1">
                <a:solidFill>
                  <a:srgbClr val="000000"/>
                </a:solidFill>
                <a:latin typeface="Helvetica" charset="0"/>
              </a:rPr>
              <a:t>CHEM 320,</a:t>
            </a:r>
            <a:r>
              <a:rPr lang="en-US" sz="2400">
                <a:solidFill>
                  <a:srgbClr val="000000"/>
                </a:solidFill>
                <a:latin typeface="Helvetica" charset="0"/>
              </a:rPr>
              <a:t> </a:t>
            </a:r>
            <a:r>
              <a:rPr lang="en-US" sz="2400" b="1">
                <a:solidFill>
                  <a:srgbClr val="000000"/>
                </a:solidFill>
                <a:latin typeface="Helvetica" charset="0"/>
              </a:rPr>
              <a:t>CHEM 333,</a:t>
            </a:r>
            <a:r>
              <a:rPr lang="en-US" sz="2400">
                <a:solidFill>
                  <a:srgbClr val="000000"/>
                </a:solidFill>
                <a:latin typeface="Helvetica" charset="0"/>
              </a:rPr>
              <a:t> and each with a grade of C or better. </a:t>
            </a:r>
          </a:p>
        </p:txBody>
      </p:sp>
      <p:sp>
        <p:nvSpPr>
          <p:cNvPr id="8197" name="Text Box 7"/>
          <p:cNvSpPr txBox="1">
            <a:spLocks noChangeArrowheads="1"/>
          </p:cNvSpPr>
          <p:nvPr/>
        </p:nvSpPr>
        <p:spPr bwMode="auto">
          <a:xfrm>
            <a:off x="655638" y="4154488"/>
            <a:ext cx="8034337" cy="1190625"/>
          </a:xfrm>
          <a:prstGeom prst="rect">
            <a:avLst/>
          </a:prstGeom>
          <a:noFill/>
          <a:ln w="9525">
            <a:noFill/>
            <a:miter lim="800000"/>
            <a:headEnd/>
            <a:tailEnd/>
          </a:ln>
        </p:spPr>
        <p:txBody>
          <a:bodyPr>
            <a:spAutoFit/>
          </a:bodyPr>
          <a:lstStyle/>
          <a:p>
            <a:r>
              <a:rPr lang="en-US" sz="1800"/>
              <a:t>CHEM 215, PHYS 121, 240 and MATH 227 provide essential background</a:t>
            </a:r>
          </a:p>
          <a:p>
            <a:r>
              <a:rPr lang="en-US" sz="1800"/>
              <a:t>CHEM 320 problem solving (quantitative analysis) and basic chemical concepts which helps to pass CHEM 300</a:t>
            </a:r>
          </a:p>
          <a:p>
            <a:r>
              <a:rPr lang="en-US" sz="1800"/>
              <a:t>CHEM 320 together with CHEM 300?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66775" y="0"/>
            <a:ext cx="6870700" cy="1600200"/>
          </a:xfrm>
          <a:prstGeom prst="rect">
            <a:avLst/>
          </a:prstGeom>
          <a:noFill/>
          <a:ln w="9525">
            <a:noFill/>
            <a:miter lim="800000"/>
            <a:headEnd/>
            <a:tailEnd/>
          </a:ln>
        </p:spPr>
        <p:txBody>
          <a:bodyPr anchor="b"/>
          <a:lstStyle/>
          <a:p>
            <a:pPr algn="ctr" eaLnBrk="1" hangingPunct="1"/>
            <a:r>
              <a:rPr lang="en-US" sz="4400"/>
              <a:t>Textbooks and other resources</a:t>
            </a:r>
          </a:p>
        </p:txBody>
      </p:sp>
      <p:sp>
        <p:nvSpPr>
          <p:cNvPr id="10243" name="Rectangle 3"/>
          <p:cNvSpPr>
            <a:spLocks noChangeArrowheads="1"/>
          </p:cNvSpPr>
          <p:nvPr/>
        </p:nvSpPr>
        <p:spPr bwMode="auto">
          <a:xfrm>
            <a:off x="419100" y="1898650"/>
            <a:ext cx="8153400" cy="4138613"/>
          </a:xfrm>
          <a:prstGeom prst="rect">
            <a:avLst/>
          </a:prstGeom>
          <a:solidFill>
            <a:schemeClr val="bg1">
              <a:alpha val="74901"/>
            </a:schemeClr>
          </a:solidFill>
          <a:ln w="9525">
            <a:noFill/>
            <a:miter lim="800000"/>
            <a:headEnd/>
            <a:tailEnd/>
          </a:ln>
        </p:spPr>
        <p:txBody>
          <a:bodyPr/>
          <a:lstStyle/>
          <a:p>
            <a:pPr marL="342900" indent="-342900" algn="just" eaLnBrk="1" hangingPunct="1">
              <a:lnSpc>
                <a:spcPct val="90000"/>
              </a:lnSpc>
              <a:spcBef>
                <a:spcPct val="20000"/>
              </a:spcBef>
              <a:spcAft>
                <a:spcPts val="600"/>
              </a:spcAft>
              <a:buFontTx/>
              <a:buChar char="•"/>
              <a:defRPr/>
            </a:pPr>
            <a:r>
              <a:rPr lang="en-US" sz="2400" b="1" dirty="0" smtClean="0">
                <a:latin typeface="Lucida Grande" charset="0"/>
              </a:rPr>
              <a:t>Texts</a:t>
            </a:r>
            <a:r>
              <a:rPr lang="en-US" sz="2400" dirty="0">
                <a:latin typeface="Lucida Grande" charset="0"/>
              </a:rPr>
              <a:t>: </a:t>
            </a:r>
          </a:p>
          <a:p>
            <a:pPr marL="342900" algn="just" eaLnBrk="1" hangingPunct="1">
              <a:lnSpc>
                <a:spcPct val="90000"/>
              </a:lnSpc>
              <a:spcBef>
                <a:spcPct val="20000"/>
              </a:spcBef>
              <a:spcAft>
                <a:spcPts val="600"/>
              </a:spcAft>
              <a:defRPr/>
            </a:pPr>
            <a:r>
              <a:rPr lang="en-US" sz="2400" dirty="0">
                <a:latin typeface="Lucida Grande" charset="0"/>
              </a:rPr>
              <a:t>Elements of Physical Chemistry by Peter Atkins and Julio de Paula, </a:t>
            </a:r>
            <a:r>
              <a:rPr lang="en-US" sz="2400" dirty="0" smtClean="0">
                <a:latin typeface="Lucida Grande" charset="0"/>
              </a:rPr>
              <a:t>6</a:t>
            </a:r>
            <a:r>
              <a:rPr lang="en-US" sz="2400" baseline="30000" dirty="0" smtClean="0">
                <a:latin typeface="Lucida Grande" charset="0"/>
              </a:rPr>
              <a:t>th</a:t>
            </a:r>
            <a:r>
              <a:rPr lang="en-US" sz="2400" dirty="0" smtClean="0">
                <a:latin typeface="Lucida Grande" charset="0"/>
              </a:rPr>
              <a:t> </a:t>
            </a:r>
            <a:r>
              <a:rPr lang="en-US" sz="2400" dirty="0">
                <a:latin typeface="Lucida Grande" charset="0"/>
              </a:rPr>
              <a:t>ed. (</a:t>
            </a:r>
            <a:r>
              <a:rPr lang="en-US" sz="2400" dirty="0" smtClean="0">
                <a:latin typeface="Lucida Grande" charset="0"/>
              </a:rPr>
              <a:t>2013) </a:t>
            </a:r>
            <a:r>
              <a:rPr lang="en-US" sz="2400" dirty="0">
                <a:latin typeface="Lucida Grande" charset="0"/>
              </a:rPr>
              <a:t>W.H. </a:t>
            </a:r>
            <a:r>
              <a:rPr lang="en-US" sz="2400" dirty="0">
                <a:latin typeface="Lucida Grande" charset="0"/>
              </a:rPr>
              <a:t>Freeman</a:t>
            </a:r>
          </a:p>
          <a:p>
            <a:pPr marL="342900" eaLnBrk="1" hangingPunct="1">
              <a:lnSpc>
                <a:spcPct val="90000"/>
              </a:lnSpc>
              <a:spcBef>
                <a:spcPct val="20000"/>
              </a:spcBef>
              <a:spcAft>
                <a:spcPts val="600"/>
              </a:spcAft>
              <a:defRPr/>
            </a:pPr>
            <a:r>
              <a:rPr lang="en-US" sz="2400" dirty="0">
                <a:latin typeface="Lucida Grande" charset="0"/>
              </a:rPr>
              <a:t>Solution manual to accompany Elements of Physical Chemistry  by </a:t>
            </a:r>
            <a:r>
              <a:rPr lang="en-US" sz="2400" dirty="0" smtClean="0">
                <a:latin typeface="Lucida Grande" charset="0"/>
              </a:rPr>
              <a:t>David Smith (2013). </a:t>
            </a:r>
            <a:endParaRPr lang="en-US" sz="2400" dirty="0">
              <a:latin typeface="Lucida Grande" charset="0"/>
            </a:endParaRPr>
          </a:p>
          <a:p>
            <a:pPr marL="342900" indent="-342900" algn="just" eaLnBrk="1" hangingPunct="1">
              <a:lnSpc>
                <a:spcPct val="90000"/>
              </a:lnSpc>
              <a:spcBef>
                <a:spcPct val="20000"/>
              </a:spcBef>
              <a:spcAft>
                <a:spcPts val="600"/>
              </a:spcAft>
              <a:buFontTx/>
              <a:buChar char="•"/>
              <a:defRPr/>
            </a:pPr>
            <a:r>
              <a:rPr lang="en-US" sz="2400" b="1" dirty="0">
                <a:latin typeface="Lucida Grande" charset="0"/>
              </a:rPr>
              <a:t>Other optional texts:</a:t>
            </a:r>
            <a:r>
              <a:rPr lang="en-US" sz="2400" dirty="0">
                <a:latin typeface="Lucida Grande" charset="0"/>
              </a:rPr>
              <a:t> </a:t>
            </a:r>
            <a:r>
              <a:rPr lang="en-US" sz="2400" u="sng" dirty="0">
                <a:latin typeface="Lucida Grande" charset="0"/>
              </a:rPr>
              <a:t>Thermodynamics and Kinetics for the Biological Sciences</a:t>
            </a:r>
            <a:r>
              <a:rPr lang="en-US" sz="2400" dirty="0">
                <a:latin typeface="Lucida Grande" charset="0"/>
              </a:rPr>
              <a:t>, G. </a:t>
            </a:r>
            <a:r>
              <a:rPr lang="en-US" sz="2400" dirty="0" err="1">
                <a:latin typeface="Lucida Grande" charset="0"/>
              </a:rPr>
              <a:t>Hammes</a:t>
            </a:r>
            <a:r>
              <a:rPr lang="en-US" sz="2400" dirty="0">
                <a:latin typeface="Lucida Grande" charset="0"/>
              </a:rPr>
              <a:t>, Wiley, NY (2000) (ISBN: </a:t>
            </a:r>
            <a:r>
              <a:rPr lang="en-US" sz="2400" dirty="0">
                <a:solidFill>
                  <a:srgbClr val="000000"/>
                </a:solidFill>
                <a:latin typeface="Lucida Grande" charset="0"/>
              </a:rPr>
              <a:t>0471374911) </a:t>
            </a:r>
            <a:r>
              <a:rPr lang="en-US" sz="2400" dirty="0">
                <a:latin typeface="Lucida Grande" charset="0"/>
              </a:rPr>
              <a:t>and </a:t>
            </a:r>
            <a:r>
              <a:rPr lang="en-US" sz="2400" u="sng" dirty="0">
                <a:latin typeface="Lucida Grande" charset="0"/>
              </a:rPr>
              <a:t>Physical Chemistry for the Biological Sciences, G. </a:t>
            </a:r>
            <a:r>
              <a:rPr lang="en-US" sz="2400" u="sng" dirty="0" err="1">
                <a:latin typeface="Lucida Grande" charset="0"/>
              </a:rPr>
              <a:t>Hammes</a:t>
            </a:r>
            <a:r>
              <a:rPr lang="en-US" sz="2400" dirty="0">
                <a:latin typeface="Lucida Grande" charset="0"/>
              </a:rPr>
              <a:t> (2007) (ISBN: </a:t>
            </a:r>
            <a:r>
              <a:rPr lang="en-US" sz="2400" dirty="0">
                <a:solidFill>
                  <a:srgbClr val="000000"/>
                </a:solidFill>
                <a:latin typeface="Lucida Grande" charset="0"/>
              </a:rPr>
              <a:t>978-0-470-12202-0) </a:t>
            </a:r>
            <a:r>
              <a:rPr lang="en-US" sz="2400" dirty="0">
                <a:latin typeface="Lucida Grande" charset="0"/>
              </a:rPr>
              <a:t>can be useful.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6563" y="0"/>
            <a:ext cx="6870700" cy="838200"/>
          </a:xfrm>
          <a:prstGeom prst="rect">
            <a:avLst/>
          </a:prstGeom>
          <a:noFill/>
          <a:ln w="9525">
            <a:noFill/>
            <a:miter lim="800000"/>
            <a:headEnd/>
            <a:tailEnd/>
          </a:ln>
        </p:spPr>
        <p:txBody>
          <a:bodyPr anchor="b"/>
          <a:lstStyle/>
          <a:p>
            <a:pPr algn="ctr" eaLnBrk="1" hangingPunct="1"/>
            <a:r>
              <a:rPr lang="en-US" sz="4400"/>
              <a:t>Course grading</a:t>
            </a:r>
          </a:p>
        </p:txBody>
      </p:sp>
      <p:sp>
        <p:nvSpPr>
          <p:cNvPr id="15363" name="Rectangle 3"/>
          <p:cNvSpPr>
            <a:spLocks noChangeArrowheads="1"/>
          </p:cNvSpPr>
          <p:nvPr/>
        </p:nvSpPr>
        <p:spPr bwMode="auto">
          <a:xfrm>
            <a:off x="723900" y="990600"/>
            <a:ext cx="7924800" cy="6154738"/>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2800" dirty="0" smtClean="0"/>
              <a:t>25% Homework	</a:t>
            </a:r>
          </a:p>
          <a:p>
            <a:pPr marL="800100" lvl="1" indent="-342900">
              <a:lnSpc>
                <a:spcPct val="90000"/>
              </a:lnSpc>
              <a:spcBef>
                <a:spcPct val="20000"/>
              </a:spcBef>
              <a:buFont typeface="Arial" pitchFamily="34" charset="0"/>
              <a:buChar char="•"/>
            </a:pPr>
            <a:r>
              <a:rPr lang="en-US" sz="2400" dirty="0" smtClean="0"/>
              <a:t>Must be 90% correct for full credit</a:t>
            </a:r>
          </a:p>
          <a:p>
            <a:pPr marL="800100" lvl="1" indent="-342900">
              <a:lnSpc>
                <a:spcPct val="90000"/>
              </a:lnSpc>
              <a:spcBef>
                <a:spcPct val="20000"/>
              </a:spcBef>
              <a:buFont typeface="Arial" pitchFamily="34" charset="0"/>
              <a:buChar char="•"/>
            </a:pPr>
            <a:r>
              <a:rPr lang="en-US" sz="2400" dirty="0" smtClean="0"/>
              <a:t>10% deduction for every day past due</a:t>
            </a:r>
            <a:endParaRPr lang="en-US" sz="2400" dirty="0"/>
          </a:p>
          <a:p>
            <a:pPr marL="342900" indent="-342900" eaLnBrk="1" hangingPunct="1">
              <a:lnSpc>
                <a:spcPct val="90000"/>
              </a:lnSpc>
              <a:spcBef>
                <a:spcPct val="20000"/>
              </a:spcBef>
              <a:buFontTx/>
              <a:buChar char="•"/>
            </a:pPr>
            <a:r>
              <a:rPr lang="en-US" sz="2800" dirty="0" smtClean="0"/>
              <a:t>75</a:t>
            </a:r>
            <a:r>
              <a:rPr lang="en-US" sz="2800" dirty="0"/>
              <a:t>% Exams </a:t>
            </a:r>
            <a:r>
              <a:rPr lang="en-US" sz="2400" dirty="0"/>
              <a:t>(</a:t>
            </a:r>
            <a:r>
              <a:rPr lang="en-US" sz="2400" dirty="0" smtClean="0"/>
              <a:t>4</a:t>
            </a:r>
            <a:r>
              <a:rPr lang="en-US" sz="2400" dirty="0"/>
              <a:t> </a:t>
            </a:r>
            <a:r>
              <a:rPr lang="en-US" sz="2400" dirty="0" smtClean="0"/>
              <a:t>@ 25% lowest dropped or HW)</a:t>
            </a:r>
            <a:endParaRPr lang="en-US" sz="2400" dirty="0"/>
          </a:p>
          <a:p>
            <a:pPr marL="742950" lvl="1" indent="-285750" eaLnBrk="1" hangingPunct="1">
              <a:lnSpc>
                <a:spcPct val="90000"/>
              </a:lnSpc>
              <a:spcBef>
                <a:spcPct val="20000"/>
              </a:spcBef>
              <a:buFontTx/>
              <a:buChar char="–"/>
            </a:pPr>
            <a:r>
              <a:rPr lang="en-US" sz="2400" dirty="0"/>
              <a:t>Each covers </a:t>
            </a:r>
            <a:r>
              <a:rPr lang="en-US" sz="2400" dirty="0" smtClean="0"/>
              <a:t>~3.5 chapters</a:t>
            </a:r>
          </a:p>
          <a:p>
            <a:pPr marL="742950" lvl="1" indent="-285750" eaLnBrk="1" hangingPunct="1">
              <a:lnSpc>
                <a:spcPct val="90000"/>
              </a:lnSpc>
              <a:spcBef>
                <a:spcPct val="20000"/>
              </a:spcBef>
              <a:buFontTx/>
              <a:buChar char="–"/>
            </a:pPr>
            <a:r>
              <a:rPr lang="en-US" sz="2400" dirty="0" smtClean="0"/>
              <a:t>Most questions will be similar to homework or to examples done in class</a:t>
            </a:r>
            <a:endParaRPr lang="en-US" sz="2400" dirty="0"/>
          </a:p>
          <a:p>
            <a:pPr marL="742950" lvl="1" indent="-285750" eaLnBrk="1" hangingPunct="1">
              <a:lnSpc>
                <a:spcPct val="90000"/>
              </a:lnSpc>
              <a:spcBef>
                <a:spcPct val="20000"/>
              </a:spcBef>
              <a:buFontTx/>
              <a:buChar char="–"/>
            </a:pPr>
            <a:r>
              <a:rPr lang="en-US" sz="2400" dirty="0"/>
              <a:t>Final will be ~</a:t>
            </a:r>
            <a:r>
              <a:rPr lang="en-US" sz="2400" dirty="0" smtClean="0"/>
              <a:t>80% cumulative, 20% new material</a:t>
            </a:r>
          </a:p>
          <a:p>
            <a:pPr marL="742950" lvl="1" indent="-285750" eaLnBrk="1" hangingPunct="1">
              <a:lnSpc>
                <a:spcPct val="90000"/>
              </a:lnSpc>
              <a:spcBef>
                <a:spcPct val="20000"/>
              </a:spcBef>
              <a:buFontTx/>
              <a:buChar char="–"/>
            </a:pPr>
            <a:r>
              <a:rPr lang="en-US" sz="2400" dirty="0" smtClean="0"/>
              <a:t>Must take final exam</a:t>
            </a:r>
            <a:endParaRPr lang="en-US" sz="2400" dirty="0"/>
          </a:p>
          <a:p>
            <a:pPr marL="342900" indent="-342900" eaLnBrk="1" hangingPunct="1">
              <a:lnSpc>
                <a:spcPct val="90000"/>
              </a:lnSpc>
              <a:spcBef>
                <a:spcPct val="20000"/>
              </a:spcBef>
              <a:buFontTx/>
              <a:buChar char="•"/>
            </a:pPr>
            <a:r>
              <a:rPr lang="en-US" sz="2800" dirty="0"/>
              <a:t>C</a:t>
            </a:r>
            <a:r>
              <a:rPr lang="en-US" sz="2800" dirty="0" smtClean="0"/>
              <a:t>lass </a:t>
            </a:r>
            <a:r>
              <a:rPr lang="en-US" sz="2800" dirty="0"/>
              <a:t>participation</a:t>
            </a:r>
          </a:p>
          <a:p>
            <a:pPr marL="742950" lvl="1" indent="-285750" eaLnBrk="1" hangingPunct="1">
              <a:lnSpc>
                <a:spcPct val="90000"/>
              </a:lnSpc>
              <a:spcBef>
                <a:spcPct val="20000"/>
              </a:spcBef>
              <a:buFontTx/>
              <a:buChar char="–"/>
            </a:pPr>
            <a:r>
              <a:rPr lang="en-US" sz="2400" dirty="0" smtClean="0"/>
              <a:t>Participation will be considered when assigning grades for someone on borderline.  Includes </a:t>
            </a:r>
            <a:r>
              <a:rPr lang="en-US" sz="2400" dirty="0"/>
              <a:t>class </a:t>
            </a:r>
            <a:r>
              <a:rPr lang="en-US" sz="2400" dirty="0" smtClean="0"/>
              <a:t>discussions, </a:t>
            </a:r>
            <a:r>
              <a:rPr lang="en-US" sz="2400" dirty="0"/>
              <a:t>answering and asking questions</a:t>
            </a:r>
            <a:r>
              <a:rPr lang="en-US" sz="2400" dirty="0" smtClean="0"/>
              <a:t>, </a:t>
            </a:r>
            <a:r>
              <a:rPr lang="en-US" sz="2400" dirty="0"/>
              <a:t>participating in the problem solving exercises in </a:t>
            </a:r>
            <a:r>
              <a:rPr lang="en-US" sz="2400" dirty="0" smtClean="0"/>
              <a:t>class and attendance at office hours.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wipe(left)">
                                      <p:cBhvr>
                                        <p:cTn id="10" dur="500"/>
                                        <p:tgtEl>
                                          <p:spTgt spid="1536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wipe(left)">
                                      <p:cBhvr>
                                        <p:cTn id="13" dur="500"/>
                                        <p:tgtEl>
                                          <p:spTgt spid="153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wipe(left)">
                                      <p:cBhvr>
                                        <p:cTn id="18" dur="500"/>
                                        <p:tgtEl>
                                          <p:spTgt spid="153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wipe(left)">
                                      <p:cBhvr>
                                        <p:cTn id="23" dur="500"/>
                                        <p:tgtEl>
                                          <p:spTgt spid="1536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363">
                                            <p:txEl>
                                              <p:pRg st="5" end="5"/>
                                            </p:txEl>
                                          </p:spTgt>
                                        </p:tgtEl>
                                        <p:attrNameLst>
                                          <p:attrName>style.visibility</p:attrName>
                                        </p:attrNameLst>
                                      </p:cBhvr>
                                      <p:to>
                                        <p:strVal val="visible"/>
                                      </p:to>
                                    </p:set>
                                    <p:animEffect transition="in" filter="wipe(left)">
                                      <p:cBhvr>
                                        <p:cTn id="26" dur="500"/>
                                        <p:tgtEl>
                                          <p:spTgt spid="1536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wipe(left)">
                                      <p:cBhvr>
                                        <p:cTn id="31" dur="500"/>
                                        <p:tgtEl>
                                          <p:spTgt spid="1536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363">
                                            <p:txEl>
                                              <p:pRg st="7" end="7"/>
                                            </p:txEl>
                                          </p:spTgt>
                                        </p:tgtEl>
                                        <p:attrNameLst>
                                          <p:attrName>style.visibility</p:attrName>
                                        </p:attrNameLst>
                                      </p:cBhvr>
                                      <p:to>
                                        <p:strVal val="visible"/>
                                      </p:to>
                                    </p:set>
                                    <p:animEffect transition="in" filter="wipe(left)">
                                      <p:cBhvr>
                                        <p:cTn id="34" dur="500"/>
                                        <p:tgtEl>
                                          <p:spTgt spid="1536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wipe(left)">
                                      <p:cBhvr>
                                        <p:cTn id="39" dur="500"/>
                                        <p:tgtEl>
                                          <p:spTgt spid="1536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363">
                                            <p:txEl>
                                              <p:pRg st="9" end="9"/>
                                            </p:txEl>
                                          </p:spTgt>
                                        </p:tgtEl>
                                        <p:attrNameLst>
                                          <p:attrName>style.visibility</p:attrName>
                                        </p:attrNameLst>
                                      </p:cBhvr>
                                      <p:to>
                                        <p:strVal val="visible"/>
                                      </p:to>
                                    </p:set>
                                    <p:animEffect transition="in" filter="wipe(left)">
                                      <p:cBhvr>
                                        <p:cTn id="44"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6563" y="0"/>
            <a:ext cx="6870700" cy="762000"/>
          </a:xfrm>
          <a:prstGeom prst="rect">
            <a:avLst/>
          </a:prstGeom>
          <a:noFill/>
          <a:ln w="9525">
            <a:noFill/>
            <a:miter lim="800000"/>
            <a:headEnd/>
            <a:tailEnd/>
          </a:ln>
        </p:spPr>
        <p:txBody>
          <a:bodyPr anchor="b"/>
          <a:lstStyle/>
          <a:p>
            <a:pPr algn="ctr" eaLnBrk="1" hangingPunct="1"/>
            <a:r>
              <a:rPr lang="en-US" sz="4400" dirty="0" smtClean="0"/>
              <a:t>Exam Re-Submissions</a:t>
            </a:r>
            <a:endParaRPr lang="en-US" sz="4400" dirty="0"/>
          </a:p>
        </p:txBody>
      </p:sp>
      <p:sp>
        <p:nvSpPr>
          <p:cNvPr id="15363" name="Rectangle 3"/>
          <p:cNvSpPr>
            <a:spLocks noChangeArrowheads="1"/>
          </p:cNvSpPr>
          <p:nvPr/>
        </p:nvSpPr>
        <p:spPr bwMode="auto">
          <a:xfrm>
            <a:off x="762000" y="685800"/>
            <a:ext cx="7924800" cy="64770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2800" dirty="0" smtClean="0"/>
              <a:t>Original Required Response</a:t>
            </a:r>
          </a:p>
          <a:p>
            <a:pPr marL="800100" lvl="1" indent="-342900">
              <a:lnSpc>
                <a:spcPct val="90000"/>
              </a:lnSpc>
              <a:spcBef>
                <a:spcPct val="20000"/>
              </a:spcBef>
              <a:buFontTx/>
              <a:buChar char="•"/>
            </a:pPr>
            <a:r>
              <a:rPr lang="en-US" sz="2400" dirty="0" smtClean="0"/>
              <a:t>Re-write all mathematical/oral arguments as would have been required in original exam</a:t>
            </a:r>
          </a:p>
          <a:p>
            <a:pPr marL="800100" lvl="1" indent="-342900">
              <a:lnSpc>
                <a:spcPct val="90000"/>
              </a:lnSpc>
              <a:spcBef>
                <a:spcPct val="20000"/>
              </a:spcBef>
              <a:buFont typeface="Arial" pitchFamily="34" charset="0"/>
              <a:buChar char="•"/>
            </a:pPr>
            <a:r>
              <a:rPr lang="en-US" sz="2400" dirty="0" smtClean="0"/>
              <a:t>Must be neat/legible, correct and complete</a:t>
            </a:r>
            <a:endParaRPr lang="en-US" sz="2400" dirty="0"/>
          </a:p>
          <a:p>
            <a:pPr marL="342900" indent="-342900" eaLnBrk="1" hangingPunct="1">
              <a:lnSpc>
                <a:spcPct val="90000"/>
              </a:lnSpc>
              <a:spcBef>
                <a:spcPct val="20000"/>
              </a:spcBef>
            </a:pPr>
            <a:r>
              <a:rPr lang="en-US" sz="2800" dirty="0" smtClean="0"/>
              <a:t>Additional Essay Requirement</a:t>
            </a:r>
            <a:endParaRPr lang="en-US" sz="2800" dirty="0"/>
          </a:p>
          <a:p>
            <a:pPr marL="742950" lvl="1" indent="-285750" eaLnBrk="1" hangingPunct="1">
              <a:lnSpc>
                <a:spcPct val="90000"/>
              </a:lnSpc>
              <a:spcBef>
                <a:spcPct val="20000"/>
              </a:spcBef>
              <a:buFontTx/>
              <a:buChar char="–"/>
            </a:pPr>
            <a:r>
              <a:rPr lang="en-US" sz="2400" dirty="0" smtClean="0"/>
              <a:t>Detailed written explanation of problem and strategy to solving.  At least two paragraphs</a:t>
            </a:r>
            <a:endParaRPr lang="en-US" sz="2400" dirty="0"/>
          </a:p>
          <a:p>
            <a:pPr marL="742950" lvl="1" indent="-285750" eaLnBrk="1" hangingPunct="1">
              <a:lnSpc>
                <a:spcPct val="90000"/>
              </a:lnSpc>
              <a:spcBef>
                <a:spcPct val="20000"/>
              </a:spcBef>
              <a:buFontTx/>
              <a:buChar char="–"/>
            </a:pPr>
            <a:r>
              <a:rPr lang="en-US" sz="2400" dirty="0" smtClean="0"/>
              <a:t>First Paragraph:  Describe what the problem is asking.  What system and physical properties are involved?  What is the nature of the energetic properties we are concerned with?</a:t>
            </a:r>
          </a:p>
          <a:p>
            <a:pPr marL="742950" lvl="1" indent="-285750" eaLnBrk="1" hangingPunct="1">
              <a:lnSpc>
                <a:spcPct val="90000"/>
              </a:lnSpc>
              <a:spcBef>
                <a:spcPct val="20000"/>
              </a:spcBef>
              <a:buFontTx/>
              <a:buChar char="–"/>
            </a:pPr>
            <a:r>
              <a:rPr lang="en-US" sz="2400" dirty="0" smtClean="0"/>
              <a:t>Second Paragraph:  Describe the logic involved in solving the problem.  What do we know about our system and how do we use it to get to the answer?  What are the physical/mathematical connections between </a:t>
            </a:r>
            <a:r>
              <a:rPr lang="en-US" sz="2400" dirty="0" err="1" smtClean="0"/>
              <a:t>knowns</a:t>
            </a:r>
            <a:r>
              <a:rPr lang="en-US" sz="2400" dirty="0" smtClean="0"/>
              <a:t> and unknowns and what are the steps involved in linking them?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wipe(left)">
                                      <p:cBhvr>
                                        <p:cTn id="10" dur="500"/>
                                        <p:tgtEl>
                                          <p:spTgt spid="1536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wipe(left)">
                                      <p:cBhvr>
                                        <p:cTn id="13" dur="500"/>
                                        <p:tgtEl>
                                          <p:spTgt spid="153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wipe(left)">
                                      <p:cBhvr>
                                        <p:cTn id="18" dur="500"/>
                                        <p:tgtEl>
                                          <p:spTgt spid="153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wipe(left)">
                                      <p:cBhvr>
                                        <p:cTn id="23" dur="5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wipe(left)">
                                      <p:cBhvr>
                                        <p:cTn id="28" dur="500"/>
                                        <p:tgtEl>
                                          <p:spTgt spid="1536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wipe(left)">
                                      <p:cBhvr>
                                        <p:cTn id="31"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2400"/>
            <a:ext cx="6870700" cy="838200"/>
          </a:xfrm>
          <a:prstGeom prst="rect">
            <a:avLst/>
          </a:prstGeom>
          <a:noFill/>
          <a:ln w="9525">
            <a:noFill/>
            <a:miter lim="800000"/>
            <a:headEnd/>
            <a:tailEnd/>
          </a:ln>
        </p:spPr>
        <p:txBody>
          <a:bodyPr anchor="b"/>
          <a:lstStyle/>
          <a:p>
            <a:pPr algn="ctr" eaLnBrk="1" hangingPunct="1"/>
            <a:r>
              <a:rPr lang="en-US" sz="4400"/>
              <a:t>Cheating</a:t>
            </a:r>
          </a:p>
        </p:txBody>
      </p:sp>
      <p:sp>
        <p:nvSpPr>
          <p:cNvPr id="12291" name="Rectangle 3"/>
          <p:cNvSpPr>
            <a:spLocks noChangeArrowheads="1"/>
          </p:cNvSpPr>
          <p:nvPr/>
        </p:nvSpPr>
        <p:spPr bwMode="auto">
          <a:xfrm>
            <a:off x="266700" y="914400"/>
            <a:ext cx="8534400" cy="5943600"/>
          </a:xfrm>
          <a:prstGeom prst="rect">
            <a:avLst/>
          </a:prstGeom>
          <a:solidFill>
            <a:schemeClr val="bg1">
              <a:alpha val="74901"/>
            </a:schemeClr>
          </a:solidFill>
          <a:ln w="9525">
            <a:noFill/>
            <a:miter lim="800000"/>
            <a:headEnd/>
            <a:tailEnd/>
          </a:ln>
        </p:spPr>
        <p:txBody>
          <a:bodyPr/>
          <a:lstStyle/>
          <a:p>
            <a:pPr marL="342900" indent="-342900" eaLnBrk="1" hangingPunct="1">
              <a:spcBef>
                <a:spcPct val="20000"/>
              </a:spcBef>
              <a:buFontTx/>
              <a:buChar char="•"/>
            </a:pPr>
            <a:r>
              <a:rPr lang="en-US" sz="2400" dirty="0"/>
              <a:t>The only “cheating” allowed is the use of a cheat sheet on exams </a:t>
            </a:r>
          </a:p>
          <a:p>
            <a:pPr marL="742950" lvl="1" indent="-285750" eaLnBrk="1" hangingPunct="1">
              <a:spcBef>
                <a:spcPct val="20000"/>
              </a:spcBef>
              <a:buFontTx/>
              <a:buChar char="–"/>
            </a:pPr>
            <a:r>
              <a:rPr lang="en-US" sz="2400" dirty="0"/>
              <a:t>An index card no more than </a:t>
            </a:r>
            <a:r>
              <a:rPr lang="en-US" sz="2400" dirty="0" smtClean="0"/>
              <a:t>3” </a:t>
            </a:r>
            <a:r>
              <a:rPr lang="en-US" sz="2400" dirty="0"/>
              <a:t>x </a:t>
            </a:r>
            <a:r>
              <a:rPr lang="en-US" sz="2400" dirty="0" smtClean="0"/>
              <a:t>5”. </a:t>
            </a:r>
            <a:r>
              <a:rPr lang="en-US" sz="2400" dirty="0"/>
              <a:t>You can cover both sides and either write it by hand or print it out on a computer. Please no other papers !</a:t>
            </a:r>
          </a:p>
          <a:p>
            <a:pPr marL="342900" indent="-342900" eaLnBrk="1" hangingPunct="1">
              <a:spcBef>
                <a:spcPct val="20000"/>
              </a:spcBef>
              <a:buFontTx/>
              <a:buChar char="•"/>
            </a:pPr>
            <a:r>
              <a:rPr lang="en-US" sz="2400" dirty="0"/>
              <a:t>C</a:t>
            </a:r>
            <a:r>
              <a:rPr lang="en-US" sz="2400" dirty="0" smtClean="0"/>
              <a:t>ell </a:t>
            </a:r>
            <a:r>
              <a:rPr lang="en-US" sz="2400" dirty="0"/>
              <a:t>phones</a:t>
            </a:r>
          </a:p>
          <a:p>
            <a:pPr marL="742950" lvl="1" indent="-285750" eaLnBrk="1" hangingPunct="1">
              <a:spcBef>
                <a:spcPct val="20000"/>
              </a:spcBef>
              <a:buFontTx/>
              <a:buChar char="–"/>
            </a:pPr>
            <a:r>
              <a:rPr lang="en-US" sz="2400" dirty="0"/>
              <a:t>Because of the proliferation of camera cell phones and text messaging, cell phones are banned from exams. If you’re caught with a cell phone out during an exam you will be asked to turn in your exam</a:t>
            </a:r>
            <a:r>
              <a:rPr lang="en-US" sz="2400" dirty="0" smtClean="0"/>
              <a:t>.  If you leave to use the restroom you must turn your cell phone in to me first.</a:t>
            </a:r>
            <a:endParaRPr lang="en-US" sz="2400" dirty="0"/>
          </a:p>
          <a:p>
            <a:pPr marL="342900" indent="-342900" eaLnBrk="1" hangingPunct="1">
              <a:spcBef>
                <a:spcPct val="20000"/>
              </a:spcBef>
              <a:buFontTx/>
              <a:buChar char="•"/>
            </a:pPr>
            <a:r>
              <a:rPr lang="en-US" sz="2400" dirty="0"/>
              <a:t>No sharing of calculators or other materials</a:t>
            </a:r>
          </a:p>
          <a:p>
            <a:pPr marL="742950" lvl="1" indent="-285750" eaLnBrk="1" hangingPunct="1">
              <a:spcBef>
                <a:spcPct val="20000"/>
              </a:spcBef>
              <a:buFontTx/>
              <a:buChar char="–"/>
            </a:pPr>
            <a:r>
              <a:rPr lang="en-US" sz="2400" dirty="0"/>
              <a:t>If students are caught exchanging calculators or other materials, they will both be asked to turn in their exams. </a:t>
            </a:r>
            <a:r>
              <a:rPr lang="en-US" sz="2400" dirty="0" smtClean="0"/>
              <a:t> A shared calculator must be passed through me.</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2520</Words>
  <Application>Microsoft Office PowerPoint</Application>
  <PresentationFormat>On-screen Show (4:3)</PresentationFormat>
  <Paragraphs>166</Paragraphs>
  <Slides>32</Slides>
  <Notes>19</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Biology uses chemical reactivity/energy to reliably store information</vt:lpstr>
      <vt:lpstr>Slide 21</vt:lpstr>
      <vt:lpstr>Water transport through channels  </vt:lpstr>
      <vt:lpstr>Energy stored in ion concentration gradients is used to send signals in our neurons</vt:lpstr>
      <vt:lpstr>Evaporative Cooling</vt:lpstr>
      <vt:lpstr>Early Course Goals</vt:lpstr>
      <vt:lpstr>Quick Review on Energy</vt:lpstr>
      <vt:lpstr>Of the field forces acting on chemical systems, we are primarily concerned with electromagnetic forces</vt:lpstr>
      <vt:lpstr>How is Energy Stored in Matter/Chemical Systems?</vt:lpstr>
      <vt:lpstr>Kinetic Energy takes a variety of forms</vt:lpstr>
      <vt:lpstr> Electric Potential Energy can be stored in different ways</vt:lpstr>
      <vt:lpstr>The Zeroth Law of Thermodynamics and Temperature</vt:lpstr>
      <vt:lpstr>The amount of energy stored in these different “degrees of freedom” varies with each mode.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obkb</dc:creator>
  <cp:lastModifiedBy>obkb</cp:lastModifiedBy>
  <cp:revision>99</cp:revision>
  <dcterms:created xsi:type="dcterms:W3CDTF">2014-01-24T04:38:41Z</dcterms:created>
  <dcterms:modified xsi:type="dcterms:W3CDTF">2014-01-25T08:36:45Z</dcterms:modified>
</cp:coreProperties>
</file>