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7" r:id="rId7"/>
    <p:sldId id="265" r:id="rId8"/>
    <p:sldId id="266" r:id="rId9"/>
    <p:sldId id="268" r:id="rId10"/>
    <p:sldId id="262" r:id="rId11"/>
    <p:sldId id="263" r:id="rId12"/>
    <p:sldId id="261" r:id="rId13"/>
    <p:sldId id="26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11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B63C37-6EA9-457B-B5F1-9AB84F0B6B80}" type="datetimeFigureOut">
              <a:rPr lang="en-US" smtClean="0"/>
              <a:t>2/7/2014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B06EB8-5FC0-428A-890D-B32BB46A8BE9}"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 is state function, independent</a:t>
            </a:r>
            <a:r>
              <a:rPr lang="en-US" baseline="0" dirty="0" smtClean="0"/>
              <a:t> of path.  Systems do not possess heat and work, they are modes of energy transfer.</a:t>
            </a:r>
            <a:endParaRPr lang="en-US" dirty="0"/>
          </a:p>
        </p:txBody>
      </p:sp>
      <p:sp>
        <p:nvSpPr>
          <p:cNvPr id="4" name="Slide Number Placeholder 3"/>
          <p:cNvSpPr>
            <a:spLocks noGrp="1"/>
          </p:cNvSpPr>
          <p:nvPr>
            <p:ph type="sldNum" sz="quarter" idx="10"/>
          </p:nvPr>
        </p:nvSpPr>
        <p:spPr/>
        <p:txBody>
          <a:bodyPr/>
          <a:lstStyle/>
          <a:p>
            <a:fld id="{9DB06EB8-5FC0-428A-890D-B32BB46A8BE9}"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Mention that because “heat” is generally transferred through</a:t>
            </a:r>
            <a:r>
              <a:rPr lang="en-US" baseline="0" dirty="0" smtClean="0"/>
              <a:t> collisions it/and temperature tend to be thought of in terms of translational kinetic energy of molecules but “heat” is also associated with energy transferred when rotational/</a:t>
            </a:r>
            <a:r>
              <a:rPr lang="en-US" baseline="0" dirty="0" err="1" smtClean="0"/>
              <a:t>vibrational</a:t>
            </a:r>
            <a:r>
              <a:rPr lang="en-US" baseline="0" dirty="0" smtClean="0"/>
              <a:t>/electronic states are populated/depopulated and radiation is emitted, so that must also be included in “heat”  Temperature is not simply a measure of translational kinetic energy.</a:t>
            </a:r>
            <a:endParaRPr lang="en-US" dirty="0"/>
          </a:p>
        </p:txBody>
      </p:sp>
      <p:sp>
        <p:nvSpPr>
          <p:cNvPr id="4" name="Slide Number Placeholder 3"/>
          <p:cNvSpPr>
            <a:spLocks noGrp="1"/>
          </p:cNvSpPr>
          <p:nvPr>
            <p:ph type="sldNum" sz="quarter" idx="10"/>
          </p:nvPr>
        </p:nvSpPr>
        <p:spPr/>
        <p:txBody>
          <a:bodyPr/>
          <a:lstStyle/>
          <a:p>
            <a:fld id="{9DB06EB8-5FC0-428A-890D-B32BB46A8BE9}" type="slidenum">
              <a:rPr lang="en-US" smtClean="0"/>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Evaluate Internal Pressure </a:t>
            </a:r>
            <a:r>
              <a:rPr lang="en-US" dirty="0" err="1" smtClean="0"/>
              <a:t>dV</a:t>
            </a:r>
            <a:r>
              <a:rPr lang="en-US" dirty="0" smtClean="0"/>
              <a:t> for solids/liquids</a:t>
            </a:r>
            <a:r>
              <a:rPr lang="en-US" baseline="0" dirty="0" smtClean="0"/>
              <a:t> small making internal pressure term negligible for those processes</a:t>
            </a:r>
            <a:endParaRPr lang="en-US" dirty="0"/>
          </a:p>
        </p:txBody>
      </p:sp>
      <p:sp>
        <p:nvSpPr>
          <p:cNvPr id="4" name="Slide Number Placeholder 3"/>
          <p:cNvSpPr>
            <a:spLocks noGrp="1"/>
          </p:cNvSpPr>
          <p:nvPr>
            <p:ph type="sldNum" sz="quarter" idx="10"/>
          </p:nvPr>
        </p:nvSpPr>
        <p:spPr/>
        <p:txBody>
          <a:bodyPr/>
          <a:lstStyle/>
          <a:p>
            <a:fld id="{9DB06EB8-5FC0-428A-890D-B32BB46A8BE9}" type="slidenum">
              <a:rPr lang="en-US" smtClean="0"/>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Mention </a:t>
            </a:r>
            <a:r>
              <a:rPr lang="en-US" dirty="0" err="1" smtClean="0"/>
              <a:t>vibrational</a:t>
            </a:r>
            <a:r>
              <a:rPr lang="en-US" dirty="0" smtClean="0"/>
              <a:t> modes of bulk matter</a:t>
            </a:r>
            <a:endParaRPr lang="en-US" dirty="0"/>
          </a:p>
        </p:txBody>
      </p:sp>
      <p:sp>
        <p:nvSpPr>
          <p:cNvPr id="4" name="Slide Number Placeholder 3"/>
          <p:cNvSpPr>
            <a:spLocks noGrp="1"/>
          </p:cNvSpPr>
          <p:nvPr>
            <p:ph type="sldNum" sz="quarter" idx="10"/>
          </p:nvPr>
        </p:nvSpPr>
        <p:spPr/>
        <p:txBody>
          <a:bodyPr/>
          <a:lstStyle/>
          <a:p>
            <a:fld id="{3459D93F-075F-45AD-8FEE-AF2E4D00433A}" type="slidenum">
              <a:rPr lang="en-US" smtClean="0"/>
              <a:pPr/>
              <a:t>10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Mention </a:t>
            </a:r>
            <a:r>
              <a:rPr lang="en-US" dirty="0" err="1" smtClean="0"/>
              <a:t>vibrational</a:t>
            </a:r>
            <a:r>
              <a:rPr lang="en-US" dirty="0" smtClean="0"/>
              <a:t> modes of bulk matter</a:t>
            </a:r>
            <a:endParaRPr lang="en-US" dirty="0"/>
          </a:p>
        </p:txBody>
      </p:sp>
      <p:sp>
        <p:nvSpPr>
          <p:cNvPr id="4" name="Slide Number Placeholder 3"/>
          <p:cNvSpPr>
            <a:spLocks noGrp="1"/>
          </p:cNvSpPr>
          <p:nvPr>
            <p:ph type="sldNum" sz="quarter" idx="10"/>
          </p:nvPr>
        </p:nvSpPr>
        <p:spPr/>
        <p:txBody>
          <a:bodyPr/>
          <a:lstStyle/>
          <a:p>
            <a:fld id="{3459D93F-075F-45AD-8FEE-AF2E4D00433A}"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5F3A6EB-362B-4DB9-952A-9705ED6282F2}" type="datetimeFigureOut">
              <a:rPr lang="en-US" smtClean="0"/>
              <a:t>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D6D927-6D62-4E1F-8F30-F2924C62B9A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F3A6EB-362B-4DB9-952A-9705ED6282F2}" type="datetimeFigureOut">
              <a:rPr lang="en-US" smtClean="0"/>
              <a:t>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D6D927-6D62-4E1F-8F30-F2924C62B9A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F3A6EB-362B-4DB9-952A-9705ED6282F2}" type="datetimeFigureOut">
              <a:rPr lang="en-US" smtClean="0"/>
              <a:t>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D6D927-6D62-4E1F-8F30-F2924C62B9A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F3A6EB-362B-4DB9-952A-9705ED6282F2}" type="datetimeFigureOut">
              <a:rPr lang="en-US" smtClean="0"/>
              <a:t>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D6D927-6D62-4E1F-8F30-F2924C62B9A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F3A6EB-362B-4DB9-952A-9705ED6282F2}" type="datetimeFigureOut">
              <a:rPr lang="en-US" smtClean="0"/>
              <a:t>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D6D927-6D62-4E1F-8F30-F2924C62B9A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5F3A6EB-362B-4DB9-952A-9705ED6282F2}" type="datetimeFigureOut">
              <a:rPr lang="en-US" smtClean="0"/>
              <a:t>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D6D927-6D62-4E1F-8F30-F2924C62B9A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5F3A6EB-362B-4DB9-952A-9705ED6282F2}" type="datetimeFigureOut">
              <a:rPr lang="en-US" smtClean="0"/>
              <a:t>2/7/2014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D6D927-6D62-4E1F-8F30-F2924C62B9A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5F3A6EB-362B-4DB9-952A-9705ED6282F2}" type="datetimeFigureOut">
              <a:rPr lang="en-US" smtClean="0"/>
              <a:t>2/7/2014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D6D927-6D62-4E1F-8F30-F2924C62B9A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F3A6EB-362B-4DB9-952A-9705ED6282F2}" type="datetimeFigureOut">
              <a:rPr lang="en-US" smtClean="0"/>
              <a:t>2/7/2014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D6D927-6D62-4E1F-8F30-F2924C62B9A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F3A6EB-362B-4DB9-952A-9705ED6282F2}" type="datetimeFigureOut">
              <a:rPr lang="en-US" smtClean="0"/>
              <a:t>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D6D927-6D62-4E1F-8F30-F2924C62B9A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F3A6EB-362B-4DB9-952A-9705ED6282F2}" type="datetimeFigureOut">
              <a:rPr lang="en-US" smtClean="0"/>
              <a:t>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D6D927-6D62-4E1F-8F30-F2924C62B9A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F3A6EB-362B-4DB9-952A-9705ED6282F2}" type="datetimeFigureOut">
              <a:rPr lang="en-US" smtClean="0"/>
              <a:t>2/7/2014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D6D927-6D62-4E1F-8F30-F2924C62B9A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9.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39.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0.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18.jpeg"/></Relationships>
</file>

<file path=ppt/slides/_rels/slide5.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notesSlide" Target="../notesSlides/notesSlide3.xml"/><Relationship Id="rId7" Type="http://schemas.openxmlformats.org/officeDocument/2006/relationships/image" Target="../media/image23.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7.png"/><Relationship Id="rId7" Type="http://schemas.openxmlformats.org/officeDocument/2006/relationships/image" Target="../media/image31.png"/><Relationship Id="rId2" Type="http://schemas.openxmlformats.org/officeDocument/2006/relationships/image" Target="../media/image26.png"/><Relationship Id="rId1" Type="http://schemas.openxmlformats.org/officeDocument/2006/relationships/slideLayout" Target="../slideLayouts/slideLayout2.xml"/><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image" Target="../media/image28.png"/></Relationships>
</file>

<file path=ppt/slides/_rels/slide8.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0.png"/><Relationship Id="rId1" Type="http://schemas.openxmlformats.org/officeDocument/2006/relationships/slideLayout" Target="../slideLayouts/slideLayout2.xml"/><Relationship Id="rId6" Type="http://schemas.openxmlformats.org/officeDocument/2006/relationships/image" Target="../media/image35.png"/><Relationship Id="rId5" Type="http://schemas.openxmlformats.org/officeDocument/2006/relationships/image" Target="../media/image34.png"/><Relationship Id="rId4" Type="http://schemas.openxmlformats.org/officeDocument/2006/relationships/image" Target="../media/image33.png"/></Relationships>
</file>

<file path=ppt/slides/_rels/slide9.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26.png"/><Relationship Id="rId1" Type="http://schemas.openxmlformats.org/officeDocument/2006/relationships/slideLayout" Target="../slideLayouts/slideLayout2.xml"/><Relationship Id="rId5" Type="http://schemas.openxmlformats.org/officeDocument/2006/relationships/image" Target="../media/image38.png"/><Relationship Id="rId4" Type="http://schemas.openxmlformats.org/officeDocument/2006/relationships/image" Target="../media/image3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761999"/>
          </a:xfrm>
        </p:spPr>
        <p:txBody>
          <a:bodyPr>
            <a:normAutofit fontScale="90000"/>
          </a:bodyPr>
          <a:lstStyle/>
          <a:p>
            <a:r>
              <a:rPr lang="en-US" dirty="0" smtClean="0"/>
              <a:t>Review First Law</a:t>
            </a:r>
            <a:endParaRPr lang="en-US" dirty="0"/>
          </a:p>
        </p:txBody>
      </p:sp>
      <p:pic>
        <p:nvPicPr>
          <p:cNvPr id="4"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362200" y="990600"/>
            <a:ext cx="4450773" cy="381000"/>
          </a:xfrm>
          <a:prstGeom prst="rect">
            <a:avLst/>
          </a:prstGeom>
          <a:noFill/>
        </p:spPr>
      </p:pic>
      <p:pic>
        <p:nvPicPr>
          <p:cNvPr id="5" name="Picture 3"/>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3048000" y="1600200"/>
            <a:ext cx="3203864" cy="381000"/>
          </a:xfrm>
          <a:prstGeom prst="rect">
            <a:avLst/>
          </a:prstGeom>
          <a:noFill/>
        </p:spPr>
      </p:pic>
      <p:pic>
        <p:nvPicPr>
          <p:cNvPr id="7" name="Picture 5"/>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3352800" y="2057400"/>
            <a:ext cx="2622698" cy="762000"/>
          </a:xfrm>
          <a:prstGeom prst="rect">
            <a:avLst/>
          </a:prstGeom>
          <a:noFill/>
        </p:spPr>
      </p:pic>
      <p:pic>
        <p:nvPicPr>
          <p:cNvPr id="8" name="Picture 7" descr="altitude.jpg"/>
          <p:cNvPicPr>
            <a:picLocks noChangeAspect="1"/>
          </p:cNvPicPr>
          <p:nvPr/>
        </p:nvPicPr>
        <p:blipFill>
          <a:blip r:embed="rId6"/>
          <a:stretch>
            <a:fillRect/>
          </a:stretch>
        </p:blipFill>
        <p:spPr>
          <a:xfrm>
            <a:off x="5334000" y="3962400"/>
            <a:ext cx="2743200" cy="2286000"/>
          </a:xfrm>
          <a:prstGeom prst="rect">
            <a:avLst/>
          </a:prstGeom>
        </p:spPr>
      </p:pic>
      <p:pic>
        <p:nvPicPr>
          <p:cNvPr id="9" name="Picture 9" descr="ch02f16.jpg"/>
          <p:cNvPicPr>
            <a:picLocks noChangeAspect="1"/>
          </p:cNvPicPr>
          <p:nvPr/>
        </p:nvPicPr>
        <p:blipFill>
          <a:blip r:embed="rId7" cstate="print"/>
          <a:srcRect/>
          <a:stretch>
            <a:fillRect/>
          </a:stretch>
        </p:blipFill>
        <p:spPr bwMode="auto">
          <a:xfrm>
            <a:off x="685800" y="3962400"/>
            <a:ext cx="3366731" cy="2209800"/>
          </a:xfrm>
          <a:prstGeom prst="rect">
            <a:avLst/>
          </a:prstGeom>
          <a:noFill/>
          <a:ln w="9525">
            <a:noFill/>
            <a:miter lim="800000"/>
            <a:headEnd/>
            <a:tailEnd/>
          </a:ln>
        </p:spPr>
      </p:pic>
      <p:pic>
        <p:nvPicPr>
          <p:cNvPr id="10" name="Picture 5"/>
          <p:cNvPicPr>
            <a:picLocks noChangeAspect="1" noChangeArrowheads="1"/>
          </p:cNvPicPr>
          <p:nvPr/>
        </p:nvPicPr>
        <p:blipFill>
          <a:blip r:embed="rId8">
            <a:clrChange>
              <a:clrFrom>
                <a:srgbClr val="FFFFFF"/>
              </a:clrFrom>
              <a:clrTo>
                <a:srgbClr val="FFFFFF">
                  <a:alpha val="0"/>
                </a:srgbClr>
              </a:clrTo>
            </a:clrChange>
          </a:blip>
          <a:srcRect/>
          <a:stretch>
            <a:fillRect/>
          </a:stretch>
        </p:blipFill>
        <p:spPr bwMode="auto">
          <a:xfrm>
            <a:off x="3886200" y="3048000"/>
            <a:ext cx="1428750" cy="3810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3200" dirty="0" smtClean="0"/>
              <a:t>Kinetic Energy takes a variety of forms</a:t>
            </a:r>
            <a:endParaRPr lang="en-US" sz="3200" dirty="0"/>
          </a:p>
        </p:txBody>
      </p:sp>
      <p:sp>
        <p:nvSpPr>
          <p:cNvPr id="3" name="TextBox 2"/>
          <p:cNvSpPr txBox="1"/>
          <p:nvPr/>
        </p:nvSpPr>
        <p:spPr>
          <a:xfrm>
            <a:off x="457200" y="1066800"/>
            <a:ext cx="8229600" cy="1754326"/>
          </a:xfrm>
          <a:prstGeom prst="rect">
            <a:avLst/>
          </a:prstGeom>
          <a:noFill/>
        </p:spPr>
        <p:txBody>
          <a:bodyPr wrap="square" rtlCol="0">
            <a:spAutoFit/>
          </a:bodyPr>
          <a:lstStyle/>
          <a:p>
            <a:pPr>
              <a:buFont typeface="Arial" pitchFamily="34" charset="0"/>
              <a:buChar char="•"/>
            </a:pPr>
            <a:r>
              <a:rPr lang="en-US" dirty="0" smtClean="0"/>
              <a:t>Atoms/Molecules can have kinetic energy associated with the translation of their centers of mass</a:t>
            </a:r>
          </a:p>
          <a:p>
            <a:pPr>
              <a:buFont typeface="Arial" pitchFamily="34" charset="0"/>
              <a:buChar char="•"/>
            </a:pPr>
            <a:r>
              <a:rPr lang="en-US" dirty="0" smtClean="0"/>
              <a:t>Molecules can rotate about their center of mass and so can store kinetic energy in the motion of rotation</a:t>
            </a:r>
          </a:p>
          <a:p>
            <a:pPr>
              <a:buFont typeface="Arial" pitchFamily="34" charset="0"/>
              <a:buChar char="•"/>
            </a:pPr>
            <a:r>
              <a:rPr lang="en-US" dirty="0" smtClean="0"/>
              <a:t>Molecules can vibrate along/about their bonds and so can store kinetic energy in the motion of vibration</a:t>
            </a:r>
          </a:p>
        </p:txBody>
      </p:sp>
      <p:pic>
        <p:nvPicPr>
          <p:cNvPr id="4" name="Picture 3" descr="Molecular Kinetic Energy.jpg"/>
          <p:cNvPicPr>
            <a:picLocks noChangeAspect="1"/>
          </p:cNvPicPr>
          <p:nvPr/>
        </p:nvPicPr>
        <p:blipFill>
          <a:blip r:embed="rId3"/>
          <a:stretch>
            <a:fillRect/>
          </a:stretch>
        </p:blipFill>
        <p:spPr>
          <a:xfrm>
            <a:off x="1066800" y="2743200"/>
            <a:ext cx="6934200" cy="3905973"/>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3200" dirty="0" smtClean="0"/>
              <a:t>Kinetic Energy takes a variety of forms</a:t>
            </a:r>
            <a:endParaRPr lang="en-US" sz="3200" dirty="0"/>
          </a:p>
        </p:txBody>
      </p:sp>
      <p:sp>
        <p:nvSpPr>
          <p:cNvPr id="3" name="TextBox 2"/>
          <p:cNvSpPr txBox="1"/>
          <p:nvPr/>
        </p:nvSpPr>
        <p:spPr>
          <a:xfrm>
            <a:off x="457200" y="1066800"/>
            <a:ext cx="8229600" cy="1754326"/>
          </a:xfrm>
          <a:prstGeom prst="rect">
            <a:avLst/>
          </a:prstGeom>
          <a:noFill/>
        </p:spPr>
        <p:txBody>
          <a:bodyPr wrap="square" rtlCol="0">
            <a:spAutoFit/>
          </a:bodyPr>
          <a:lstStyle/>
          <a:p>
            <a:pPr>
              <a:buFont typeface="Arial" pitchFamily="34" charset="0"/>
              <a:buChar char="•"/>
            </a:pPr>
            <a:r>
              <a:rPr lang="en-US" dirty="0" smtClean="0"/>
              <a:t>Atoms/Molecules can have kinetic energy associated with the translation of their centers of mass</a:t>
            </a:r>
          </a:p>
          <a:p>
            <a:pPr>
              <a:buFont typeface="Arial" pitchFamily="34" charset="0"/>
              <a:buChar char="•"/>
            </a:pPr>
            <a:r>
              <a:rPr lang="en-US" dirty="0" smtClean="0"/>
              <a:t>Molecules can rotate about their center of mass and so can store kinetic energy in the motion of rotation</a:t>
            </a:r>
          </a:p>
          <a:p>
            <a:pPr>
              <a:buFont typeface="Arial" pitchFamily="34" charset="0"/>
              <a:buChar char="•"/>
            </a:pPr>
            <a:r>
              <a:rPr lang="en-US" dirty="0" smtClean="0"/>
              <a:t>Molecules can vibrate along/about their bonds and so can store kinetic energy in the motion of vibration</a:t>
            </a:r>
          </a:p>
        </p:txBody>
      </p:sp>
      <p:pic>
        <p:nvPicPr>
          <p:cNvPr id="4" name="Picture 3" descr="Molecular Kinetic Energy.jpg"/>
          <p:cNvPicPr>
            <a:picLocks noChangeAspect="1"/>
          </p:cNvPicPr>
          <p:nvPr/>
        </p:nvPicPr>
        <p:blipFill>
          <a:blip r:embed="rId3"/>
          <a:stretch>
            <a:fillRect/>
          </a:stretch>
        </p:blipFill>
        <p:spPr>
          <a:xfrm>
            <a:off x="1066800" y="2743200"/>
            <a:ext cx="6934200" cy="3905973"/>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dirty="0" smtClean="0"/>
              <a:t>A system composed of hydrocarbon molecules and oxygen molecules possesses a potential energy because the atoms could potentially re-arrange to form the lower energy carbon dioxide and water molecules</a:t>
            </a:r>
            <a:endParaRPr lang="en-US" sz="2400" dirty="0"/>
          </a:p>
        </p:txBody>
      </p:sp>
      <p:pic>
        <p:nvPicPr>
          <p:cNvPr id="5" name="Content Placeholder 4" descr="combustion.gif"/>
          <p:cNvPicPr>
            <a:picLocks noGrp="1" noChangeAspect="1"/>
          </p:cNvPicPr>
          <p:nvPr>
            <p:ph idx="1"/>
          </p:nvPr>
        </p:nvPicPr>
        <p:blipFill>
          <a:blip r:embed="rId2"/>
          <a:stretch>
            <a:fillRect/>
          </a:stretch>
        </p:blipFill>
        <p:spPr>
          <a:xfrm>
            <a:off x="1524000" y="2286000"/>
            <a:ext cx="6252539" cy="3580606"/>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609600"/>
          </a:xfrm>
        </p:spPr>
        <p:txBody>
          <a:bodyPr>
            <a:normAutofit fontScale="90000"/>
          </a:bodyPr>
          <a:lstStyle/>
          <a:p>
            <a:r>
              <a:rPr lang="en-US" dirty="0" smtClean="0"/>
              <a:t>Work </a:t>
            </a:r>
            <a:br>
              <a:rPr lang="en-US" dirty="0" smtClean="0"/>
            </a:br>
            <a:endParaRPr lang="en-US" dirty="0"/>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2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667000" y="3352800"/>
            <a:ext cx="1543050" cy="685800"/>
          </a:xfrm>
          <a:prstGeom prst="rect">
            <a:avLst/>
          </a:prstGeom>
          <a:noFill/>
        </p:spPr>
      </p:pic>
      <p:sp>
        <p:nvSpPr>
          <p:cNvPr id="1027" name="Rectangle 3"/>
          <p:cNvSpPr>
            <a:spLocks noChangeArrowheads="1"/>
          </p:cNvSpPr>
          <p:nvPr/>
        </p:nvSpPr>
        <p:spPr bwMode="auto">
          <a:xfrm>
            <a:off x="0" y="8001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TextBox 10"/>
          <p:cNvSpPr txBox="1"/>
          <p:nvPr/>
        </p:nvSpPr>
        <p:spPr>
          <a:xfrm>
            <a:off x="0" y="609600"/>
            <a:ext cx="8915400" cy="2585323"/>
          </a:xfrm>
          <a:prstGeom prst="rect">
            <a:avLst/>
          </a:prstGeom>
          <a:noFill/>
        </p:spPr>
        <p:txBody>
          <a:bodyPr wrap="square" rtlCol="0">
            <a:spAutoFit/>
          </a:bodyPr>
          <a:lstStyle/>
          <a:p>
            <a:r>
              <a:rPr lang="en-US" b="1" dirty="0" smtClean="0"/>
              <a:t>Work</a:t>
            </a:r>
            <a:r>
              <a:rPr lang="en-US" dirty="0" smtClean="0"/>
              <a:t> is energy transferred when directed motion is achieved against an external force.  There are many  types of forces available for doing work against.  Work done against non-conservative forces dissipates energy (generally as heat).  Work done against conservative forces converts mechanical energy into potential energy that can later be released. </a:t>
            </a:r>
            <a:r>
              <a:rPr lang="en-US" dirty="0" smtClean="0"/>
              <a:t>Most of our discussion will be limited to work done against conservative forces. </a:t>
            </a:r>
            <a:r>
              <a:rPr lang="en-US" dirty="0" smtClean="0"/>
              <a:t>Expansion work  or “PV work” is conservative work done when a system changes its volume while under the influence of an external pressure.  Most of the systems we consider will be restricted to this kind of work. We will look at work associated with electric fields (also conservative) later in the course.</a:t>
            </a:r>
            <a:endParaRPr lang="en-US" dirty="0"/>
          </a:p>
        </p:txBody>
      </p:sp>
      <p:pic>
        <p:nvPicPr>
          <p:cNvPr id="13" name="Picture 12" descr="expansion work.jpg"/>
          <p:cNvPicPr>
            <a:picLocks noChangeAspect="1"/>
          </p:cNvPicPr>
          <p:nvPr/>
        </p:nvPicPr>
        <p:blipFill>
          <a:blip r:embed="rId3"/>
          <a:stretch>
            <a:fillRect/>
          </a:stretch>
        </p:blipFill>
        <p:spPr>
          <a:xfrm>
            <a:off x="6629400" y="3429000"/>
            <a:ext cx="2209800" cy="3082089"/>
          </a:xfrm>
          <a:prstGeom prst="rect">
            <a:avLst/>
          </a:prstGeom>
        </p:spPr>
      </p:pic>
      <p:sp>
        <p:nvSpPr>
          <p:cNvPr id="102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28" name="Picture 4"/>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2286000" y="5410200"/>
            <a:ext cx="2286000" cy="685800"/>
          </a:xfrm>
          <a:prstGeom prst="rect">
            <a:avLst/>
          </a:prstGeom>
          <a:noFill/>
        </p:spPr>
      </p:pic>
      <p:sp>
        <p:nvSpPr>
          <p:cNvPr id="1030" name="Rectangle 6"/>
          <p:cNvSpPr>
            <a:spLocks noChangeArrowheads="1"/>
          </p:cNvSpPr>
          <p:nvPr/>
        </p:nvSpPr>
        <p:spPr bwMode="auto">
          <a:xfrm>
            <a:off x="0" y="8001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31" name="Picture 7"/>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304800" y="4419600"/>
            <a:ext cx="5760720" cy="4572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44562"/>
          </a:xfrm>
        </p:spPr>
        <p:txBody>
          <a:bodyPr/>
          <a:lstStyle/>
          <a:p>
            <a:r>
              <a:rPr lang="en-US" dirty="0" smtClean="0"/>
              <a:t>Heat and Heat Capacities</a:t>
            </a:r>
            <a:endParaRPr lang="en-US" dirty="0"/>
          </a:p>
        </p:txBody>
      </p:sp>
      <p:sp>
        <p:nvSpPr>
          <p:cNvPr id="4" name="Rectangle 3"/>
          <p:cNvSpPr/>
          <p:nvPr/>
        </p:nvSpPr>
        <p:spPr>
          <a:xfrm>
            <a:off x="0" y="838200"/>
            <a:ext cx="9144000" cy="1477328"/>
          </a:xfrm>
          <a:prstGeom prst="rect">
            <a:avLst/>
          </a:prstGeom>
        </p:spPr>
        <p:txBody>
          <a:bodyPr wrap="square">
            <a:spAutoFit/>
          </a:bodyPr>
          <a:lstStyle/>
          <a:p>
            <a:r>
              <a:rPr lang="en-US" b="1" dirty="0" smtClean="0"/>
              <a:t>Heat</a:t>
            </a:r>
            <a:r>
              <a:rPr lang="en-US" dirty="0" smtClean="0"/>
              <a:t> is energy transferred as the result of a temperature difference.  When two bodies at different temperatures are in thermal contact energy will flow from the higher temperature body to the lower temperature body.  The energy transfer is generally the result of inelastic collisions between fast moving particles in the hot body and slow moving particles in the cold body, but heat can also be transferred when radiation leaves a hot body and enters a cold body.  </a:t>
            </a:r>
            <a:endParaRPr lang="en-US" dirty="0"/>
          </a:p>
        </p:txBody>
      </p:sp>
      <p:sp>
        <p:nvSpPr>
          <p:cNvPr id="5" name="TextBox 4"/>
          <p:cNvSpPr txBox="1"/>
          <p:nvPr/>
        </p:nvSpPr>
        <p:spPr>
          <a:xfrm>
            <a:off x="0" y="2667000"/>
            <a:ext cx="9144000" cy="2031325"/>
          </a:xfrm>
          <a:prstGeom prst="rect">
            <a:avLst/>
          </a:prstGeom>
          <a:noFill/>
        </p:spPr>
        <p:txBody>
          <a:bodyPr wrap="square" rtlCol="0">
            <a:spAutoFit/>
          </a:bodyPr>
          <a:lstStyle/>
          <a:p>
            <a:r>
              <a:rPr lang="en-US" b="1" dirty="0" smtClean="0"/>
              <a:t>Heat Capacity </a:t>
            </a:r>
            <a:r>
              <a:rPr lang="en-US" dirty="0" smtClean="0"/>
              <a:t>is a measure of the differential amount of energy needed for a differential increase in the temperature of a system.  </a:t>
            </a:r>
          </a:p>
          <a:p>
            <a:endParaRPr lang="en-US" dirty="0"/>
          </a:p>
          <a:p>
            <a:endParaRPr lang="en-US" dirty="0" smtClean="0"/>
          </a:p>
          <a:p>
            <a:r>
              <a:rPr lang="en-US" dirty="0" smtClean="0"/>
              <a:t>The heat capacity of a system depends on the specific conditions of the energy transfer.  In addition to varying with temperature, it takes on different values for constant volume and constant pressure processes.</a:t>
            </a:r>
            <a:endParaRPr lang="en-US" dirty="0"/>
          </a:p>
        </p:txBody>
      </p:sp>
      <p:sp>
        <p:nvSpPr>
          <p:cNvPr id="1536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5361"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343400" y="3048000"/>
            <a:ext cx="876300" cy="685800"/>
          </a:xfrm>
          <a:prstGeom prst="rect">
            <a:avLst/>
          </a:prstGeom>
          <a:noFill/>
        </p:spPr>
      </p:pic>
      <p:sp>
        <p:nvSpPr>
          <p:cNvPr id="15364"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5363" name="Picture 3"/>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5791200" y="3276600"/>
            <a:ext cx="1181100" cy="381000"/>
          </a:xfrm>
          <a:prstGeom prst="rect">
            <a:avLst/>
          </a:prstGeom>
          <a:noFill/>
        </p:spPr>
      </p:pic>
      <p:sp>
        <p:nvSpPr>
          <p:cNvPr id="15366"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5365" name="Picture 5"/>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3657600" y="4495800"/>
            <a:ext cx="1524000" cy="685800"/>
          </a:xfrm>
          <a:prstGeom prst="rect">
            <a:avLst/>
          </a:prstGeom>
          <a:noFill/>
        </p:spPr>
      </p:pic>
      <p:sp>
        <p:nvSpPr>
          <p:cNvPr id="15368"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5367" name="Picture 7"/>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6019800" y="4495800"/>
            <a:ext cx="1543050" cy="685800"/>
          </a:xfrm>
          <a:prstGeom prst="rect">
            <a:avLst/>
          </a:prstGeom>
          <a:noFill/>
        </p:spPr>
      </p:pic>
      <p:sp>
        <p:nvSpPr>
          <p:cNvPr id="14" name="TextBox 13"/>
          <p:cNvSpPr txBox="1"/>
          <p:nvPr/>
        </p:nvSpPr>
        <p:spPr>
          <a:xfrm>
            <a:off x="0" y="5257800"/>
            <a:ext cx="9144000" cy="923330"/>
          </a:xfrm>
          <a:prstGeom prst="rect">
            <a:avLst/>
          </a:prstGeom>
          <a:noFill/>
        </p:spPr>
        <p:txBody>
          <a:bodyPr wrap="square" rtlCol="0">
            <a:spAutoFit/>
          </a:bodyPr>
          <a:lstStyle/>
          <a:p>
            <a:r>
              <a:rPr lang="en-US" dirty="0" smtClean="0"/>
              <a:t>Generally heat capacity is a function of Temperature since certain degrees of freedom  are  “frozen out” until some minimum temperature is reached. </a:t>
            </a:r>
            <a:r>
              <a:rPr lang="en-US" dirty="0"/>
              <a:t>F</a:t>
            </a:r>
            <a:r>
              <a:rPr lang="en-US" dirty="0" smtClean="0"/>
              <a:t>or a narrow range of temperatures however, it can usually be considered to be constant.</a:t>
            </a:r>
            <a:endParaRPr lang="en-US" dirty="0"/>
          </a:p>
        </p:txBody>
      </p:sp>
      <p:sp>
        <p:nvSpPr>
          <p:cNvPr id="15370"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5369" name="Picture 9"/>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6019800" y="5943600"/>
            <a:ext cx="2457450" cy="6858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lstStyle/>
          <a:p>
            <a:r>
              <a:rPr lang="en-US" b="1" dirty="0" err="1" smtClean="0"/>
              <a:t>C</a:t>
            </a:r>
            <a:r>
              <a:rPr lang="en-US" baseline="-25000" dirty="0" err="1" smtClean="0"/>
              <a:t>v</a:t>
            </a:r>
            <a:r>
              <a:rPr lang="en-US" dirty="0" smtClean="0"/>
              <a:t> and </a:t>
            </a:r>
            <a:r>
              <a:rPr lang="en-US" dirty="0" smtClean="0">
                <a:latin typeface="Calibri"/>
              </a:rPr>
              <a:t>∆</a:t>
            </a:r>
            <a:r>
              <a:rPr lang="en-US" b="1" dirty="0" smtClean="0">
                <a:latin typeface="Calibri"/>
              </a:rPr>
              <a:t>U</a:t>
            </a:r>
            <a:endParaRPr lang="en-US" b="1" dirty="0"/>
          </a:p>
        </p:txBody>
      </p:sp>
      <p:sp>
        <p:nvSpPr>
          <p:cNvPr id="4" name="TextBox 3"/>
          <p:cNvSpPr txBox="1"/>
          <p:nvPr/>
        </p:nvSpPr>
        <p:spPr>
          <a:xfrm>
            <a:off x="0" y="914400"/>
            <a:ext cx="9144000" cy="923330"/>
          </a:xfrm>
          <a:prstGeom prst="rect">
            <a:avLst/>
          </a:prstGeom>
          <a:noFill/>
        </p:spPr>
        <p:txBody>
          <a:bodyPr wrap="square" rtlCol="0">
            <a:spAutoFit/>
          </a:bodyPr>
          <a:lstStyle/>
          <a:p>
            <a:r>
              <a:rPr lang="en-US" dirty="0" smtClean="0"/>
              <a:t>For a reaction that happens at </a:t>
            </a:r>
            <a:r>
              <a:rPr lang="en-US" b="1" dirty="0" smtClean="0"/>
              <a:t>constant volume</a:t>
            </a:r>
            <a:r>
              <a:rPr lang="en-US" dirty="0" smtClean="0"/>
              <a:t>, no expansion work can be done (</a:t>
            </a:r>
            <a:r>
              <a:rPr lang="en-US" dirty="0" smtClean="0">
                <a:latin typeface="Calibri"/>
              </a:rPr>
              <a:t>∆V=0).  All energetic changes are due to population or depopulation of energetic degrees of freedom in the system.  In such a process any change in the internal energy of the system is due to heat flow.</a:t>
            </a:r>
            <a:endParaRPr lang="en-US" dirty="0"/>
          </a:p>
        </p:txBody>
      </p:sp>
      <p:sp>
        <p:nvSpPr>
          <p:cNvPr id="1638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638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28600" y="2057400"/>
            <a:ext cx="2963333" cy="609600"/>
          </a:xfrm>
          <a:prstGeom prst="rect">
            <a:avLst/>
          </a:prstGeom>
          <a:noFill/>
        </p:spPr>
      </p:pic>
      <p:sp>
        <p:nvSpPr>
          <p:cNvPr id="1638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6387"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733800" y="2209800"/>
            <a:ext cx="1466850" cy="381000"/>
          </a:xfrm>
          <a:prstGeom prst="rect">
            <a:avLst/>
          </a:prstGeom>
          <a:noFill/>
        </p:spPr>
      </p:pic>
      <p:sp>
        <p:nvSpPr>
          <p:cNvPr id="16390"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1" name="TextBox 10"/>
          <p:cNvSpPr txBox="1"/>
          <p:nvPr/>
        </p:nvSpPr>
        <p:spPr>
          <a:xfrm>
            <a:off x="0" y="2971800"/>
            <a:ext cx="9144000" cy="369332"/>
          </a:xfrm>
          <a:prstGeom prst="rect">
            <a:avLst/>
          </a:prstGeom>
          <a:noFill/>
        </p:spPr>
        <p:txBody>
          <a:bodyPr wrap="square" rtlCol="0">
            <a:spAutoFit/>
          </a:bodyPr>
          <a:lstStyle/>
          <a:p>
            <a:r>
              <a:rPr lang="en-US" dirty="0" smtClean="0"/>
              <a:t>We can measure the constant volume heat capacity and using a bomb calorimeter.</a:t>
            </a:r>
            <a:endParaRPr lang="en-US" dirty="0"/>
          </a:p>
        </p:txBody>
      </p:sp>
      <p:pic>
        <p:nvPicPr>
          <p:cNvPr id="12" name="Picture 7" descr="ch02f17.jpg"/>
          <p:cNvPicPr>
            <a:picLocks noChangeAspect="1"/>
          </p:cNvPicPr>
          <p:nvPr/>
        </p:nvPicPr>
        <p:blipFill>
          <a:blip r:embed="rId4"/>
          <a:srcRect/>
          <a:stretch>
            <a:fillRect/>
          </a:stretch>
        </p:blipFill>
        <p:spPr bwMode="auto">
          <a:xfrm>
            <a:off x="5410200" y="3810000"/>
            <a:ext cx="3155950" cy="2271712"/>
          </a:xfrm>
          <a:prstGeom prst="rect">
            <a:avLst/>
          </a:prstGeom>
          <a:noFill/>
          <a:ln w="9525">
            <a:noFill/>
            <a:miter lim="800000"/>
            <a:headEnd/>
            <a:tailEnd/>
          </a:ln>
        </p:spPr>
      </p:pic>
      <p:sp>
        <p:nvSpPr>
          <p:cNvPr id="13" name="TextBox 12"/>
          <p:cNvSpPr txBox="1"/>
          <p:nvPr/>
        </p:nvSpPr>
        <p:spPr>
          <a:xfrm>
            <a:off x="0" y="4267200"/>
            <a:ext cx="5181600" cy="923330"/>
          </a:xfrm>
          <a:prstGeom prst="rect">
            <a:avLst/>
          </a:prstGeom>
          <a:noFill/>
        </p:spPr>
        <p:txBody>
          <a:bodyPr wrap="square" rtlCol="0">
            <a:spAutoFit/>
          </a:bodyPr>
          <a:lstStyle/>
          <a:p>
            <a:r>
              <a:rPr lang="en-US" dirty="0" smtClean="0"/>
              <a:t>Simply place a sample in a constant volume calorimeter and inject a known amount of heat while monitoring the change in temperature of the sample</a:t>
            </a:r>
            <a:endParaRPr lang="en-US" dirty="0"/>
          </a:p>
        </p:txBody>
      </p:sp>
      <p:sp>
        <p:nvSpPr>
          <p:cNvPr id="1639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6391" name="Picture 7"/>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6095999" y="2057400"/>
            <a:ext cx="2039815" cy="685800"/>
          </a:xfrm>
          <a:prstGeom prst="rect">
            <a:avLst/>
          </a:prstGeom>
          <a:noFill/>
        </p:spPr>
      </p:pic>
      <p:sp>
        <p:nvSpPr>
          <p:cNvPr id="16393" name="Rectangle 9"/>
          <p:cNvSpPr>
            <a:spLocks noChangeArrowheads="1"/>
          </p:cNvSpPr>
          <p:nvPr/>
        </p:nvSpPr>
        <p:spPr bwMode="auto">
          <a:xfrm>
            <a:off x="0" y="8286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lstStyle/>
          <a:p>
            <a:r>
              <a:rPr lang="en-US" dirty="0" smtClean="0"/>
              <a:t>Ideal Gases and </a:t>
            </a:r>
            <a:r>
              <a:rPr lang="en-US" dirty="0" smtClean="0">
                <a:latin typeface="Calibri"/>
              </a:rPr>
              <a:t>∆U</a:t>
            </a:r>
            <a:endParaRPr lang="en-US" dirty="0"/>
          </a:p>
        </p:txBody>
      </p:sp>
      <p:sp>
        <p:nvSpPr>
          <p:cNvPr id="4" name="TextBox 3"/>
          <p:cNvSpPr txBox="1"/>
          <p:nvPr/>
        </p:nvSpPr>
        <p:spPr>
          <a:xfrm>
            <a:off x="0" y="685800"/>
            <a:ext cx="9144000" cy="369332"/>
          </a:xfrm>
          <a:prstGeom prst="rect">
            <a:avLst/>
          </a:prstGeom>
          <a:noFill/>
        </p:spPr>
        <p:txBody>
          <a:bodyPr wrap="square" rtlCol="0">
            <a:spAutoFit/>
          </a:bodyPr>
          <a:lstStyle/>
          <a:p>
            <a:pPr algn="ctr"/>
            <a:r>
              <a:rPr lang="en-US" dirty="0" smtClean="0"/>
              <a:t>For an ideal gas the internal energy depends only on Temperature</a:t>
            </a:r>
            <a:endParaRPr lang="en-US" dirty="0"/>
          </a:p>
        </p:txBody>
      </p:sp>
      <p:sp>
        <p:nvSpPr>
          <p:cNvPr id="5" name="TextBox 4"/>
          <p:cNvSpPr txBox="1"/>
          <p:nvPr/>
        </p:nvSpPr>
        <p:spPr>
          <a:xfrm>
            <a:off x="0" y="1600200"/>
            <a:ext cx="5018040" cy="369332"/>
          </a:xfrm>
          <a:prstGeom prst="rect">
            <a:avLst/>
          </a:prstGeom>
          <a:noFill/>
        </p:spPr>
        <p:txBody>
          <a:bodyPr wrap="none" rtlCol="0">
            <a:spAutoFit/>
          </a:bodyPr>
          <a:lstStyle/>
          <a:p>
            <a:r>
              <a:rPr lang="en-US" dirty="0" smtClean="0"/>
              <a:t>Because U is a State Function its differential is exact</a:t>
            </a:r>
            <a:endParaRPr lang="en-US" dirty="0"/>
          </a:p>
        </p:txBody>
      </p:sp>
      <p:sp>
        <p:nvSpPr>
          <p:cNvPr id="2048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0484"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0485" name="Object 5"/>
          <p:cNvGraphicFramePr>
            <a:graphicFrameLocks noChangeAspect="1"/>
          </p:cNvGraphicFramePr>
          <p:nvPr/>
        </p:nvGraphicFramePr>
        <p:xfrm>
          <a:off x="6096000" y="1066800"/>
          <a:ext cx="1352550" cy="735012"/>
        </p:xfrm>
        <a:graphic>
          <a:graphicData uri="http://schemas.openxmlformats.org/presentationml/2006/ole">
            <p:oleObj spid="_x0000_s20485" name="Equation" r:id="rId4" imgW="723600" imgH="393480" progId="">
              <p:embed/>
            </p:oleObj>
          </a:graphicData>
        </a:graphic>
      </p:graphicFrame>
      <p:sp>
        <p:nvSpPr>
          <p:cNvPr id="11" name="TextBox 10"/>
          <p:cNvSpPr txBox="1"/>
          <p:nvPr/>
        </p:nvSpPr>
        <p:spPr>
          <a:xfrm>
            <a:off x="0" y="3048000"/>
            <a:ext cx="9144000" cy="923330"/>
          </a:xfrm>
          <a:prstGeom prst="rect">
            <a:avLst/>
          </a:prstGeom>
          <a:noFill/>
        </p:spPr>
        <p:txBody>
          <a:bodyPr wrap="square" rtlCol="0">
            <a:spAutoFit/>
          </a:bodyPr>
          <a:lstStyle/>
          <a:p>
            <a:r>
              <a:rPr lang="en-US" dirty="0" smtClean="0"/>
              <a:t>The  term (</a:t>
            </a:r>
            <a:r>
              <a:rPr lang="en-US" dirty="0" err="1" smtClean="0"/>
              <a:t>dU</a:t>
            </a:r>
            <a:r>
              <a:rPr lang="en-US" dirty="0" smtClean="0"/>
              <a:t>/</a:t>
            </a:r>
            <a:r>
              <a:rPr lang="en-US" dirty="0" err="1" smtClean="0"/>
              <a:t>dV</a:t>
            </a:r>
            <a:r>
              <a:rPr lang="en-US" dirty="0" smtClean="0"/>
              <a:t>)</a:t>
            </a:r>
            <a:r>
              <a:rPr lang="en-US" baseline="-25000" dirty="0" smtClean="0"/>
              <a:t>T</a:t>
            </a:r>
            <a:r>
              <a:rPr lang="en-US" dirty="0" smtClean="0"/>
              <a:t> is called the </a:t>
            </a:r>
            <a:r>
              <a:rPr lang="en-US" b="1" dirty="0" smtClean="0"/>
              <a:t>internal pressure</a:t>
            </a:r>
            <a:r>
              <a:rPr lang="en-US" dirty="0" smtClean="0"/>
              <a:t>.</a:t>
            </a:r>
            <a:r>
              <a:rPr lang="en-US" b="1" dirty="0" smtClean="0"/>
              <a:t>  </a:t>
            </a:r>
            <a:r>
              <a:rPr lang="en-US" dirty="0" smtClean="0"/>
              <a:t>Because molecules of an ideal gas exert no attractive or repulsive forces on each other, there is no potential energy absorbed or released when their separation distance changes.  For an ideal gas then the internal pressure is zero.</a:t>
            </a:r>
            <a:endParaRPr lang="en-US" dirty="0"/>
          </a:p>
        </p:txBody>
      </p:sp>
      <p:sp>
        <p:nvSpPr>
          <p:cNvPr id="12" name="TextBox 11"/>
          <p:cNvSpPr txBox="1"/>
          <p:nvPr/>
        </p:nvSpPr>
        <p:spPr>
          <a:xfrm>
            <a:off x="0" y="4114800"/>
            <a:ext cx="9144000" cy="646331"/>
          </a:xfrm>
          <a:prstGeom prst="rect">
            <a:avLst/>
          </a:prstGeom>
          <a:noFill/>
        </p:spPr>
        <p:txBody>
          <a:bodyPr wrap="square" rtlCol="0">
            <a:spAutoFit/>
          </a:bodyPr>
          <a:lstStyle/>
          <a:p>
            <a:r>
              <a:rPr lang="en-US" dirty="0" smtClean="0"/>
              <a:t>The </a:t>
            </a:r>
            <a:r>
              <a:rPr lang="en-US" b="1" dirty="0" smtClean="0"/>
              <a:t>Second Law of Thermodynamics </a:t>
            </a:r>
            <a:r>
              <a:rPr lang="en-US" dirty="0" smtClean="0"/>
              <a:t>(which we have not yet covered) allows another mathematical statement of the internal pressure.</a:t>
            </a:r>
            <a:endParaRPr lang="en-US" dirty="0"/>
          </a:p>
        </p:txBody>
      </p:sp>
      <p:sp>
        <p:nvSpPr>
          <p:cNvPr id="20487"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0486" name="Picture 6"/>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838200" y="2133600"/>
            <a:ext cx="2782277" cy="609600"/>
          </a:xfrm>
          <a:prstGeom prst="rect">
            <a:avLst/>
          </a:prstGeom>
          <a:noFill/>
        </p:spPr>
      </p:pic>
      <p:sp>
        <p:nvSpPr>
          <p:cNvPr id="20488" name="Rectangle 8"/>
          <p:cNvSpPr>
            <a:spLocks noChangeArrowheads="1"/>
          </p:cNvSpPr>
          <p:nvPr/>
        </p:nvSpPr>
        <p:spPr bwMode="auto">
          <a:xfrm>
            <a:off x="0" y="8286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490"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0489" name="Picture 9"/>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4648200" y="2133600"/>
            <a:ext cx="2328985" cy="609600"/>
          </a:xfrm>
          <a:prstGeom prst="rect">
            <a:avLst/>
          </a:prstGeom>
          <a:noFill/>
        </p:spPr>
      </p:pic>
      <p:sp>
        <p:nvSpPr>
          <p:cNvPr id="20491" name="Rectangle 11"/>
          <p:cNvSpPr>
            <a:spLocks noChangeArrowheads="1"/>
          </p:cNvSpPr>
          <p:nvPr/>
        </p:nvSpPr>
        <p:spPr bwMode="auto">
          <a:xfrm>
            <a:off x="0" y="8286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493" name="Rectangle 1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0492" name="Picture 12"/>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5410200" y="4724400"/>
            <a:ext cx="2172677" cy="609600"/>
          </a:xfrm>
          <a:prstGeom prst="rect">
            <a:avLst/>
          </a:prstGeom>
          <a:noFill/>
        </p:spPr>
      </p:pic>
      <p:sp>
        <p:nvSpPr>
          <p:cNvPr id="21" name="TextBox 20"/>
          <p:cNvSpPr txBox="1"/>
          <p:nvPr/>
        </p:nvSpPr>
        <p:spPr>
          <a:xfrm>
            <a:off x="228600" y="4876800"/>
            <a:ext cx="3393942" cy="369332"/>
          </a:xfrm>
          <a:prstGeom prst="rect">
            <a:avLst/>
          </a:prstGeom>
          <a:noFill/>
        </p:spPr>
        <p:txBody>
          <a:bodyPr wrap="none" rtlCol="0">
            <a:spAutoFit/>
          </a:bodyPr>
          <a:lstStyle/>
          <a:p>
            <a:r>
              <a:rPr lang="en-US" dirty="0" smtClean="0"/>
              <a:t>Evaluate this term for an Ideal Gas</a:t>
            </a:r>
            <a:endParaRPr lang="en-US" dirty="0"/>
          </a:p>
        </p:txBody>
      </p:sp>
      <p:sp>
        <p:nvSpPr>
          <p:cNvPr id="22" name="TextBox 21"/>
          <p:cNvSpPr txBox="1"/>
          <p:nvPr/>
        </p:nvSpPr>
        <p:spPr>
          <a:xfrm>
            <a:off x="0" y="5562600"/>
            <a:ext cx="9144000" cy="381000"/>
          </a:xfrm>
          <a:prstGeom prst="rect">
            <a:avLst/>
          </a:prstGeom>
          <a:noFill/>
        </p:spPr>
        <p:txBody>
          <a:bodyPr wrap="square" rtlCol="0">
            <a:spAutoFit/>
          </a:bodyPr>
          <a:lstStyle/>
          <a:p>
            <a:r>
              <a:rPr lang="en-US" dirty="0" smtClean="0"/>
              <a:t>Take home message is that, for an ideal gas, the  internal energy of the gas is only a function of </a:t>
            </a:r>
            <a:r>
              <a:rPr lang="en-US" b="1" dirty="0" smtClean="0"/>
              <a:t>T</a:t>
            </a:r>
            <a:endParaRPr lang="en-US" b="1" dirty="0"/>
          </a:p>
        </p:txBody>
      </p:sp>
      <p:sp>
        <p:nvSpPr>
          <p:cNvPr id="20497" name="Rectangle 1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0496" name="Picture 16"/>
          <p:cNvPicPr>
            <a:picLocks noChangeAspect="1" noChangeArrowheads="1"/>
          </p:cNvPicPr>
          <p:nvPr/>
        </p:nvPicPr>
        <p:blipFill>
          <a:blip r:embed="rId8">
            <a:clrChange>
              <a:clrFrom>
                <a:srgbClr val="FFFFFF"/>
              </a:clrFrom>
              <a:clrTo>
                <a:srgbClr val="FFFFFF">
                  <a:alpha val="0"/>
                </a:srgbClr>
              </a:clrTo>
            </a:clrChange>
          </a:blip>
          <a:srcRect/>
          <a:stretch>
            <a:fillRect/>
          </a:stretch>
        </p:blipFill>
        <p:spPr bwMode="auto">
          <a:xfrm>
            <a:off x="2133600" y="6121730"/>
            <a:ext cx="4724400" cy="73627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914400"/>
          </a:xfrm>
        </p:spPr>
        <p:txBody>
          <a:bodyPr/>
          <a:lstStyle/>
          <a:p>
            <a:r>
              <a:rPr lang="en-US" dirty="0" smtClean="0">
                <a:latin typeface="Calibri"/>
              </a:rPr>
              <a:t>∆U and </a:t>
            </a:r>
            <a:r>
              <a:rPr lang="en-US" dirty="0" smtClean="0"/>
              <a:t>Real Gases</a:t>
            </a:r>
            <a:endParaRPr lang="en-US" dirty="0"/>
          </a:p>
        </p:txBody>
      </p:sp>
      <p:pic>
        <p:nvPicPr>
          <p:cNvPr id="5" name="Picture 9"/>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200400" y="990600"/>
            <a:ext cx="2620108" cy="685800"/>
          </a:xfrm>
          <a:prstGeom prst="rect">
            <a:avLst/>
          </a:prstGeom>
          <a:noFill/>
        </p:spPr>
      </p:pic>
      <p:sp>
        <p:nvSpPr>
          <p:cNvPr id="6" name="TextBox 5"/>
          <p:cNvSpPr txBox="1"/>
          <p:nvPr/>
        </p:nvSpPr>
        <p:spPr>
          <a:xfrm>
            <a:off x="0" y="1752600"/>
            <a:ext cx="9144000" cy="1754326"/>
          </a:xfrm>
          <a:prstGeom prst="rect">
            <a:avLst/>
          </a:prstGeom>
          <a:noFill/>
        </p:spPr>
        <p:txBody>
          <a:bodyPr wrap="square" rtlCol="0">
            <a:spAutoFit/>
          </a:bodyPr>
          <a:lstStyle/>
          <a:p>
            <a:r>
              <a:rPr lang="en-US" dirty="0" smtClean="0"/>
              <a:t>In general the internal pressure is non-zero for real gases.  In many gases attractive forces resist separation of the molecules in an expansion.  In this case for an expansion to occur at constant temperature energy would have to be put into the gas as it expands to keep the temperature from dropping as kinetic energy is converted to potential energy as the molecules separate.  If such an expansion were carried out adiabatically the gas would cool as it expands.  This is the phenomena utilized in the liquefaction of gases referred to at the end of chapter 1.</a:t>
            </a:r>
            <a:endParaRPr lang="en-US" dirty="0"/>
          </a:p>
        </p:txBody>
      </p:sp>
      <p:sp>
        <p:nvSpPr>
          <p:cNvPr id="7" name="TextBox 6"/>
          <p:cNvSpPr txBox="1"/>
          <p:nvPr/>
        </p:nvSpPr>
        <p:spPr>
          <a:xfrm>
            <a:off x="0" y="5791200"/>
            <a:ext cx="9144000" cy="646331"/>
          </a:xfrm>
          <a:prstGeom prst="rect">
            <a:avLst/>
          </a:prstGeom>
          <a:noFill/>
        </p:spPr>
        <p:txBody>
          <a:bodyPr wrap="square" rtlCol="0">
            <a:spAutoFit/>
          </a:bodyPr>
          <a:lstStyle/>
          <a:p>
            <a:r>
              <a:rPr lang="en-US" dirty="0" smtClean="0"/>
              <a:t>For some gases repulsive forces cause a gas to heat up during an expansion as potential energy is converted to kinetic energy as the molecules separate.</a:t>
            </a:r>
            <a:endParaRPr lang="en-US" dirty="0"/>
          </a:p>
        </p:txBody>
      </p:sp>
      <p:sp>
        <p:nvSpPr>
          <p:cNvPr id="29698" name="AutoShape 2" descr="https://encrypted-tbn0.gstatic.com/images?q=tbn:ANd9GcQJNj_ThHEn742m6j7T6i1mHYCdWsFJwTVzsUMeccLu199qlmTG"/>
          <p:cNvSpPr>
            <a:spLocks noChangeAspect="1" noChangeArrowheads="1"/>
          </p:cNvSpPr>
          <p:nvPr/>
        </p:nvSpPr>
        <p:spPr bwMode="auto">
          <a:xfrm>
            <a:off x="155575" y="-990600"/>
            <a:ext cx="3333750" cy="2066925"/>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9" name="Picture 8" descr="JT-effect.JPG"/>
          <p:cNvPicPr>
            <a:picLocks noChangeAspect="1"/>
          </p:cNvPicPr>
          <p:nvPr/>
        </p:nvPicPr>
        <p:blipFill>
          <a:blip r:embed="rId3"/>
          <a:stretch>
            <a:fillRect/>
          </a:stretch>
        </p:blipFill>
        <p:spPr>
          <a:xfrm>
            <a:off x="2743200" y="3505200"/>
            <a:ext cx="3333750" cy="206692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dirty="0" smtClean="0"/>
              <a:t>Enthalpy and </a:t>
            </a:r>
            <a:r>
              <a:rPr lang="en-US" dirty="0" err="1" smtClean="0"/>
              <a:t>q</a:t>
            </a:r>
            <a:r>
              <a:rPr lang="en-US" baseline="-25000" dirty="0" err="1"/>
              <a:t>P</a:t>
            </a:r>
            <a:endParaRPr lang="en-US" dirty="0"/>
          </a:p>
        </p:txBody>
      </p:sp>
      <p:sp>
        <p:nvSpPr>
          <p:cNvPr id="4" name="TextBox 3"/>
          <p:cNvSpPr txBox="1"/>
          <p:nvPr/>
        </p:nvSpPr>
        <p:spPr>
          <a:xfrm>
            <a:off x="0" y="914400"/>
            <a:ext cx="9144000" cy="1200329"/>
          </a:xfrm>
          <a:prstGeom prst="rect">
            <a:avLst/>
          </a:prstGeom>
          <a:noFill/>
        </p:spPr>
        <p:txBody>
          <a:bodyPr wrap="square" rtlCol="0">
            <a:spAutoFit/>
          </a:bodyPr>
          <a:lstStyle/>
          <a:p>
            <a:r>
              <a:rPr lang="en-US" dirty="0" smtClean="0"/>
              <a:t>In a constant pressure process energy released or absorbed goes to two places.  In addition to being related to population/depopulation of energetic degrees of freedom in the system, energetic changes are also associated with work done in any volume change that the system undergoes against the constant external pressure.  This inspired the concept of Enthalpy H.</a:t>
            </a:r>
            <a:endParaRPr lang="en-US" dirty="0"/>
          </a:p>
        </p:txBody>
      </p:sp>
      <p:sp>
        <p:nvSpPr>
          <p:cNvPr id="5" name="TextBox 4"/>
          <p:cNvSpPr txBox="1"/>
          <p:nvPr/>
        </p:nvSpPr>
        <p:spPr>
          <a:xfrm>
            <a:off x="0" y="2133600"/>
            <a:ext cx="9144000" cy="923330"/>
          </a:xfrm>
          <a:prstGeom prst="rect">
            <a:avLst/>
          </a:prstGeom>
          <a:noFill/>
        </p:spPr>
        <p:txBody>
          <a:bodyPr wrap="square" rtlCol="0">
            <a:spAutoFit/>
          </a:bodyPr>
          <a:lstStyle/>
          <a:p>
            <a:r>
              <a:rPr lang="en-US" dirty="0" smtClean="0"/>
              <a:t>Enthalpy is a </a:t>
            </a:r>
            <a:r>
              <a:rPr lang="en-US" dirty="0"/>
              <a:t>f</a:t>
            </a:r>
            <a:r>
              <a:rPr lang="en-US" dirty="0" smtClean="0"/>
              <a:t>unction generated by adding the term PV to the Internal </a:t>
            </a:r>
            <a:r>
              <a:rPr lang="en-US" dirty="0"/>
              <a:t>E</a:t>
            </a:r>
            <a:r>
              <a:rPr lang="en-US" dirty="0" smtClean="0"/>
              <a:t>nergy U.  Since U is a state function and d(PV) is an exact differential, Enthalpy is also a state function and is independent of path.</a:t>
            </a:r>
            <a:endParaRPr lang="en-US" dirty="0"/>
          </a:p>
        </p:txBody>
      </p:sp>
      <p:sp>
        <p:nvSpPr>
          <p:cNvPr id="2867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8673"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505200" y="2895600"/>
            <a:ext cx="1466849" cy="381000"/>
          </a:xfrm>
          <a:prstGeom prst="rect">
            <a:avLst/>
          </a:prstGeom>
          <a:noFill/>
        </p:spPr>
      </p:pic>
      <p:sp>
        <p:nvSpPr>
          <p:cNvPr id="28676"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 name="TextBox 9"/>
          <p:cNvSpPr txBox="1"/>
          <p:nvPr/>
        </p:nvSpPr>
        <p:spPr>
          <a:xfrm>
            <a:off x="0" y="3352800"/>
            <a:ext cx="9144000" cy="1477328"/>
          </a:xfrm>
          <a:prstGeom prst="rect">
            <a:avLst/>
          </a:prstGeom>
          <a:noFill/>
        </p:spPr>
        <p:txBody>
          <a:bodyPr wrap="square" rtlCol="0">
            <a:spAutoFit/>
          </a:bodyPr>
          <a:lstStyle/>
          <a:p>
            <a:r>
              <a:rPr lang="en-US" dirty="0" smtClean="0"/>
              <a:t>For a constant pressure process </a:t>
            </a:r>
            <a:r>
              <a:rPr lang="en-US" dirty="0" err="1" smtClean="0"/>
              <a:t>dP</a:t>
            </a:r>
            <a:r>
              <a:rPr lang="en-US" dirty="0" smtClean="0"/>
              <a:t>=0.  Also, since enthalpy is a state function only the initial and final states are important and not the path between them so we are free to use a reversible process where </a:t>
            </a:r>
            <a:r>
              <a:rPr lang="en-US" dirty="0" err="1" smtClean="0"/>
              <a:t>P</a:t>
            </a:r>
            <a:r>
              <a:rPr lang="en-US" baseline="-25000" dirty="0" err="1" smtClean="0"/>
              <a:t>ext</a:t>
            </a:r>
            <a:r>
              <a:rPr lang="en-US" dirty="0" smtClean="0"/>
              <a:t> = P</a:t>
            </a:r>
            <a:r>
              <a:rPr lang="en-US" baseline="-25000" dirty="0" smtClean="0"/>
              <a:t>int</a:t>
            </a:r>
            <a:r>
              <a:rPr lang="en-US" dirty="0" smtClean="0"/>
              <a:t>.  </a:t>
            </a:r>
            <a:r>
              <a:rPr lang="en-US" dirty="0" smtClean="0"/>
              <a:t>As heat of a constant volume process was equal to </a:t>
            </a:r>
            <a:r>
              <a:rPr lang="en-US" dirty="0"/>
              <a:t>∆U, heat of a constant pressure process is equal to </a:t>
            </a:r>
            <a:r>
              <a:rPr lang="en-US" dirty="0" smtClean="0"/>
              <a:t>∆H.</a:t>
            </a:r>
          </a:p>
          <a:p>
            <a:endParaRPr lang="en-US" dirty="0"/>
          </a:p>
        </p:txBody>
      </p:sp>
      <p:sp>
        <p:nvSpPr>
          <p:cNvPr id="28678"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8677"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295400" y="4800600"/>
            <a:ext cx="5486400" cy="364545"/>
          </a:xfrm>
          <a:prstGeom prst="rect">
            <a:avLst/>
          </a:prstGeom>
          <a:noFill/>
        </p:spPr>
      </p:pic>
      <p:sp>
        <p:nvSpPr>
          <p:cNvPr id="28679" name="Rectangle 7"/>
          <p:cNvSpPr>
            <a:spLocks noChangeArrowheads="1"/>
          </p:cNvSpPr>
          <p:nvPr/>
        </p:nvSpPr>
        <p:spPr bwMode="auto">
          <a:xfrm>
            <a:off x="0" y="6477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8681"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8680" name="Picture 8"/>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1981200" y="5410200"/>
            <a:ext cx="3962400" cy="372056"/>
          </a:xfrm>
          <a:prstGeom prst="rect">
            <a:avLst/>
          </a:prstGeom>
          <a:noFill/>
        </p:spPr>
      </p:pic>
      <p:sp>
        <p:nvSpPr>
          <p:cNvPr id="28683"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8685" name="Rectangle 1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8684" name="Picture 12"/>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3581400" y="6172200"/>
            <a:ext cx="914400" cy="406400"/>
          </a:xfrm>
          <a:prstGeom prst="rect">
            <a:avLst/>
          </a:prstGeom>
          <a:noFill/>
        </p:spPr>
      </p:pic>
      <p:sp>
        <p:nvSpPr>
          <p:cNvPr id="28687" name="Rectangle 1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8689" name="Rectangle 1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5" name="Picture 16"/>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6172200" y="6019800"/>
            <a:ext cx="1860062" cy="609600"/>
          </a:xfrm>
          <a:prstGeom prst="rect">
            <a:avLst/>
          </a:prstGeom>
          <a:noFill/>
        </p:spPr>
      </p:pic>
      <p:pic>
        <p:nvPicPr>
          <p:cNvPr id="26" name="Picture 14"/>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609600" y="6096000"/>
            <a:ext cx="1540934" cy="6096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14400"/>
          </a:xfrm>
        </p:spPr>
        <p:txBody>
          <a:bodyPr>
            <a:normAutofit fontScale="90000"/>
          </a:bodyPr>
          <a:lstStyle/>
          <a:p>
            <a:r>
              <a:rPr lang="en-US" dirty="0" smtClean="0"/>
              <a:t>Enthalpy</a:t>
            </a:r>
            <a:br>
              <a:rPr lang="en-US" dirty="0" smtClean="0"/>
            </a:br>
            <a:r>
              <a:rPr lang="en-US" sz="3100" dirty="0" smtClean="0"/>
              <a:t>Ideal and Real Gases</a:t>
            </a:r>
            <a:r>
              <a:rPr lang="en-US" dirty="0" smtClean="0"/>
              <a:t/>
            </a:r>
            <a:br>
              <a:rPr lang="en-US" dirty="0" smtClean="0"/>
            </a:br>
            <a:endParaRPr lang="en-US" dirty="0"/>
          </a:p>
        </p:txBody>
      </p:sp>
      <p:pic>
        <p:nvPicPr>
          <p:cNvPr id="5" name="Picture 16"/>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914400" y="2286000"/>
            <a:ext cx="1860062" cy="609600"/>
          </a:xfrm>
          <a:prstGeom prst="rect">
            <a:avLst/>
          </a:prstGeom>
          <a:noFill/>
        </p:spPr>
      </p:pic>
      <p:sp>
        <p:nvSpPr>
          <p:cNvPr id="6" name="TextBox 5"/>
          <p:cNvSpPr txBox="1"/>
          <p:nvPr/>
        </p:nvSpPr>
        <p:spPr>
          <a:xfrm>
            <a:off x="0" y="1371600"/>
            <a:ext cx="9144000" cy="369332"/>
          </a:xfrm>
          <a:prstGeom prst="rect">
            <a:avLst/>
          </a:prstGeom>
          <a:noFill/>
        </p:spPr>
        <p:txBody>
          <a:bodyPr wrap="square" rtlCol="0">
            <a:spAutoFit/>
          </a:bodyPr>
          <a:lstStyle/>
          <a:p>
            <a:r>
              <a:rPr lang="en-US" dirty="0" smtClean="0"/>
              <a:t>Because Enthalpy is a State Function</a:t>
            </a:r>
            <a:endParaRPr lang="en-US" dirty="0"/>
          </a:p>
        </p:txBody>
      </p:sp>
      <p:sp>
        <p:nvSpPr>
          <p:cNvPr id="3072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0721"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191000" y="1219200"/>
            <a:ext cx="3429001" cy="742950"/>
          </a:xfrm>
          <a:prstGeom prst="rect">
            <a:avLst/>
          </a:prstGeom>
          <a:noFill/>
        </p:spPr>
      </p:pic>
      <p:sp>
        <p:nvSpPr>
          <p:cNvPr id="30723" name="Rectangle 3"/>
          <p:cNvSpPr>
            <a:spLocks noChangeArrowheads="1"/>
          </p:cNvSpPr>
          <p:nvPr/>
        </p:nvSpPr>
        <p:spPr bwMode="auto">
          <a:xfrm>
            <a:off x="0" y="8286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TextBox 9"/>
          <p:cNvSpPr txBox="1"/>
          <p:nvPr/>
        </p:nvSpPr>
        <p:spPr>
          <a:xfrm>
            <a:off x="0" y="3124200"/>
            <a:ext cx="9144000" cy="1754326"/>
          </a:xfrm>
          <a:prstGeom prst="rect">
            <a:avLst/>
          </a:prstGeom>
          <a:noFill/>
        </p:spPr>
        <p:txBody>
          <a:bodyPr wrap="square" rtlCol="0">
            <a:spAutoFit/>
          </a:bodyPr>
          <a:lstStyle/>
          <a:p>
            <a:r>
              <a:rPr lang="en-US" dirty="0" smtClean="0"/>
              <a:t>The second term in this expression asks what enthalpy is involved in changing the pressure of the system at constant temperature.  Increasing the pressure at constant temperature requires decreasing the volume since at constant temperature the speed of the molecules does not change.  Again for real gases any change in the separation of the molecules will result in conversion between potential and kinetic energies and so this term is non-zero.  This term is analogous to the term (</a:t>
            </a:r>
            <a:r>
              <a:rPr lang="en-US" dirty="0" err="1" smtClean="0"/>
              <a:t>dU</a:t>
            </a:r>
            <a:r>
              <a:rPr lang="en-US" dirty="0" smtClean="0"/>
              <a:t>/</a:t>
            </a:r>
            <a:r>
              <a:rPr lang="en-US" dirty="0" err="1" smtClean="0"/>
              <a:t>dV</a:t>
            </a:r>
            <a:r>
              <a:rPr lang="en-US" dirty="0" smtClean="0"/>
              <a:t>)</a:t>
            </a:r>
            <a:r>
              <a:rPr lang="en-US" baseline="-25000" dirty="0" smtClean="0"/>
              <a:t>T</a:t>
            </a:r>
            <a:r>
              <a:rPr lang="en-US" dirty="0" smtClean="0"/>
              <a:t> </a:t>
            </a:r>
            <a:r>
              <a:rPr lang="en-US" dirty="0" err="1" smtClean="0"/>
              <a:t>dV</a:t>
            </a:r>
            <a:r>
              <a:rPr lang="en-US" dirty="0" smtClean="0"/>
              <a:t> in the differential of the internal energy.</a:t>
            </a:r>
            <a:endParaRPr lang="en-US" dirty="0"/>
          </a:p>
        </p:txBody>
      </p:sp>
      <p:sp>
        <p:nvSpPr>
          <p:cNvPr id="30725"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0724" name="Picture 4"/>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4343399" y="2286000"/>
            <a:ext cx="2375877" cy="609600"/>
          </a:xfrm>
          <a:prstGeom prst="rect">
            <a:avLst/>
          </a:prstGeom>
          <a:noFill/>
        </p:spPr>
      </p:pic>
      <p:sp>
        <p:nvSpPr>
          <p:cNvPr id="13" name="TextBox 12"/>
          <p:cNvSpPr txBox="1"/>
          <p:nvPr/>
        </p:nvSpPr>
        <p:spPr>
          <a:xfrm>
            <a:off x="0" y="5029200"/>
            <a:ext cx="7751353" cy="369332"/>
          </a:xfrm>
          <a:prstGeom prst="rect">
            <a:avLst/>
          </a:prstGeom>
          <a:noFill/>
        </p:spPr>
        <p:txBody>
          <a:bodyPr wrap="none" rtlCol="0">
            <a:spAutoFit/>
          </a:bodyPr>
          <a:lstStyle/>
          <a:p>
            <a:r>
              <a:rPr lang="en-US" dirty="0" smtClean="0"/>
              <a:t>For Ideal Gases no forces are exerted between molecules and so this term is zero.</a:t>
            </a:r>
            <a:endParaRPr lang="en-US" dirty="0"/>
          </a:p>
        </p:txBody>
      </p:sp>
      <p:sp>
        <p:nvSpPr>
          <p:cNvPr id="30727"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0726" name="Picture 6"/>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2971800" y="5410200"/>
            <a:ext cx="2790092" cy="533400"/>
          </a:xfrm>
          <a:prstGeom prst="rect">
            <a:avLst/>
          </a:prstGeom>
          <a:noFill/>
        </p:spPr>
      </p:pic>
      <p:sp>
        <p:nvSpPr>
          <p:cNvPr id="30728" name="Rectangle 8"/>
          <p:cNvSpPr>
            <a:spLocks noChangeArrowheads="1"/>
          </p:cNvSpPr>
          <p:nvPr/>
        </p:nvSpPr>
        <p:spPr bwMode="auto">
          <a:xfrm>
            <a:off x="0" y="82867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0730"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0729" name="Picture 9"/>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1371600" y="6172200"/>
            <a:ext cx="6385560" cy="304800"/>
          </a:xfrm>
          <a:prstGeom prst="rect">
            <a:avLst/>
          </a:prstGeom>
          <a:noFill/>
        </p:spPr>
      </p:pic>
      <p:sp>
        <p:nvSpPr>
          <p:cNvPr id="30731" name="Rectangle 11"/>
          <p:cNvSpPr>
            <a:spLocks noChangeArrowheads="1"/>
          </p:cNvSpPr>
          <p:nvPr/>
        </p:nvSpPr>
        <p:spPr bwMode="auto">
          <a:xfrm>
            <a:off x="0" y="6477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lstStyle/>
          <a:p>
            <a:r>
              <a:rPr lang="en-US" dirty="0" smtClean="0"/>
              <a:t>Ideal Gas C</a:t>
            </a:r>
            <a:r>
              <a:rPr lang="en-US" baseline="-25000" dirty="0" smtClean="0"/>
              <a:t>P</a:t>
            </a:r>
            <a:r>
              <a:rPr lang="en-US" dirty="0" smtClean="0"/>
              <a:t> and </a:t>
            </a:r>
            <a:r>
              <a:rPr lang="en-US" dirty="0" err="1" smtClean="0"/>
              <a:t>C</a:t>
            </a:r>
            <a:r>
              <a:rPr lang="en-US" baseline="-25000" dirty="0" err="1" smtClean="0"/>
              <a:t>v</a:t>
            </a:r>
            <a:r>
              <a:rPr lang="en-US" baseline="-25000" dirty="0" smtClean="0"/>
              <a:t> </a:t>
            </a:r>
            <a:r>
              <a:rPr lang="en-US" dirty="0" smtClean="0"/>
              <a:t> </a:t>
            </a:r>
            <a:endParaRPr lang="en-US" dirty="0"/>
          </a:p>
        </p:txBody>
      </p:sp>
      <p:sp>
        <p:nvSpPr>
          <p:cNvPr id="3174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174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810000" y="2057400"/>
            <a:ext cx="1466850" cy="381000"/>
          </a:xfrm>
          <a:prstGeom prst="rect">
            <a:avLst/>
          </a:prstGeom>
          <a:noFill/>
        </p:spPr>
      </p:pic>
      <p:sp>
        <p:nvSpPr>
          <p:cNvPr id="31747" name="Rectangle 3"/>
          <p:cNvSpPr>
            <a:spLocks noChangeArrowheads="1"/>
          </p:cNvSpPr>
          <p:nvPr/>
        </p:nvSpPr>
        <p:spPr bwMode="auto">
          <a:xfrm>
            <a:off x="0" y="6477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4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1748"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505200" y="2971800"/>
            <a:ext cx="1962150" cy="381000"/>
          </a:xfrm>
          <a:prstGeom prst="rect">
            <a:avLst/>
          </a:prstGeom>
          <a:noFill/>
        </p:spPr>
      </p:pic>
      <p:sp>
        <p:nvSpPr>
          <p:cNvPr id="31750" name="Rectangle 6"/>
          <p:cNvSpPr>
            <a:spLocks noChangeArrowheads="1"/>
          </p:cNvSpPr>
          <p:nvPr/>
        </p:nvSpPr>
        <p:spPr bwMode="auto">
          <a:xfrm>
            <a:off x="0" y="6477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1751" name="Picture 7"/>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3124200" y="3886200"/>
            <a:ext cx="2847109" cy="457200"/>
          </a:xfrm>
          <a:prstGeom prst="rect">
            <a:avLst/>
          </a:prstGeom>
          <a:noFill/>
        </p:spPr>
      </p:pic>
      <p:sp>
        <p:nvSpPr>
          <p:cNvPr id="31753" name="Rectangle 9"/>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1754" name="Picture 10"/>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3657600" y="4953000"/>
            <a:ext cx="1766455" cy="457200"/>
          </a:xfrm>
          <a:prstGeom prst="rect">
            <a:avLst/>
          </a:prstGeom>
          <a:noFill/>
        </p:spPr>
      </p:pic>
      <p:sp>
        <p:nvSpPr>
          <p:cNvPr id="3175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1352</TotalTime>
  <Words>1238</Words>
  <Application>Microsoft Office PowerPoint</Application>
  <PresentationFormat>On-screen Show (4:3)</PresentationFormat>
  <Paragraphs>52</Paragraphs>
  <Slides>13</Slides>
  <Notes>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5" baseType="lpstr">
      <vt:lpstr>Office Theme</vt:lpstr>
      <vt:lpstr>Equation</vt:lpstr>
      <vt:lpstr>Review First Law</vt:lpstr>
      <vt:lpstr>Work  </vt:lpstr>
      <vt:lpstr>Heat and Heat Capacities</vt:lpstr>
      <vt:lpstr>Cv and ∆U</vt:lpstr>
      <vt:lpstr>Ideal Gases and ∆U</vt:lpstr>
      <vt:lpstr>∆U and Real Gases</vt:lpstr>
      <vt:lpstr>Enthalpy and qP</vt:lpstr>
      <vt:lpstr>Enthalpy Ideal and Real Gases </vt:lpstr>
      <vt:lpstr>Ideal Gas CP and Cv  </vt:lpstr>
      <vt:lpstr>Kinetic Energy takes a variety of forms</vt:lpstr>
      <vt:lpstr>Kinetic Energy takes a variety of forms</vt:lpstr>
      <vt:lpstr>Slide 12</vt:lpstr>
      <vt:lpstr>A system composed of hydrocarbon molecules and oxygen molecules possesses a potential energy because the atoms could potentially re-arrange to form the lower energy carbon dioxide and water molecules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obkb</dc:creator>
  <cp:lastModifiedBy>obkb</cp:lastModifiedBy>
  <cp:revision>91</cp:revision>
  <dcterms:created xsi:type="dcterms:W3CDTF">2014-02-07T10:46:33Z</dcterms:created>
  <dcterms:modified xsi:type="dcterms:W3CDTF">2014-02-08T09:18:41Z</dcterms:modified>
</cp:coreProperties>
</file>