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81" r:id="rId3"/>
    <p:sldId id="256" r:id="rId4"/>
    <p:sldId id="279" r:id="rId5"/>
    <p:sldId id="284" r:id="rId6"/>
    <p:sldId id="283" r:id="rId7"/>
    <p:sldId id="285" r:id="rId8"/>
    <p:sldId id="278" r:id="rId9"/>
    <p:sldId id="286" r:id="rId10"/>
    <p:sldId id="274" r:id="rId11"/>
    <p:sldId id="277" r:id="rId12"/>
    <p:sldId id="276" r:id="rId13"/>
    <p:sldId id="266" r:id="rId14"/>
    <p:sldId id="260" r:id="rId15"/>
    <p:sldId id="262" r:id="rId16"/>
    <p:sldId id="264" r:id="rId17"/>
    <p:sldId id="290" r:id="rId18"/>
    <p:sldId id="268" r:id="rId19"/>
    <p:sldId id="258" r:id="rId20"/>
    <p:sldId id="257" r:id="rId21"/>
    <p:sldId id="269" r:id="rId22"/>
    <p:sldId id="271" r:id="rId23"/>
    <p:sldId id="273"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7E413-DBB5-4FA1-B54F-DA2D47DFD735}"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80612-426F-4C1A-889D-9F9428C545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vibrational</a:t>
            </a:r>
            <a:r>
              <a:rPr lang="en-US" dirty="0" smtClean="0"/>
              <a:t> modes of bulk matter</a:t>
            </a:r>
            <a:endParaRPr lang="en-US" dirty="0"/>
          </a:p>
        </p:txBody>
      </p:sp>
      <p:sp>
        <p:nvSpPr>
          <p:cNvPr id="4" name="Slide Number Placeholder 3"/>
          <p:cNvSpPr>
            <a:spLocks noGrp="1"/>
          </p:cNvSpPr>
          <p:nvPr>
            <p:ph type="sldNum" sz="quarter" idx="10"/>
          </p:nvPr>
        </p:nvSpPr>
        <p:spPr/>
        <p:txBody>
          <a:bodyPr/>
          <a:lstStyle/>
          <a:p>
            <a:fld id="{3459D93F-075F-45AD-8FEE-AF2E4D00433A}"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2"/>
          <p:cNvSpPr>
            <a:spLocks noGrp="1" noRot="1" noChangeAspect="1" noChangeArrowheads="1" noTextEdit="1"/>
          </p:cNvSpPr>
          <p:nvPr>
            <p:ph type="sldImg"/>
          </p:nvPr>
        </p:nvSpPr>
        <p:spPr>
          <a:ln/>
        </p:spPr>
      </p:sp>
      <p:sp>
        <p:nvSpPr>
          <p:cNvPr id="445442" name="Rectangle 3"/>
          <p:cNvSpPr>
            <a:spLocks noGrp="1" noChangeArrowheads="1"/>
          </p:cNvSpPr>
          <p:nvPr>
            <p:ph type="body" idx="1"/>
          </p:nvPr>
        </p:nvSpPr>
        <p:spPr/>
        <p:txBody>
          <a:bodyPr/>
          <a:lstStyle/>
          <a:p>
            <a:pPr defTabSz="881353"/>
            <a:endParaRPr lang="en-US" baseline="30000" dirty="0"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a:ln/>
        </p:spPr>
      </p:sp>
      <p:sp>
        <p:nvSpPr>
          <p:cNvPr id="449538" name="Rectangle 3"/>
          <p:cNvSpPr>
            <a:spLocks noGrp="1" noChangeArrowheads="1"/>
          </p:cNvSpPr>
          <p:nvPr>
            <p:ph type="body" idx="1"/>
          </p:nvPr>
        </p:nvSpPr>
        <p:spPr/>
        <p:txBody>
          <a:bodyPr/>
          <a:lstStyle/>
          <a:p>
            <a:pPr eaLnBrk="1" hangingPunct="1"/>
            <a:r>
              <a:rPr lang="en-US" dirty="0" smtClean="0">
                <a:ea typeface="ＭＳ Ｐゴシック"/>
              </a:rPr>
              <a:t>n=N (number of molecules)/N</a:t>
            </a:r>
            <a:r>
              <a:rPr lang="en-US" baseline="-25000" dirty="0" smtClean="0">
                <a:ea typeface="ＭＳ Ｐゴシック"/>
              </a:rPr>
              <a:t>A</a:t>
            </a:r>
            <a:r>
              <a:rPr lang="en-US" dirty="0" smtClean="0">
                <a:ea typeface="ＭＳ Ｐゴシック"/>
              </a:rPr>
              <a:t> where N</a:t>
            </a:r>
            <a:r>
              <a:rPr lang="en-US" baseline="-25000" dirty="0" smtClean="0">
                <a:ea typeface="ＭＳ Ｐゴシック"/>
              </a:rPr>
              <a:t>A</a:t>
            </a:r>
            <a:r>
              <a:rPr lang="en-US" dirty="0" smtClean="0">
                <a:ea typeface="ＭＳ Ｐゴシック"/>
              </a:rPr>
              <a:t> = (6.022 x 10</a:t>
            </a:r>
            <a:r>
              <a:rPr lang="en-US" baseline="30000" dirty="0" smtClean="0">
                <a:ea typeface="ＭＳ Ｐゴシック"/>
              </a:rPr>
              <a:t>23</a:t>
            </a:r>
            <a:r>
              <a:rPr lang="en-US" dirty="0" smtClean="0">
                <a:ea typeface="ＭＳ Ｐゴシック"/>
              </a:rPr>
              <a:t> molecules/mol) (R 8.134 J K</a:t>
            </a:r>
            <a:r>
              <a:rPr lang="en-US" baseline="30000" dirty="0" smtClean="0">
                <a:ea typeface="ＭＳ Ｐゴシック"/>
              </a:rPr>
              <a:t>-1 </a:t>
            </a:r>
            <a:r>
              <a:rPr lang="en-US" dirty="0" smtClean="0">
                <a:ea typeface="ＭＳ Ｐゴシック"/>
              </a:rPr>
              <a:t>mol </a:t>
            </a:r>
            <a:r>
              <a:rPr lang="en-US" baseline="30000" dirty="0" smtClean="0">
                <a:ea typeface="ＭＳ Ｐゴシック"/>
              </a:rPr>
              <a:t>-1</a:t>
            </a:r>
            <a:r>
              <a:rPr lang="en-US" dirty="0" smtClean="0">
                <a:ea typeface="ＭＳ Ｐゴシック"/>
              </a:rPr>
              <a:t> = 0.08206 L </a:t>
            </a:r>
            <a:r>
              <a:rPr lang="en-US" dirty="0" err="1" smtClean="0">
                <a:ea typeface="ＭＳ Ｐゴシック"/>
              </a:rPr>
              <a:t>atm</a:t>
            </a:r>
            <a:r>
              <a:rPr lang="en-US" dirty="0" smtClean="0">
                <a:ea typeface="ＭＳ Ｐゴシック"/>
              </a:rPr>
              <a:t> K</a:t>
            </a:r>
            <a:r>
              <a:rPr lang="en-US" baseline="30000" dirty="0" smtClean="0">
                <a:ea typeface="ＭＳ Ｐゴシック"/>
              </a:rPr>
              <a:t>-1 </a:t>
            </a:r>
            <a:r>
              <a:rPr lang="en-US" dirty="0" smtClean="0">
                <a:ea typeface="ＭＳ Ｐゴシック"/>
              </a:rPr>
              <a:t>mol </a:t>
            </a:r>
            <a:r>
              <a:rPr lang="en-US" baseline="30000" dirty="0" smtClean="0">
                <a:ea typeface="ＭＳ Ｐゴシック"/>
              </a:rPr>
              <a:t>-1</a:t>
            </a:r>
            <a:r>
              <a:rPr lang="en-US" dirty="0" smtClean="0">
                <a:ea typeface="ＭＳ Ｐゴシック"/>
              </a:rPr>
              <a:t> )</a:t>
            </a:r>
          </a:p>
          <a:p>
            <a:pPr eaLnBrk="1" hangingPunct="1"/>
            <a:r>
              <a:rPr lang="en-US" dirty="0" smtClean="0">
                <a:ea typeface="ＭＳ Ｐゴシック"/>
              </a:rPr>
              <a:t>Where R=</a:t>
            </a:r>
            <a:r>
              <a:rPr lang="en-US" dirty="0" err="1" smtClean="0">
                <a:ea typeface="ＭＳ Ｐゴシック"/>
              </a:rPr>
              <a:t>k</a:t>
            </a:r>
            <a:r>
              <a:rPr lang="en-US" baseline="-25000" dirty="0" err="1" smtClean="0">
                <a:ea typeface="ＭＳ Ｐゴシック"/>
              </a:rPr>
              <a:t>B</a:t>
            </a:r>
            <a:r>
              <a:rPr lang="en-US" dirty="0" err="1" smtClean="0">
                <a:ea typeface="ＭＳ Ｐゴシック"/>
              </a:rPr>
              <a:t>N</a:t>
            </a:r>
            <a:r>
              <a:rPr lang="en-US" baseline="-25000" dirty="0" err="1" smtClean="0">
                <a:ea typeface="ＭＳ Ｐゴシック"/>
              </a:rPr>
              <a:t>A</a:t>
            </a:r>
            <a:r>
              <a:rPr lang="en-US" dirty="0" smtClean="0">
                <a:ea typeface="ＭＳ Ｐゴシック"/>
              </a:rPr>
              <a:t> and </a:t>
            </a:r>
            <a:r>
              <a:rPr lang="en-US" dirty="0" err="1" smtClean="0">
                <a:ea typeface="ＭＳ Ｐゴシック"/>
              </a:rPr>
              <a:t>k</a:t>
            </a:r>
            <a:r>
              <a:rPr lang="en-US" baseline="-25000" dirty="0" err="1" smtClean="0">
                <a:ea typeface="ＭＳ Ｐゴシック"/>
              </a:rPr>
              <a:t>B</a:t>
            </a:r>
            <a:r>
              <a:rPr lang="en-US" dirty="0" smtClean="0">
                <a:ea typeface="ＭＳ Ｐゴシック"/>
              </a:rPr>
              <a:t> is the </a:t>
            </a:r>
            <a:r>
              <a:rPr lang="en-US" dirty="0" err="1" smtClean="0">
                <a:ea typeface="ＭＳ Ｐゴシック"/>
              </a:rPr>
              <a:t>Boltzman</a:t>
            </a:r>
            <a:r>
              <a:rPr lang="en-US" dirty="0" smtClean="0">
                <a:ea typeface="ＭＳ Ｐゴシック"/>
              </a:rPr>
              <a:t> constant. </a:t>
            </a:r>
          </a:p>
          <a:p>
            <a:pPr eaLnBrk="1" hangingPunct="1"/>
            <a:r>
              <a:rPr lang="en-US" dirty="0" smtClean="0">
                <a:ea typeface="ＭＳ Ｐゴシック"/>
              </a:rPr>
              <a:t> </a:t>
            </a:r>
          </a:p>
          <a:p>
            <a:pPr eaLnBrk="1" hangingPunct="1"/>
            <a:r>
              <a:rPr lang="en-US" dirty="0" smtClean="0">
                <a:ea typeface="ＭＳ Ｐゴシック"/>
              </a:rPr>
              <a:t>Significance of last equation: provides an explanation for the temperature of a gas in terms of molecular motion. For this reason </a:t>
            </a:r>
            <a:r>
              <a:rPr lang="en-US" b="1" dirty="0" smtClean="0">
                <a:ea typeface="ＭＳ Ｐゴシック"/>
              </a:rPr>
              <a:t>random molecular motion is sometimes referred to as </a:t>
            </a:r>
            <a:r>
              <a:rPr lang="en-US" b="1" i="1" dirty="0" smtClean="0">
                <a:ea typeface="ＭＳ Ｐゴシック"/>
              </a:rPr>
              <a:t>thermal motion. </a:t>
            </a:r>
          </a:p>
          <a:p>
            <a:pPr eaLnBrk="1" hangingPunct="1"/>
            <a:endParaRPr lang="en-US" i="1" dirty="0" smtClean="0">
              <a:ea typeface="ＭＳ Ｐゴシック"/>
            </a:endParaRPr>
          </a:p>
          <a:p>
            <a:pPr eaLnBrk="1" hangingPunct="1"/>
            <a:r>
              <a:rPr lang="en-US" i="1" dirty="0" smtClean="0">
                <a:ea typeface="ＭＳ Ｐゴシック"/>
              </a:rPr>
              <a:t>Note that this is a statistical treatment of the model. Can’t associate temp with a few molecules. Don’t have to worry about size, molar mass or amount of the gas present as long as N is large. </a:t>
            </a:r>
          </a:p>
          <a:p>
            <a:pPr eaLnBrk="1" hangingPunct="1"/>
            <a:endParaRPr lang="en-US" i="1" dirty="0" smtClean="0">
              <a:ea typeface="ＭＳ Ｐゴシック"/>
            </a:endParaRPr>
          </a:p>
          <a:p>
            <a:pPr eaLnBrk="1" hangingPunct="1"/>
            <a:r>
              <a:rPr lang="en-US" dirty="0" smtClean="0">
                <a:ea typeface="ＭＳ Ｐゴシック"/>
              </a:rPr>
              <a:t>We’ll see later that the mean kinetic energy of </a:t>
            </a:r>
            <a:r>
              <a:rPr lang="en-US" b="1" dirty="0" smtClean="0">
                <a:ea typeface="ＭＳ Ｐゴシック"/>
              </a:rPr>
              <a:t>one molecule </a:t>
            </a:r>
            <a:r>
              <a:rPr lang="en-US" dirty="0" smtClean="0">
                <a:ea typeface="ＭＳ Ｐゴシック"/>
              </a:rPr>
              <a:t>is proportional to absolute temperature.</a:t>
            </a:r>
            <a:endParaRPr lang="en-US" baseline="30000" dirty="0"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Rot="1" noChangeAspect="1" noChangeArrowheads="1" noTextEdit="1"/>
          </p:cNvSpPr>
          <p:nvPr>
            <p:ph type="sldImg"/>
          </p:nvPr>
        </p:nvSpPr>
        <p:spPr>
          <a:ln/>
        </p:spPr>
      </p:sp>
      <p:sp>
        <p:nvSpPr>
          <p:cNvPr id="447490" name="Rectangle 3"/>
          <p:cNvSpPr>
            <a:spLocks noGrp="1" noChangeArrowheads="1"/>
          </p:cNvSpPr>
          <p:nvPr>
            <p:ph type="body" idx="1"/>
          </p:nvPr>
        </p:nvSpPr>
        <p:spPr/>
        <p:txBody>
          <a:bodyPr/>
          <a:lstStyle/>
          <a:p>
            <a:pPr eaLnBrk="1" hangingPunct="1"/>
            <a:r>
              <a:rPr lang="en-US" dirty="0" smtClean="0">
                <a:ea typeface="ＭＳ Ｐゴシック"/>
              </a:rPr>
              <a:t>The relationship between the E and T allows to calculate the mean square velocity (V</a:t>
            </a:r>
            <a:r>
              <a:rPr lang="en-US" baseline="30000" dirty="0" smtClean="0">
                <a:ea typeface="ＭＳ Ｐゴシック"/>
              </a:rPr>
              <a:t>2</a:t>
            </a:r>
            <a:r>
              <a:rPr lang="en-US" dirty="0" smtClean="0">
                <a:ea typeface="ＭＳ Ｐゴシック"/>
              </a:rPr>
              <a:t>). </a:t>
            </a:r>
          </a:p>
          <a:p>
            <a:pPr eaLnBrk="1" hangingPunct="1"/>
            <a:r>
              <a:rPr lang="en-US" dirty="0" smtClean="0">
                <a:ea typeface="ＭＳ Ｐゴシック"/>
              </a:rPr>
              <a:t>W/o it we have  to measure all the velocities, than square it and than take an average (V</a:t>
            </a:r>
            <a:r>
              <a:rPr lang="en-US" baseline="30000" dirty="0" smtClean="0">
                <a:ea typeface="ＭＳ Ｐゴシック"/>
              </a:rPr>
              <a:t>2</a:t>
            </a:r>
            <a:r>
              <a:rPr lang="en-US" dirty="0" smtClean="0">
                <a:ea typeface="ＭＳ Ｐゴシック"/>
              </a:rPr>
              <a:t>=(V</a:t>
            </a:r>
            <a:r>
              <a:rPr lang="en-US" baseline="30000" dirty="0" smtClean="0">
                <a:ea typeface="ＭＳ Ｐゴシック"/>
              </a:rPr>
              <a:t>2</a:t>
            </a:r>
            <a:r>
              <a:rPr lang="en-US" dirty="0" smtClean="0">
                <a:ea typeface="ＭＳ Ｐゴシック"/>
              </a:rPr>
              <a:t>1+V</a:t>
            </a:r>
            <a:r>
              <a:rPr lang="en-US" baseline="30000" dirty="0" smtClean="0">
                <a:ea typeface="ＭＳ Ｐゴシック"/>
              </a:rPr>
              <a:t>2</a:t>
            </a:r>
            <a:r>
              <a:rPr lang="en-US" dirty="0" smtClean="0">
                <a:ea typeface="ＭＳ Ｐゴシック"/>
              </a:rPr>
              <a:t>2+V</a:t>
            </a:r>
            <a:r>
              <a:rPr lang="en-US" baseline="30000" dirty="0" smtClean="0">
                <a:ea typeface="ＭＳ Ｐゴシック"/>
              </a:rPr>
              <a:t>2</a:t>
            </a:r>
            <a:r>
              <a:rPr lang="en-US" dirty="0" smtClean="0">
                <a:ea typeface="ＭＳ Ｐゴシック"/>
              </a:rPr>
              <a:t>2…V</a:t>
            </a:r>
            <a:r>
              <a:rPr lang="en-US" baseline="30000" dirty="0" smtClean="0">
                <a:ea typeface="ＭＳ Ｐゴシック"/>
              </a:rPr>
              <a:t>2</a:t>
            </a:r>
            <a:r>
              <a:rPr lang="en-US" dirty="0" smtClean="0">
                <a:ea typeface="ＭＳ Ｐゴシック"/>
              </a:rPr>
              <a:t>N )/N</a:t>
            </a:r>
          </a:p>
          <a:p>
            <a:pPr eaLnBrk="1" hangingPunct="1"/>
            <a:r>
              <a:rPr lang="en-US" dirty="0" smtClean="0">
                <a:ea typeface="ＭＳ Ｐゴシック"/>
              </a:rPr>
              <a:t>Taking the square root gives you rms. RMS – statistical measure of the magnitude of a varying quantity.</a:t>
            </a:r>
            <a:r>
              <a:rPr lang="en-US" baseline="0" dirty="0" smtClean="0">
                <a:ea typeface="ＭＳ Ｐゴシック"/>
              </a:rPr>
              <a:t> (especially useful when </a:t>
            </a:r>
            <a:r>
              <a:rPr lang="en-US" baseline="0" dirty="0" err="1" smtClean="0">
                <a:ea typeface="ＭＳ Ｐゴシック"/>
              </a:rPr>
              <a:t>variates</a:t>
            </a:r>
            <a:r>
              <a:rPr lang="en-US" baseline="0" dirty="0" smtClean="0">
                <a:ea typeface="ＭＳ Ｐゴシック"/>
              </a:rPr>
              <a:t> are positive and negative)</a:t>
            </a:r>
            <a:endParaRPr lang="en-US" dirty="0" smtClean="0">
              <a:ea typeface="ＭＳ Ｐゴシック"/>
            </a:endParaRPr>
          </a:p>
          <a:p>
            <a:pPr eaLnBrk="1" hangingPunct="1"/>
            <a:r>
              <a:rPr lang="en-US" dirty="0" smtClean="0">
                <a:ea typeface="ＭＳ Ｐゴシック"/>
              </a:rPr>
              <a:t>M = </a:t>
            </a:r>
            <a:r>
              <a:rPr lang="en-US" dirty="0" err="1" smtClean="0">
                <a:ea typeface="ＭＳ Ｐゴシック"/>
              </a:rPr>
              <a:t>mN</a:t>
            </a:r>
            <a:r>
              <a:rPr lang="en-US" baseline="-25000" dirty="0" err="1" smtClean="0">
                <a:ea typeface="ＭＳ Ｐゴシック"/>
              </a:rPr>
              <a:t>A</a:t>
            </a:r>
            <a:r>
              <a:rPr lang="en-US" dirty="0" smtClean="0">
                <a:ea typeface="ＭＳ Ｐゴシック"/>
              </a:rPr>
              <a:t> (molar mass in kg/mol</a:t>
            </a:r>
            <a:r>
              <a:rPr lang="en-US" baseline="30000" dirty="0" smtClean="0">
                <a:ea typeface="ＭＳ Ｐゴシック"/>
              </a:rPr>
              <a:t>-1</a:t>
            </a:r>
            <a:r>
              <a:rPr lang="en-US" dirty="0" smtClean="0">
                <a:ea typeface="ＭＳ Ｐゴシック"/>
              </a:rPr>
              <a:t>).  We are talking about single molecule, however it is still  n/m </a:t>
            </a:r>
          </a:p>
          <a:p>
            <a:pPr eaLnBrk="1" hangingPunct="1"/>
            <a:r>
              <a:rPr lang="en-US" dirty="0" err="1" smtClean="0">
                <a:ea typeface="ＭＳ Ｐゴシック"/>
              </a:rPr>
              <a:t>Vrms</a:t>
            </a:r>
            <a:r>
              <a:rPr lang="en-US" dirty="0" smtClean="0">
                <a:ea typeface="ＭＳ Ｐゴシック"/>
              </a:rPr>
              <a:t> is directly proportional to a square root of molar mass of the molecules and also related to an energy of the gas. So </a:t>
            </a:r>
            <a:r>
              <a:rPr lang="en-US" dirty="0" err="1" smtClean="0">
                <a:ea typeface="ＭＳ Ｐゴシック"/>
              </a:rPr>
              <a:t>Vrms</a:t>
            </a:r>
            <a:r>
              <a:rPr lang="en-US" dirty="0" smtClean="0">
                <a:ea typeface="ＭＳ Ｐゴシック"/>
              </a:rPr>
              <a:t> can represent the mean kinetic energy of the gas. THE HEAVIER THE MOLECULE THE SLOWER ITS MOTION.</a:t>
            </a:r>
          </a:p>
          <a:p>
            <a:pPr eaLnBrk="1" hangingPunct="1"/>
            <a:r>
              <a:rPr lang="en-US" dirty="0" smtClean="0">
                <a:ea typeface="ＭＳ Ｐゴシック"/>
              </a:rPr>
              <a:t>Ask them to predict whether He or O</a:t>
            </a:r>
            <a:r>
              <a:rPr lang="en-US" baseline="-25000" dirty="0" smtClean="0">
                <a:ea typeface="ＭＳ Ｐゴシック"/>
              </a:rPr>
              <a:t>2</a:t>
            </a:r>
            <a:r>
              <a:rPr lang="en-US" dirty="0" smtClean="0">
                <a:ea typeface="ＭＳ Ｐゴシック"/>
              </a:rPr>
              <a:t> would move faster? He b/c its lighter. </a:t>
            </a:r>
          </a:p>
          <a:p>
            <a:pPr eaLnBrk="1" hangingPunct="1"/>
            <a:r>
              <a:rPr lang="en-US" dirty="0" smtClean="0">
                <a:ea typeface="ＭＳ Ｐゴシック"/>
              </a:rPr>
              <a:t>So if we wanted to find two temps at which they were moving at the same speed, which molecule would need to be colder? (He because it’s smaller and therefore will move faster).</a:t>
            </a:r>
          </a:p>
          <a:p>
            <a:pPr eaLnBrk="1" hangingPunct="1"/>
            <a:endParaRPr lang="en-US" dirty="0" smtClean="0">
              <a:ea typeface="ＭＳ Ｐゴシック"/>
            </a:endParaRPr>
          </a:p>
          <a:p>
            <a:pPr eaLnBrk="1" hangingPunct="1"/>
            <a:r>
              <a:rPr lang="en-US" dirty="0" err="1" smtClean="0">
                <a:ea typeface="ＭＳ Ｐゴシック"/>
              </a:rPr>
              <a:t>v</a:t>
            </a:r>
            <a:r>
              <a:rPr lang="en-US" baseline="-25000" dirty="0" err="1" smtClean="0">
                <a:ea typeface="ＭＳ Ｐゴシック"/>
              </a:rPr>
              <a:t>rms</a:t>
            </a:r>
            <a:r>
              <a:rPr lang="en-US" dirty="0" smtClean="0">
                <a:ea typeface="ＭＳ Ｐゴシック"/>
              </a:rPr>
              <a:t> is scalar: magnitude but no direction</a:t>
            </a:r>
          </a:p>
          <a:p>
            <a:pPr eaLnBrk="1" hangingPunct="1"/>
            <a:r>
              <a:rPr lang="en-US" dirty="0" smtClean="0">
                <a:ea typeface="ＭＳ Ｐゴシック"/>
              </a:rPr>
              <a:t> Note that velocity is a vector quantity (magnitude and direction) and so the average molecular velocity must be zero (just as many going in the positive direction as the negative).</a:t>
            </a:r>
          </a:p>
          <a:p>
            <a:pPr eaLnBrk="1" hangingPunct="1"/>
            <a:endParaRPr lang="en-US" dirty="0" smtClean="0">
              <a:ea typeface="ＭＳ Ｐゴシック"/>
            </a:endParaRPr>
          </a:p>
          <a:p>
            <a:pPr eaLnBrk="1" hangingPunct="1"/>
            <a:endParaRPr lang="en-US" dirty="0" smtClean="0">
              <a:ea typeface="ＭＳ Ｐゴシック"/>
            </a:endParaRPr>
          </a:p>
          <a:p>
            <a:pPr eaLnBrk="1" hangingPunct="1"/>
            <a:endParaRPr lang="en-US" baseline="30000" dirty="0"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Rectangle 2"/>
          <p:cNvSpPr>
            <a:spLocks noGrp="1" noRot="1" noChangeAspect="1" noChangeArrowheads="1" noTextEdit="1"/>
          </p:cNvSpPr>
          <p:nvPr>
            <p:ph type="sldImg"/>
          </p:nvPr>
        </p:nvSpPr>
        <p:spPr>
          <a:ln/>
        </p:spPr>
      </p:sp>
      <p:sp>
        <p:nvSpPr>
          <p:cNvPr id="638978" name="Rectangle 3"/>
          <p:cNvSpPr>
            <a:spLocks noGrp="1" noChangeArrowheads="1"/>
          </p:cNvSpPr>
          <p:nvPr>
            <p:ph type="body" idx="1"/>
          </p:nvPr>
        </p:nvSpPr>
        <p:spPr>
          <a:noFill/>
          <a:ln/>
        </p:spPr>
        <p:txBody>
          <a:bodyPr/>
          <a:lstStyle/>
          <a:p>
            <a:endParaRPr lang="en-US" dirty="0"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t>Boyle law (1662): Volume (V) of a given amount of gas at const T  is</a:t>
            </a:r>
            <a:r>
              <a:rPr lang="en-US" b="1" dirty="0" smtClean="0"/>
              <a:t> inversely </a:t>
            </a:r>
            <a:r>
              <a:rPr lang="en-US" dirty="0" smtClean="0"/>
              <a:t>proportional to its pressure (PV constant) (amount of gas and T remain the same (n # of moles). P </a:t>
            </a:r>
            <a:r>
              <a:rPr lang="en-US" dirty="0" err="1" smtClean="0"/>
              <a:t>vs</a:t>
            </a:r>
            <a:r>
              <a:rPr lang="en-US" dirty="0" smtClean="0"/>
              <a:t> V plot is a isotherm we saw before. That law is used to determine P when V changes. For an initial and final values for the gas we can write down P</a:t>
            </a:r>
            <a:r>
              <a:rPr lang="en-US" baseline="-25000" dirty="0" smtClean="0"/>
              <a:t>1</a:t>
            </a:r>
            <a:r>
              <a:rPr lang="en-US" dirty="0" smtClean="0"/>
              <a:t>V</a:t>
            </a:r>
            <a:r>
              <a:rPr lang="en-US" baseline="-25000" dirty="0" smtClean="0"/>
              <a:t>1</a:t>
            </a:r>
            <a:r>
              <a:rPr lang="en-US" dirty="0" smtClean="0"/>
              <a:t>=P</a:t>
            </a:r>
            <a:r>
              <a:rPr lang="en-US" baseline="-25000" dirty="0" smtClean="0"/>
              <a:t>2</a:t>
            </a:r>
            <a:r>
              <a:rPr lang="en-US" dirty="0" smtClean="0"/>
              <a:t>V</a:t>
            </a:r>
            <a:r>
              <a:rPr lang="en-US" baseline="-25000" dirty="0" smtClean="0"/>
              <a:t>2</a:t>
            </a:r>
            <a:r>
              <a:rPr lang="en-US" dirty="0" smtClean="0"/>
              <a:t> (constant n and T) n – number of moles</a:t>
            </a:r>
          </a:p>
          <a:p>
            <a:pPr eaLnBrk="1" hangingPunct="1"/>
            <a:r>
              <a:rPr lang="en-US" dirty="0" smtClean="0"/>
              <a:t>Hyperbola</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mtClean="0"/>
              <a:t>Now assumed the temperature is changing!</a:t>
            </a:r>
          </a:p>
          <a:p>
            <a:pPr eaLnBrk="1" hangingPunct="1"/>
            <a:r>
              <a:rPr lang="en-US" smtClean="0"/>
              <a:t>Relationship between V and T at constant P (V/T constant</a:t>
            </a:r>
            <a:r>
              <a:rPr lang="en-US" b="1" smtClean="0"/>
              <a:t>)(1800).</a:t>
            </a:r>
            <a:r>
              <a:rPr lang="en-US" smtClean="0"/>
              <a:t> It was observed when the T goes up V expands at constant pressure. This graph (isobar)</a:t>
            </a:r>
          </a:p>
          <a:p>
            <a:pPr eaLnBrk="1" hangingPunct="1"/>
            <a:r>
              <a:rPr lang="en-US" smtClean="0"/>
              <a:t>Kelvin identified -273.15 C as an absolute zero. (T/K=t/C + 273.15K). Using of K defined by the International system of units (SI) based on thermodynamic (absolute) temperature scale as the temperature with the theoretical absence of all thermal energy. (0 entropy). Close to absolute zero – superconductivity (no resistance). Background temperature of the universe is 2.7 K</a:t>
            </a:r>
          </a:p>
          <a:p>
            <a:pPr eaLnBrk="1" hangingPunct="1"/>
            <a:r>
              <a:rPr lang="en-US" smtClean="0"/>
              <a:t>Dashed lines indicate that gas might not exist (phase diagram). Gas condenses to a liquid.</a:t>
            </a:r>
          </a:p>
          <a:p>
            <a:pPr eaLnBrk="1" hangingPunct="1"/>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t>(1811)  Equal volumes of gases at the same T and P contain the same number of molecules. The concept means that V/n= constant at constant T and P</a:t>
            </a:r>
          </a:p>
          <a:p>
            <a:pPr eaLnBrk="1" hangingPunct="1"/>
            <a:endParaRPr lang="en-US" smtClean="0"/>
          </a:p>
          <a:p>
            <a:pPr eaLnBrk="1" hangingPunct="1"/>
            <a:r>
              <a:rPr lang="en-US" smtClean="0"/>
              <a:t>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mtClean="0"/>
              <a:t>So far we talked about the single gas. However, in most cases we work with mixture of gases. The total pressure of the gas would be  equal the sum of the all the individual gases or partial pressures of the component 1, 2, 3,.</a:t>
            </a:r>
          </a:p>
          <a:p>
            <a:pPr eaLnBrk="1" hangingPunct="1"/>
            <a:r>
              <a:rPr lang="en-US" smtClean="0"/>
              <a:t>Dalton law is 1844 after Boyle law and Charles law.</a:t>
            </a:r>
          </a:p>
          <a:p>
            <a:pPr eaLnBrk="1" hangingPunct="1"/>
            <a:endParaRPr lang="en-US" smtClean="0"/>
          </a:p>
          <a:p>
            <a:pPr eaLnBrk="1" hangingPunct="1"/>
            <a:r>
              <a:rPr lang="en-US" smtClean="0"/>
              <a:t>System has 2 gases at T and V and their partial pressures will be defined as P1 and P2, So Pt = P1 + P2</a:t>
            </a:r>
          </a:p>
          <a:p>
            <a:pPr eaLnBrk="1" hangingPunct="1"/>
            <a:r>
              <a:rPr lang="en-US" smtClean="0"/>
              <a:t>P</a:t>
            </a:r>
            <a:r>
              <a:rPr lang="en-US" baseline="-25000" smtClean="0"/>
              <a:t>1</a:t>
            </a:r>
            <a:r>
              <a:rPr lang="en-US" smtClean="0"/>
              <a:t> = n</a:t>
            </a:r>
            <a:r>
              <a:rPr lang="en-US" baseline="-25000" smtClean="0"/>
              <a:t>1</a:t>
            </a:r>
            <a:r>
              <a:rPr lang="en-US" smtClean="0"/>
              <a:t>RT/V and P</a:t>
            </a:r>
            <a:r>
              <a:rPr lang="en-US" baseline="-25000" smtClean="0"/>
              <a:t>2</a:t>
            </a:r>
            <a:r>
              <a:rPr lang="en-US" smtClean="0"/>
              <a:t> = n</a:t>
            </a:r>
            <a:r>
              <a:rPr lang="en-US" baseline="-25000" smtClean="0"/>
              <a:t>2</a:t>
            </a:r>
            <a:r>
              <a:rPr lang="en-US" smtClean="0"/>
              <a:t>RT/V </a:t>
            </a:r>
          </a:p>
          <a:p>
            <a:pPr eaLnBrk="1" hangingPunct="1"/>
            <a:r>
              <a:rPr lang="en-US" smtClean="0"/>
              <a:t>P</a:t>
            </a:r>
            <a:r>
              <a:rPr lang="en-US" baseline="-25000" smtClean="0"/>
              <a:t>T</a:t>
            </a:r>
            <a:r>
              <a:rPr lang="en-US" smtClean="0"/>
              <a:t> = P</a:t>
            </a:r>
            <a:r>
              <a:rPr lang="en-US" baseline="-25000" smtClean="0"/>
              <a:t>1</a:t>
            </a:r>
            <a:r>
              <a:rPr lang="en-US" smtClean="0"/>
              <a:t> + P</a:t>
            </a:r>
            <a:r>
              <a:rPr lang="en-US" baseline="-25000" smtClean="0"/>
              <a:t>2</a:t>
            </a:r>
            <a:r>
              <a:rPr lang="en-US" smtClean="0"/>
              <a:t> = n</a:t>
            </a:r>
            <a:r>
              <a:rPr lang="en-US" baseline="-25000" smtClean="0"/>
              <a:t>1</a:t>
            </a:r>
            <a:r>
              <a:rPr lang="en-US" smtClean="0"/>
              <a:t>RT/V +  n</a:t>
            </a:r>
            <a:r>
              <a:rPr lang="en-US" baseline="-25000" smtClean="0"/>
              <a:t>2</a:t>
            </a:r>
            <a:r>
              <a:rPr lang="en-US" smtClean="0"/>
              <a:t>RT/V  = (n</a:t>
            </a:r>
            <a:r>
              <a:rPr lang="en-US" baseline="-25000" smtClean="0"/>
              <a:t>1</a:t>
            </a:r>
            <a:r>
              <a:rPr lang="en-US" smtClean="0"/>
              <a:t> + n</a:t>
            </a:r>
            <a:r>
              <a:rPr lang="en-US" baseline="-25000" smtClean="0"/>
              <a:t>2</a:t>
            </a:r>
            <a:r>
              <a:rPr lang="en-US" smtClean="0"/>
              <a:t>)RT/V</a:t>
            </a:r>
          </a:p>
          <a:p>
            <a:pPr eaLnBrk="1" hangingPunct="1"/>
            <a:r>
              <a:rPr lang="en-US" smtClean="0"/>
              <a:t>Divide the partial pressure by the total P</a:t>
            </a:r>
            <a:r>
              <a:rPr lang="en-US" baseline="-25000" smtClean="0"/>
              <a:t>1</a:t>
            </a:r>
            <a:r>
              <a:rPr lang="en-US" smtClean="0"/>
              <a:t>= n</a:t>
            </a:r>
            <a:r>
              <a:rPr lang="en-US" baseline="-25000" smtClean="0"/>
              <a:t>1 /</a:t>
            </a:r>
            <a:r>
              <a:rPr lang="en-US" smtClean="0"/>
              <a:t>(n</a:t>
            </a:r>
            <a:r>
              <a:rPr lang="en-US" baseline="-25000" smtClean="0"/>
              <a:t>1</a:t>
            </a:r>
            <a:r>
              <a:rPr lang="en-US" smtClean="0"/>
              <a:t> + n</a:t>
            </a:r>
            <a:r>
              <a:rPr lang="en-US" baseline="-25000" smtClean="0"/>
              <a:t>2</a:t>
            </a:r>
            <a:r>
              <a:rPr lang="en-US" smtClean="0"/>
              <a:t>)Pt=X</a:t>
            </a:r>
            <a:r>
              <a:rPr lang="en-US" baseline="-25000" smtClean="0"/>
              <a:t>2</a:t>
            </a:r>
            <a:r>
              <a:rPr lang="en-US" smtClean="0"/>
              <a:t>Pt</a:t>
            </a:r>
          </a:p>
          <a:p>
            <a:pPr eaLnBrk="1" hangingPunct="1"/>
            <a:r>
              <a:rPr lang="en-US" smtClean="0"/>
              <a:t>X1 and X2 is the mole fractions of gases. </a:t>
            </a:r>
          </a:p>
          <a:p>
            <a:pPr eaLnBrk="1" hangingPunct="1"/>
            <a:r>
              <a:rPr lang="en-US" smtClean="0"/>
              <a:t>Now this leads to how the partial pressures determined; A manomenter can measure only the total pressure of a gaseos mixuters. To obtain the partial pressures we need to know the mole fractions of the components. Partial pressures can be measured with mass spectrometry</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mtClean="0"/>
              <a:t>PV=nRT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Rot="1" noChangeAspect="1" noChangeArrowheads="1" noTextEdit="1"/>
          </p:cNvSpPr>
          <p:nvPr>
            <p:ph type="sldImg"/>
          </p:nvPr>
        </p:nvSpPr>
        <p:spPr>
          <a:ln/>
        </p:spPr>
      </p:sp>
      <p:sp>
        <p:nvSpPr>
          <p:cNvPr id="437250" name="Rectangle 3"/>
          <p:cNvSpPr>
            <a:spLocks noGrp="1" noChangeArrowheads="1"/>
          </p:cNvSpPr>
          <p:nvPr>
            <p:ph type="body" idx="1"/>
          </p:nvPr>
        </p:nvSpPr>
        <p:spPr/>
        <p:txBody>
          <a:bodyPr/>
          <a:lstStyle/>
          <a:p>
            <a:pPr eaLnBrk="1" hangingPunct="1"/>
            <a:endParaRPr lang="en-US" dirty="0"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67EA9-0AFA-4500-B239-9E50E320D97C}"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67EA9-0AFA-4500-B239-9E50E320D97C}"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67EA9-0AFA-4500-B239-9E50E320D97C}"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67EA9-0AFA-4500-B239-9E50E320D97C}"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67EA9-0AFA-4500-B239-9E50E320D97C}"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67EA9-0AFA-4500-B239-9E50E320D97C}"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67EA9-0AFA-4500-B239-9E50E320D97C}"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67EA9-0AFA-4500-B239-9E50E320D97C}"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67EA9-0AFA-4500-B239-9E50E320D97C}"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67EA9-0AFA-4500-B239-9E50E320D97C}"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67EA9-0AFA-4500-B239-9E50E320D97C}"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206C1-3FC4-4AD0-B098-1961FB3571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67EA9-0AFA-4500-B239-9E50E320D97C}"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06C1-3FC4-4AD0-B098-1961FB3571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jpe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oleObject4.bin"/><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Rectangle 2"/>
          <p:cNvSpPr>
            <a:spLocks noChangeArrowheads="1"/>
          </p:cNvSpPr>
          <p:nvPr/>
        </p:nvSpPr>
        <p:spPr bwMode="auto">
          <a:xfrm>
            <a:off x="457200" y="274638"/>
            <a:ext cx="8229600" cy="598487"/>
          </a:xfrm>
          <a:prstGeom prst="rect">
            <a:avLst/>
          </a:prstGeom>
          <a:noFill/>
          <a:ln w="9525">
            <a:noFill/>
            <a:miter lim="800000"/>
            <a:headEnd/>
            <a:tailEnd/>
          </a:ln>
        </p:spPr>
        <p:txBody>
          <a:bodyPr/>
          <a:lstStyle/>
          <a:p>
            <a:pPr algn="ctr"/>
            <a:r>
              <a:rPr lang="en-US" sz="4400" dirty="0">
                <a:latin typeface="Calibri" pitchFamily="34" charset="0"/>
              </a:rPr>
              <a:t>Quantization of energy</a:t>
            </a:r>
          </a:p>
        </p:txBody>
      </p:sp>
      <p:sp>
        <p:nvSpPr>
          <p:cNvPr id="637954" name="Rectangle 3"/>
          <p:cNvSpPr>
            <a:spLocks noChangeArrowheads="1"/>
          </p:cNvSpPr>
          <p:nvPr/>
        </p:nvSpPr>
        <p:spPr bwMode="auto">
          <a:xfrm>
            <a:off x="1325563" y="4483100"/>
            <a:ext cx="6832600" cy="1503363"/>
          </a:xfrm>
          <a:prstGeom prst="rect">
            <a:avLst/>
          </a:prstGeom>
          <a:noFill/>
          <a:ln w="9525">
            <a:noFill/>
            <a:miter lim="800000"/>
            <a:headEnd/>
            <a:tailEnd/>
          </a:ln>
        </p:spPr>
        <p:txBody>
          <a:bodyPr/>
          <a:lstStyle/>
          <a:p>
            <a:pPr marL="342900" indent="-342900">
              <a:spcBef>
                <a:spcPct val="20000"/>
              </a:spcBef>
              <a:buFont typeface="Arial" charset="0"/>
              <a:buChar char="•"/>
            </a:pPr>
            <a:r>
              <a:rPr lang="en-US" dirty="0"/>
              <a:t>The heat capacity represent the capacity of the system to store energy</a:t>
            </a:r>
          </a:p>
          <a:p>
            <a:pPr marL="342900" indent="-342900">
              <a:spcBef>
                <a:spcPct val="20000"/>
              </a:spcBef>
            </a:pPr>
            <a:endParaRPr lang="en-US" sz="2800" dirty="0">
              <a:latin typeface="Calibri" pitchFamily="34" charset="0"/>
            </a:endParaRPr>
          </a:p>
        </p:txBody>
      </p:sp>
      <p:pic>
        <p:nvPicPr>
          <p:cNvPr id="637955" name="Picture 4" descr="chf3"/>
          <p:cNvPicPr>
            <a:picLocks noChangeAspect="1" noChangeArrowheads="1"/>
          </p:cNvPicPr>
          <p:nvPr/>
        </p:nvPicPr>
        <p:blipFill>
          <a:blip r:embed="rId3" cstate="print"/>
          <a:srcRect/>
          <a:stretch>
            <a:fillRect/>
          </a:stretch>
        </p:blipFill>
        <p:spPr bwMode="auto">
          <a:xfrm>
            <a:off x="917575" y="1100138"/>
            <a:ext cx="691832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smtClean="0"/>
              <a:t>The amount of energy stored in these different “degrees of freedom” varies with each mode.</a:t>
            </a:r>
            <a:endParaRPr lang="en-US" sz="3200" dirty="0"/>
          </a:p>
        </p:txBody>
      </p:sp>
      <p:pic>
        <p:nvPicPr>
          <p:cNvPr id="3" name="Picture 2" descr="molecular_degrees_of_freedom.png"/>
          <p:cNvPicPr>
            <a:picLocks noChangeAspect="1"/>
          </p:cNvPicPr>
          <p:nvPr/>
        </p:nvPicPr>
        <p:blipFill>
          <a:blip r:embed="rId2"/>
          <a:stretch>
            <a:fillRect/>
          </a:stretch>
        </p:blipFill>
        <p:spPr>
          <a:xfrm>
            <a:off x="1814127" y="1671392"/>
            <a:ext cx="5515745" cy="35152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smtClean="0"/>
              <a:t>The </a:t>
            </a:r>
            <a:r>
              <a:rPr lang="en-US" sz="3200" b="1" dirty="0" err="1" smtClean="0"/>
              <a:t>Zeroth</a:t>
            </a:r>
            <a:r>
              <a:rPr lang="en-US" sz="3200" b="1" dirty="0" smtClean="0"/>
              <a:t> Law </a:t>
            </a:r>
            <a:r>
              <a:rPr lang="en-US" sz="3200" dirty="0" smtClean="0"/>
              <a:t>of Thermodynamics and Temperature</a:t>
            </a:r>
            <a:endParaRPr lang="en-US" sz="3200" dirty="0"/>
          </a:p>
        </p:txBody>
      </p:sp>
      <p:sp>
        <p:nvSpPr>
          <p:cNvPr id="3" name="TextBox 2"/>
          <p:cNvSpPr txBox="1"/>
          <p:nvPr/>
        </p:nvSpPr>
        <p:spPr>
          <a:xfrm>
            <a:off x="457200" y="1143000"/>
            <a:ext cx="8229600" cy="646331"/>
          </a:xfrm>
          <a:prstGeom prst="rect">
            <a:avLst/>
          </a:prstGeom>
          <a:noFill/>
        </p:spPr>
        <p:txBody>
          <a:bodyPr wrap="square" rtlCol="0">
            <a:spAutoFit/>
          </a:bodyPr>
          <a:lstStyle/>
          <a:p>
            <a:r>
              <a:rPr lang="en-US" dirty="0" smtClean="0"/>
              <a:t>“If two thermodynamic systems are each in thermal equilibrium with a third, then all three are in thermal equilibrium with each other.”</a:t>
            </a:r>
            <a:endParaRPr lang="en-US" dirty="0"/>
          </a:p>
        </p:txBody>
      </p:sp>
      <p:pic>
        <p:nvPicPr>
          <p:cNvPr id="4" name="Picture 3" descr="zeroth law.gif"/>
          <p:cNvPicPr>
            <a:picLocks noChangeAspect="1"/>
          </p:cNvPicPr>
          <p:nvPr/>
        </p:nvPicPr>
        <p:blipFill>
          <a:blip r:embed="rId2"/>
          <a:stretch>
            <a:fillRect/>
          </a:stretch>
        </p:blipFill>
        <p:spPr>
          <a:xfrm>
            <a:off x="1447800" y="2103407"/>
            <a:ext cx="6348412" cy="47545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sz="4400">
                <a:solidFill>
                  <a:schemeClr val="tx2"/>
                </a:solidFill>
              </a:rPr>
              <a:t>The Ideal Gas Law</a:t>
            </a:r>
          </a:p>
        </p:txBody>
      </p:sp>
      <p:graphicFrame>
        <p:nvGraphicFramePr>
          <p:cNvPr id="10246" name="Object 6"/>
          <p:cNvGraphicFramePr>
            <a:graphicFrameLocks noChangeAspect="1"/>
          </p:cNvGraphicFramePr>
          <p:nvPr/>
        </p:nvGraphicFramePr>
        <p:xfrm>
          <a:off x="2106613" y="989013"/>
          <a:ext cx="4930775" cy="3049587"/>
        </p:xfrm>
        <a:graphic>
          <a:graphicData uri="http://schemas.openxmlformats.org/presentationml/2006/ole">
            <p:oleObj spid="_x0000_s21506" name="Equation" r:id="rId4" imgW="1917360" imgH="1269720" progId="Equation.3">
              <p:embed/>
            </p:oleObj>
          </a:graphicData>
        </a:graphic>
      </p:graphicFrame>
      <p:graphicFrame>
        <p:nvGraphicFramePr>
          <p:cNvPr id="10247" name="Object 7"/>
          <p:cNvGraphicFramePr>
            <a:graphicFrameLocks noChangeAspect="1"/>
          </p:cNvGraphicFramePr>
          <p:nvPr/>
        </p:nvGraphicFramePr>
        <p:xfrm>
          <a:off x="2514600" y="4357688"/>
          <a:ext cx="4327525" cy="1585912"/>
        </p:xfrm>
        <a:graphic>
          <a:graphicData uri="http://schemas.openxmlformats.org/presentationml/2006/ole">
            <p:oleObj spid="_x0000_s21507" name="Equation" r:id="rId5" imgW="1803240" imgH="660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533400" y="304800"/>
            <a:ext cx="8229600" cy="1143000"/>
          </a:xfrm>
          <a:prstGeom prst="rect">
            <a:avLst/>
          </a:prstGeom>
          <a:noFill/>
          <a:ln w="9525">
            <a:noFill/>
            <a:miter lim="800000"/>
            <a:headEnd/>
            <a:tailEnd/>
          </a:ln>
        </p:spPr>
        <p:txBody>
          <a:bodyPr anchor="ctr"/>
          <a:lstStyle/>
          <a:p>
            <a:pPr algn="ctr"/>
            <a:r>
              <a:rPr lang="en-US" sz="4400" dirty="0">
                <a:solidFill>
                  <a:schemeClr val="tx2"/>
                </a:solidFill>
              </a:rPr>
              <a:t>Volume vs. </a:t>
            </a:r>
            <a:r>
              <a:rPr lang="en-US" sz="4400" dirty="0" smtClean="0">
                <a:solidFill>
                  <a:schemeClr val="tx2"/>
                </a:solidFill>
              </a:rPr>
              <a:t>Pressure  </a:t>
            </a:r>
            <a:endParaRPr lang="en-US" sz="4400" dirty="0">
              <a:solidFill>
                <a:schemeClr val="tx2"/>
              </a:solidFill>
            </a:endParaRPr>
          </a:p>
        </p:txBody>
      </p:sp>
      <p:sp>
        <p:nvSpPr>
          <p:cNvPr id="1028" name="Text Box 6"/>
          <p:cNvSpPr txBox="1">
            <a:spLocks noChangeArrowheads="1"/>
          </p:cNvSpPr>
          <p:nvPr/>
        </p:nvSpPr>
        <p:spPr bwMode="auto">
          <a:xfrm>
            <a:off x="990600" y="1447800"/>
            <a:ext cx="1981200" cy="457200"/>
          </a:xfrm>
          <a:prstGeom prst="rect">
            <a:avLst/>
          </a:prstGeom>
          <a:noFill/>
          <a:ln w="9525">
            <a:noFill/>
            <a:miter lim="800000"/>
            <a:headEnd/>
            <a:tailEnd/>
          </a:ln>
        </p:spPr>
        <p:txBody>
          <a:bodyPr wrap="none">
            <a:spAutoFit/>
          </a:bodyPr>
          <a:lstStyle/>
          <a:p>
            <a:pPr eaLnBrk="0" hangingPunct="0"/>
            <a:r>
              <a:rPr lang="en-US" sz="2400" dirty="0">
                <a:ea typeface="ＭＳ Ｐゴシック" pitchFamily="34" charset="-128"/>
              </a:rPr>
              <a:t>Boyle’s Law: </a:t>
            </a:r>
          </a:p>
        </p:txBody>
      </p:sp>
      <p:graphicFrame>
        <p:nvGraphicFramePr>
          <p:cNvPr id="1026" name="Object 7"/>
          <p:cNvGraphicFramePr>
            <a:graphicFrameLocks noChangeAspect="1"/>
          </p:cNvGraphicFramePr>
          <p:nvPr/>
        </p:nvGraphicFramePr>
        <p:xfrm>
          <a:off x="2895600" y="1295400"/>
          <a:ext cx="1143000" cy="931863"/>
        </p:xfrm>
        <a:graphic>
          <a:graphicData uri="http://schemas.openxmlformats.org/presentationml/2006/ole">
            <p:oleObj spid="_x0000_s18434" name="Equation" r:id="rId4" imgW="482400" imgH="393480" progId="Equation.3">
              <p:embed/>
            </p:oleObj>
          </a:graphicData>
        </a:graphic>
      </p:graphicFrame>
      <p:sp>
        <p:nvSpPr>
          <p:cNvPr id="1029" name="Text Box 9"/>
          <p:cNvSpPr txBox="1">
            <a:spLocks noChangeArrowheads="1"/>
          </p:cNvSpPr>
          <p:nvPr/>
        </p:nvSpPr>
        <p:spPr bwMode="auto">
          <a:xfrm>
            <a:off x="4191000" y="1524000"/>
            <a:ext cx="2792413" cy="457200"/>
          </a:xfrm>
          <a:prstGeom prst="rect">
            <a:avLst/>
          </a:prstGeom>
          <a:noFill/>
          <a:ln w="9525">
            <a:noFill/>
            <a:miter lim="800000"/>
            <a:headEnd/>
            <a:tailEnd/>
          </a:ln>
        </p:spPr>
        <p:txBody>
          <a:bodyPr wrap="none">
            <a:spAutoFit/>
          </a:bodyPr>
          <a:lstStyle/>
          <a:p>
            <a:pPr eaLnBrk="0" hangingPunct="0"/>
            <a:r>
              <a:rPr lang="en-US" sz="2400" dirty="0">
                <a:ea typeface="ＭＳ Ｐゴシック" pitchFamily="34" charset="-128"/>
              </a:rPr>
              <a:t>at constant T and n</a:t>
            </a:r>
          </a:p>
        </p:txBody>
      </p:sp>
      <p:pic>
        <p:nvPicPr>
          <p:cNvPr id="1030" name="Picture 5" descr="ch01f01.jpg"/>
          <p:cNvPicPr>
            <a:picLocks noChangeAspect="1"/>
          </p:cNvPicPr>
          <p:nvPr/>
        </p:nvPicPr>
        <p:blipFill>
          <a:blip r:embed="rId5"/>
          <a:srcRect/>
          <a:stretch>
            <a:fillRect/>
          </a:stretch>
        </p:blipFill>
        <p:spPr bwMode="auto">
          <a:xfrm>
            <a:off x="1981200" y="2895600"/>
            <a:ext cx="4822825" cy="3733800"/>
          </a:xfrm>
          <a:prstGeom prst="rect">
            <a:avLst/>
          </a:prstGeom>
          <a:noFill/>
          <a:ln w="9525">
            <a:noFill/>
            <a:miter lim="800000"/>
            <a:headEnd/>
            <a:tailEnd/>
          </a:ln>
        </p:spPr>
      </p:pic>
      <p:sp>
        <p:nvSpPr>
          <p:cNvPr id="7" name="TextBox 6"/>
          <p:cNvSpPr txBox="1"/>
          <p:nvPr/>
        </p:nvSpPr>
        <p:spPr>
          <a:xfrm>
            <a:off x="7010400" y="4114800"/>
            <a:ext cx="1752600" cy="461665"/>
          </a:xfrm>
          <a:prstGeom prst="rect">
            <a:avLst/>
          </a:prstGeom>
          <a:noFill/>
        </p:spPr>
        <p:txBody>
          <a:bodyPr wrap="square" rtlCol="0">
            <a:spAutoFit/>
          </a:bodyPr>
          <a:lstStyle/>
          <a:p>
            <a:r>
              <a:rPr lang="en-US" sz="2400" dirty="0" err="1"/>
              <a:t>P</a:t>
            </a:r>
            <a:r>
              <a:rPr lang="en-US" sz="2400" baseline="-25000" dirty="0" err="1"/>
              <a:t>i</a:t>
            </a:r>
            <a:r>
              <a:rPr lang="en-US" sz="2400" dirty="0" err="1"/>
              <a:t>V</a:t>
            </a:r>
            <a:r>
              <a:rPr lang="en-US" sz="2400" baseline="-25000" dirty="0" err="1"/>
              <a:t>i</a:t>
            </a:r>
            <a:r>
              <a:rPr lang="en-US" sz="2400" dirty="0"/>
              <a:t> = </a:t>
            </a:r>
            <a:r>
              <a:rPr lang="en-US" sz="2400" dirty="0" err="1"/>
              <a:t>P</a:t>
            </a:r>
            <a:r>
              <a:rPr lang="en-US" sz="2400" baseline="-25000" dirty="0" err="1"/>
              <a:t>f</a:t>
            </a:r>
            <a:r>
              <a:rPr lang="en-US" sz="2400" dirty="0" err="1"/>
              <a:t>V</a:t>
            </a:r>
            <a:r>
              <a:rPr lang="en-US" sz="2400" baseline="-25000" dirty="0" err="1"/>
              <a:t>f</a:t>
            </a:r>
            <a:r>
              <a:rPr lang="en-US" sz="24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Volume vs. T</a:t>
            </a:r>
            <a:r>
              <a:rPr lang="en-US" sz="4400" dirty="0" smtClean="0">
                <a:solidFill>
                  <a:schemeClr val="tx2"/>
                </a:solidFill>
              </a:rPr>
              <a:t>emperature</a:t>
            </a:r>
            <a:endParaRPr lang="en-US" sz="4400" dirty="0">
              <a:solidFill>
                <a:schemeClr val="tx2"/>
              </a:solidFill>
            </a:endParaRPr>
          </a:p>
        </p:txBody>
      </p:sp>
      <p:pic>
        <p:nvPicPr>
          <p:cNvPr id="2052" name="Picture 5" descr="chf2"/>
          <p:cNvPicPr>
            <a:picLocks noChangeAspect="1" noChangeArrowheads="1"/>
          </p:cNvPicPr>
          <p:nvPr/>
        </p:nvPicPr>
        <p:blipFill>
          <a:blip r:embed="rId4"/>
          <a:srcRect l="24467" t="12480" r="6166" b="9637"/>
          <a:stretch>
            <a:fillRect/>
          </a:stretch>
        </p:blipFill>
        <p:spPr bwMode="auto">
          <a:xfrm>
            <a:off x="609600" y="2438400"/>
            <a:ext cx="4343400" cy="3184525"/>
          </a:xfrm>
          <a:prstGeom prst="rect">
            <a:avLst/>
          </a:prstGeom>
          <a:noFill/>
          <a:ln w="9525">
            <a:noFill/>
            <a:miter lim="800000"/>
            <a:headEnd/>
            <a:tailEnd/>
          </a:ln>
        </p:spPr>
      </p:pic>
      <p:sp>
        <p:nvSpPr>
          <p:cNvPr id="2053" name="Rectangle 3"/>
          <p:cNvSpPr>
            <a:spLocks noChangeArrowheads="1"/>
          </p:cNvSpPr>
          <p:nvPr/>
        </p:nvSpPr>
        <p:spPr bwMode="auto">
          <a:xfrm>
            <a:off x="5334000" y="2590800"/>
            <a:ext cx="3390900" cy="2819400"/>
          </a:xfrm>
          <a:prstGeom prst="rect">
            <a:avLst/>
          </a:prstGeom>
          <a:noFill/>
          <a:ln w="9525">
            <a:noFill/>
            <a:miter lim="800000"/>
            <a:headEnd/>
            <a:tailEnd/>
          </a:ln>
        </p:spPr>
        <p:txBody>
          <a:bodyPr/>
          <a:lstStyle/>
          <a:p>
            <a:pPr marL="342900" indent="-342900">
              <a:spcBef>
                <a:spcPct val="20000"/>
              </a:spcBef>
              <a:buFontTx/>
              <a:buChar char="•"/>
            </a:pPr>
            <a:r>
              <a:rPr lang="en-US" sz="2400"/>
              <a:t>P const. V increases with T</a:t>
            </a:r>
          </a:p>
          <a:p>
            <a:pPr marL="342900" indent="-342900">
              <a:spcBef>
                <a:spcPct val="20000"/>
              </a:spcBef>
              <a:buFontTx/>
              <a:buChar char="•"/>
            </a:pPr>
            <a:r>
              <a:rPr lang="en-US" sz="2400"/>
              <a:t>Note that at -273.15 ºC (0 Kelvin) the volume of the gas is zero. </a:t>
            </a:r>
          </a:p>
        </p:txBody>
      </p:sp>
      <p:sp>
        <p:nvSpPr>
          <p:cNvPr id="2054" name="Text Box 10"/>
          <p:cNvSpPr txBox="1">
            <a:spLocks noChangeArrowheads="1"/>
          </p:cNvSpPr>
          <p:nvPr/>
        </p:nvSpPr>
        <p:spPr bwMode="auto">
          <a:xfrm>
            <a:off x="990600" y="1752600"/>
            <a:ext cx="2117725" cy="457200"/>
          </a:xfrm>
          <a:prstGeom prst="rect">
            <a:avLst/>
          </a:prstGeom>
          <a:noFill/>
          <a:ln w="9525">
            <a:noFill/>
            <a:miter lim="800000"/>
            <a:headEnd/>
            <a:tailEnd/>
          </a:ln>
        </p:spPr>
        <p:txBody>
          <a:bodyPr wrap="none">
            <a:spAutoFit/>
          </a:bodyPr>
          <a:lstStyle/>
          <a:p>
            <a:pPr eaLnBrk="0" hangingPunct="0"/>
            <a:r>
              <a:rPr lang="en-US" sz="2400">
                <a:ea typeface="ＭＳ Ｐゴシック" pitchFamily="34" charset="-128"/>
              </a:rPr>
              <a:t>Charles’ Law: </a:t>
            </a:r>
          </a:p>
        </p:txBody>
      </p:sp>
      <p:graphicFrame>
        <p:nvGraphicFramePr>
          <p:cNvPr id="2050" name="Object 11"/>
          <p:cNvGraphicFramePr>
            <a:graphicFrameLocks noChangeAspect="1"/>
          </p:cNvGraphicFramePr>
          <p:nvPr/>
        </p:nvGraphicFramePr>
        <p:xfrm>
          <a:off x="2955925" y="1779588"/>
          <a:ext cx="1022350" cy="420687"/>
        </p:xfrm>
        <a:graphic>
          <a:graphicData uri="http://schemas.openxmlformats.org/presentationml/2006/ole">
            <p:oleObj spid="_x0000_s19458" name="Equation" r:id="rId5" imgW="431640" imgH="177480" progId="Equation.3">
              <p:embed/>
            </p:oleObj>
          </a:graphicData>
        </a:graphic>
      </p:graphicFrame>
      <p:sp>
        <p:nvSpPr>
          <p:cNvPr id="2055" name="Text Box 12"/>
          <p:cNvSpPr txBox="1">
            <a:spLocks noChangeArrowheads="1"/>
          </p:cNvSpPr>
          <p:nvPr/>
        </p:nvSpPr>
        <p:spPr bwMode="auto">
          <a:xfrm>
            <a:off x="4022725" y="1752600"/>
            <a:ext cx="4841875" cy="461963"/>
          </a:xfrm>
          <a:prstGeom prst="rect">
            <a:avLst/>
          </a:prstGeom>
          <a:noFill/>
          <a:ln w="9525">
            <a:noFill/>
            <a:miter lim="800000"/>
            <a:headEnd/>
            <a:tailEnd/>
          </a:ln>
        </p:spPr>
        <p:txBody>
          <a:bodyPr wrap="none">
            <a:spAutoFit/>
          </a:bodyPr>
          <a:lstStyle/>
          <a:p>
            <a:pPr eaLnBrk="0" hangingPunct="0"/>
            <a:r>
              <a:rPr lang="en-US" sz="2400">
                <a:ea typeface="ＭＳ Ｐゴシック" pitchFamily="34" charset="-128"/>
              </a:rPr>
              <a:t>at constant P and n (V/T constant)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9"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5029200"/>
            <a:ext cx="1066800" cy="815788"/>
          </a:xfrm>
          <a:prstGeom prst="rect">
            <a:avLst/>
          </a:prstGeom>
          <a:noFill/>
        </p:spPr>
      </p:pic>
      <p:sp>
        <p:nvSpPr>
          <p:cNvPr id="19461" name="Rectangle 5"/>
          <p:cNvSpPr>
            <a:spLocks noChangeArrowheads="1"/>
          </p:cNvSpPr>
          <p:nvPr/>
        </p:nvSpPr>
        <p:spPr bwMode="auto">
          <a:xfrm>
            <a:off x="40005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Avogadro’s Hypothesis</a:t>
            </a:r>
          </a:p>
        </p:txBody>
      </p:sp>
      <p:sp>
        <p:nvSpPr>
          <p:cNvPr id="7171" name="Rectangle 3"/>
          <p:cNvSpPr>
            <a:spLocks noChangeArrowheads="1"/>
          </p:cNvSpPr>
          <p:nvPr/>
        </p:nvSpPr>
        <p:spPr bwMode="auto">
          <a:xfrm>
            <a:off x="1066800" y="4343400"/>
            <a:ext cx="7696200" cy="1600200"/>
          </a:xfrm>
          <a:prstGeom prst="rect">
            <a:avLst/>
          </a:prstGeom>
          <a:noFill/>
          <a:ln w="9525">
            <a:noFill/>
            <a:miter lim="800000"/>
            <a:headEnd/>
            <a:tailEnd/>
          </a:ln>
        </p:spPr>
        <p:txBody>
          <a:bodyPr/>
          <a:lstStyle/>
          <a:p>
            <a:pPr marL="342900" indent="-342900">
              <a:spcBef>
                <a:spcPct val="20000"/>
              </a:spcBef>
            </a:pPr>
            <a:r>
              <a:rPr lang="en-US" sz="3200"/>
              <a:t>   </a:t>
            </a:r>
            <a:r>
              <a:rPr lang="en-US" sz="2800"/>
              <a:t>Equal volumes of gases at the same pressure and temperature contain the same number of molecules (Avogadro law).</a:t>
            </a:r>
            <a:r>
              <a:rPr lang="en-US" sz="3200"/>
              <a:t> </a:t>
            </a:r>
          </a:p>
        </p:txBody>
      </p:sp>
      <p:graphicFrame>
        <p:nvGraphicFramePr>
          <p:cNvPr id="7172" name="Object 4"/>
          <p:cNvGraphicFramePr>
            <a:graphicFrameLocks noChangeAspect="1"/>
          </p:cNvGraphicFramePr>
          <p:nvPr/>
        </p:nvGraphicFramePr>
        <p:xfrm>
          <a:off x="3536950" y="1243013"/>
          <a:ext cx="1611313" cy="728662"/>
        </p:xfrm>
        <a:graphic>
          <a:graphicData uri="http://schemas.openxmlformats.org/presentationml/2006/ole">
            <p:oleObj spid="_x0000_s20482" name="Equation" r:id="rId4" imgW="393480" imgH="177480" progId="Equation.3">
              <p:embed/>
            </p:oleObj>
          </a:graphicData>
        </a:graphic>
      </p:graphicFrame>
      <p:sp>
        <p:nvSpPr>
          <p:cNvPr id="3078" name="Text Box 6"/>
          <p:cNvSpPr txBox="1">
            <a:spLocks noChangeArrowheads="1"/>
          </p:cNvSpPr>
          <p:nvPr/>
        </p:nvSpPr>
        <p:spPr bwMode="auto">
          <a:xfrm>
            <a:off x="1295400" y="2057400"/>
            <a:ext cx="6229350" cy="822325"/>
          </a:xfrm>
          <a:prstGeom prst="rect">
            <a:avLst/>
          </a:prstGeom>
          <a:noFill/>
          <a:ln w="9525">
            <a:noFill/>
            <a:miter lim="800000"/>
            <a:headEnd/>
            <a:tailEnd/>
          </a:ln>
        </p:spPr>
        <p:txBody>
          <a:bodyPr>
            <a:spAutoFit/>
          </a:bodyPr>
          <a:lstStyle/>
          <a:p>
            <a:pPr algn="ctr" eaLnBrk="0" hangingPunct="0"/>
            <a:r>
              <a:rPr lang="en-US" sz="2400">
                <a:ea typeface="ＭＳ Ｐゴシック" pitchFamily="34" charset="-128"/>
              </a:rPr>
              <a:t>the volume of a gas is proportional to the number of molecules in the gas </a:t>
            </a:r>
          </a:p>
        </p:txBody>
      </p:sp>
      <p:graphicFrame>
        <p:nvGraphicFramePr>
          <p:cNvPr id="2" name="Object 6"/>
          <p:cNvGraphicFramePr>
            <a:graphicFrameLocks noChangeAspect="1"/>
          </p:cNvGraphicFramePr>
          <p:nvPr/>
        </p:nvGraphicFramePr>
        <p:xfrm>
          <a:off x="2667000" y="2895600"/>
          <a:ext cx="1023938" cy="1323975"/>
        </p:xfrm>
        <a:graphic>
          <a:graphicData uri="http://schemas.openxmlformats.org/presentationml/2006/ole">
            <p:oleObj spid="_x0000_s20483" name="Equation" r:id="rId5" imgW="304560" imgH="393480" progId="Equation.3">
              <p:embed/>
            </p:oleObj>
          </a:graphicData>
        </a:graphic>
      </p:graphicFrame>
      <p:sp>
        <p:nvSpPr>
          <p:cNvPr id="9" name="TextBox 8"/>
          <p:cNvSpPr txBox="1"/>
          <p:nvPr/>
        </p:nvSpPr>
        <p:spPr>
          <a:xfrm>
            <a:off x="3733800" y="3352800"/>
            <a:ext cx="3713163" cy="461963"/>
          </a:xfrm>
          <a:prstGeom prst="rect">
            <a:avLst/>
          </a:prstGeom>
          <a:noFill/>
        </p:spPr>
        <p:txBody>
          <a:bodyPr wrap="none">
            <a:spAutoFit/>
          </a:bodyPr>
          <a:lstStyle/>
          <a:p>
            <a:pPr eaLnBrk="0" hangingPunct="0">
              <a:defRPr/>
            </a:pPr>
            <a:r>
              <a:rPr lang="en-US" sz="2400" dirty="0">
                <a:latin typeface="+mn-lt"/>
                <a:ea typeface="ＭＳ Ｐゴシック" charset="-128"/>
              </a:rPr>
              <a:t>Constant (constant T &amp; 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381000" y="228600"/>
            <a:ext cx="8229600" cy="1143000"/>
          </a:xfrm>
          <a:prstGeom prst="rect">
            <a:avLst/>
          </a:prstGeom>
          <a:noFill/>
          <a:ln w="9525">
            <a:noFill/>
            <a:miter lim="800000"/>
            <a:headEnd/>
            <a:tailEnd/>
          </a:ln>
        </p:spPr>
        <p:txBody>
          <a:bodyPr anchor="ctr"/>
          <a:lstStyle/>
          <a:p>
            <a:pPr algn="ctr"/>
            <a:r>
              <a:rPr lang="en-US" sz="4400">
                <a:solidFill>
                  <a:schemeClr val="tx2"/>
                </a:solidFill>
              </a:rPr>
              <a:t>Dalton’s law</a:t>
            </a:r>
          </a:p>
        </p:txBody>
      </p:sp>
      <p:sp>
        <p:nvSpPr>
          <p:cNvPr id="5125" name="Rectangle 3"/>
          <p:cNvSpPr>
            <a:spLocks noChangeArrowheads="1"/>
          </p:cNvSpPr>
          <p:nvPr/>
        </p:nvSpPr>
        <p:spPr bwMode="auto">
          <a:xfrm>
            <a:off x="4038600" y="1219200"/>
            <a:ext cx="4495800" cy="3657600"/>
          </a:xfrm>
          <a:prstGeom prst="rect">
            <a:avLst/>
          </a:prstGeom>
          <a:noFill/>
          <a:ln w="9525">
            <a:noFill/>
            <a:miter lim="800000"/>
            <a:headEnd/>
            <a:tailEnd/>
          </a:ln>
        </p:spPr>
        <p:txBody>
          <a:bodyPr/>
          <a:lstStyle/>
          <a:p>
            <a:pPr marL="342900" indent="-342900">
              <a:spcBef>
                <a:spcPct val="20000"/>
              </a:spcBef>
              <a:buFontTx/>
              <a:buChar char="•"/>
            </a:pPr>
            <a:r>
              <a:rPr lang="en-US" sz="2800"/>
              <a:t>The </a:t>
            </a:r>
            <a:r>
              <a:rPr lang="en-US" sz="2800" i="1">
                <a:solidFill>
                  <a:schemeClr val="folHlink"/>
                </a:solidFill>
              </a:rPr>
              <a:t>total pressure</a:t>
            </a:r>
            <a:r>
              <a:rPr lang="en-US" sz="2800"/>
              <a:t> of a gas mixture is equal to the sum of the </a:t>
            </a:r>
            <a:r>
              <a:rPr lang="en-US" sz="2800" i="1">
                <a:solidFill>
                  <a:schemeClr val="hlink"/>
                </a:solidFill>
              </a:rPr>
              <a:t>partial pressure</a:t>
            </a:r>
            <a:r>
              <a:rPr lang="en-US" sz="2800"/>
              <a:t> of each gas</a:t>
            </a:r>
          </a:p>
          <a:p>
            <a:pPr marL="742950" lvl="1" indent="-285750">
              <a:spcBef>
                <a:spcPct val="20000"/>
              </a:spcBef>
              <a:buFontTx/>
              <a:buChar char="–"/>
            </a:pPr>
            <a:r>
              <a:rPr lang="en-US" sz="2400"/>
              <a:t>P</a:t>
            </a:r>
            <a:r>
              <a:rPr lang="en-US" sz="2400" baseline="-25000"/>
              <a:t>T</a:t>
            </a:r>
            <a:r>
              <a:rPr lang="en-US" sz="2400"/>
              <a:t> = P</a:t>
            </a:r>
            <a:r>
              <a:rPr lang="en-US" sz="2400" baseline="-25000"/>
              <a:t>1</a:t>
            </a:r>
            <a:r>
              <a:rPr lang="en-US" sz="2400"/>
              <a:t> + P</a:t>
            </a:r>
            <a:r>
              <a:rPr lang="en-US" sz="2400" baseline="-25000"/>
              <a:t>2</a:t>
            </a:r>
            <a:r>
              <a:rPr lang="en-US" sz="2400"/>
              <a:t> + P</a:t>
            </a:r>
            <a:r>
              <a:rPr lang="en-US" sz="2400" baseline="-25000"/>
              <a:t>3</a:t>
            </a:r>
            <a:r>
              <a:rPr lang="en-US" sz="2400"/>
              <a:t> + … P</a:t>
            </a:r>
            <a:r>
              <a:rPr lang="en-US" sz="2400" baseline="-25000"/>
              <a:t>n</a:t>
            </a:r>
            <a:endParaRPr lang="en-US" sz="2400"/>
          </a:p>
        </p:txBody>
      </p:sp>
      <p:pic>
        <p:nvPicPr>
          <p:cNvPr id="5126" name="Picture 4" descr="Dalton's law"/>
          <p:cNvPicPr>
            <a:picLocks noChangeAspect="1" noChangeArrowheads="1"/>
          </p:cNvPicPr>
          <p:nvPr/>
        </p:nvPicPr>
        <p:blipFill>
          <a:blip r:embed="rId4"/>
          <a:srcRect/>
          <a:stretch>
            <a:fillRect/>
          </a:stretch>
        </p:blipFill>
        <p:spPr bwMode="auto">
          <a:xfrm>
            <a:off x="0" y="1066800"/>
            <a:ext cx="4152900" cy="2727325"/>
          </a:xfrm>
          <a:prstGeom prst="rect">
            <a:avLst/>
          </a:prstGeom>
          <a:noFill/>
          <a:ln w="9525">
            <a:noFill/>
            <a:miter lim="800000"/>
            <a:headEnd/>
            <a:tailEnd/>
          </a:ln>
        </p:spPr>
      </p:pic>
      <p:sp>
        <p:nvSpPr>
          <p:cNvPr id="5127" name="Rectangle 5"/>
          <p:cNvSpPr>
            <a:spLocks noChangeArrowheads="1"/>
          </p:cNvSpPr>
          <p:nvPr/>
        </p:nvSpPr>
        <p:spPr bwMode="auto">
          <a:xfrm>
            <a:off x="796925" y="4003675"/>
            <a:ext cx="2559050" cy="228600"/>
          </a:xfrm>
          <a:prstGeom prst="rect">
            <a:avLst/>
          </a:prstGeom>
          <a:noFill/>
          <a:ln w="9525">
            <a:noFill/>
            <a:miter lim="800000"/>
            <a:headEnd/>
            <a:tailEnd/>
          </a:ln>
        </p:spPr>
        <p:txBody>
          <a:bodyPr wrap="none">
            <a:spAutoFit/>
          </a:bodyPr>
          <a:lstStyle/>
          <a:p>
            <a:pPr algn="ctr" eaLnBrk="0" hangingPunct="0"/>
            <a:r>
              <a:rPr lang="en-US" sz="900">
                <a:ea typeface="ＭＳ Ｐゴシック" pitchFamily="34" charset="-128"/>
              </a:rPr>
              <a:t>http://library.thinkquest.org/12596/index.html</a:t>
            </a:r>
          </a:p>
        </p:txBody>
      </p:sp>
      <p:graphicFrame>
        <p:nvGraphicFramePr>
          <p:cNvPr id="29702" name="Object 6"/>
          <p:cNvGraphicFramePr>
            <a:graphicFrameLocks noChangeAspect="1"/>
          </p:cNvGraphicFramePr>
          <p:nvPr/>
        </p:nvGraphicFramePr>
        <p:xfrm>
          <a:off x="5257800" y="3352800"/>
          <a:ext cx="1143000" cy="881063"/>
        </p:xfrm>
        <a:graphic>
          <a:graphicData uri="http://schemas.openxmlformats.org/presentationml/2006/ole">
            <p:oleObj spid="_x0000_s64514" name="Equation" r:id="rId5" imgW="444500" imgH="342900" progId="Equation.3">
              <p:embed/>
            </p:oleObj>
          </a:graphicData>
        </a:graphic>
      </p:graphicFrame>
      <p:graphicFrame>
        <p:nvGraphicFramePr>
          <p:cNvPr id="29703" name="Object 7"/>
          <p:cNvGraphicFramePr>
            <a:graphicFrameLocks noChangeAspect="1"/>
          </p:cNvGraphicFramePr>
          <p:nvPr/>
        </p:nvGraphicFramePr>
        <p:xfrm>
          <a:off x="3810000" y="5715000"/>
          <a:ext cx="1371600" cy="903288"/>
        </p:xfrm>
        <a:graphic>
          <a:graphicData uri="http://schemas.openxmlformats.org/presentationml/2006/ole">
            <p:oleObj spid="_x0000_s64515" name="Equation" r:id="rId6" imgW="520700" imgH="342900" progId="">
              <p:embed/>
            </p:oleObj>
          </a:graphicData>
        </a:graphic>
      </p:graphicFrame>
      <p:sp>
        <p:nvSpPr>
          <p:cNvPr id="87050" name="Rectangle 8"/>
          <p:cNvSpPr>
            <a:spLocks noChangeArrowheads="1"/>
          </p:cNvSpPr>
          <p:nvPr/>
        </p:nvSpPr>
        <p:spPr bwMode="auto">
          <a:xfrm>
            <a:off x="533400" y="4419600"/>
            <a:ext cx="8229600" cy="1219200"/>
          </a:xfrm>
          <a:prstGeom prst="rect">
            <a:avLst/>
          </a:prstGeom>
          <a:noFill/>
          <a:ln w="9525">
            <a:noFill/>
            <a:miter lim="800000"/>
            <a:headEnd/>
            <a:tailEnd/>
          </a:ln>
        </p:spPr>
        <p:txBody>
          <a:bodyPr/>
          <a:lstStyle/>
          <a:p>
            <a:pPr marL="342900" indent="-342900">
              <a:spcBef>
                <a:spcPct val="20000"/>
              </a:spcBef>
              <a:buFontTx/>
              <a:buChar char="•"/>
            </a:pPr>
            <a:r>
              <a:rPr lang="en-US" sz="2400">
                <a:ea typeface="ＭＳ Ｐゴシック" pitchFamily="34" charset="-128"/>
              </a:rPr>
              <a:t>The mole fraction of a gas is the ratio of the number of moles of one gas to the total number of moles of all the gases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04800" y="152400"/>
            <a:ext cx="8382000" cy="762000"/>
          </a:xfrm>
          <a:prstGeom prst="rect">
            <a:avLst/>
          </a:prstGeom>
          <a:noFill/>
          <a:ln w="9525">
            <a:noFill/>
            <a:miter lim="800000"/>
            <a:headEnd/>
            <a:tailEnd/>
          </a:ln>
        </p:spPr>
        <p:txBody>
          <a:bodyPr anchor="ctr"/>
          <a:lstStyle/>
          <a:p>
            <a:pPr algn="ctr"/>
            <a:r>
              <a:rPr lang="en-US" sz="4400">
                <a:solidFill>
                  <a:schemeClr val="tx2"/>
                </a:solidFill>
              </a:rPr>
              <a:t>Relationship between P, V and T</a:t>
            </a:r>
          </a:p>
        </p:txBody>
      </p:sp>
      <p:sp>
        <p:nvSpPr>
          <p:cNvPr id="17411" name="Rectangle 3"/>
          <p:cNvSpPr>
            <a:spLocks noChangeArrowheads="1"/>
          </p:cNvSpPr>
          <p:nvPr/>
        </p:nvSpPr>
        <p:spPr bwMode="auto">
          <a:xfrm>
            <a:off x="1981200" y="914400"/>
            <a:ext cx="5257800" cy="1524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a:t>As the volume of a gas decreases, the pressure increases</a:t>
            </a:r>
          </a:p>
          <a:p>
            <a:pPr marL="342900" indent="-342900">
              <a:lnSpc>
                <a:spcPct val="90000"/>
              </a:lnSpc>
              <a:spcBef>
                <a:spcPct val="20000"/>
              </a:spcBef>
              <a:buFontTx/>
              <a:buChar char="•"/>
            </a:pPr>
            <a:r>
              <a:rPr lang="en-US" sz="2000"/>
              <a:t>As the pressure increases, the temperature increases.</a:t>
            </a:r>
          </a:p>
        </p:txBody>
      </p:sp>
      <p:pic>
        <p:nvPicPr>
          <p:cNvPr id="8" name="Picture 7" descr="piston 1.gif"/>
          <p:cNvPicPr>
            <a:picLocks noChangeAspect="1"/>
          </p:cNvPicPr>
          <p:nvPr/>
        </p:nvPicPr>
        <p:blipFill>
          <a:blip r:embed="rId3"/>
          <a:srcRect/>
          <a:stretch>
            <a:fillRect/>
          </a:stretch>
        </p:blipFill>
        <p:spPr bwMode="auto">
          <a:xfrm>
            <a:off x="2667000" y="2819400"/>
            <a:ext cx="4191000" cy="313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273050"/>
            <a:ext cx="6870700" cy="1117600"/>
          </a:xfrm>
          <a:prstGeom prst="rect">
            <a:avLst/>
          </a:prstGeom>
        </p:spPr>
        <p:txBody>
          <a:bodyPr anchor="ctr">
            <a:normAutofit fontScale="92500" lnSpcReduction="10000"/>
          </a:bodyPr>
          <a:lstStyle/>
          <a:p>
            <a:pPr algn="ctr" fontAlgn="auto">
              <a:spcAft>
                <a:spcPts val="0"/>
              </a:spcAft>
              <a:defRPr/>
            </a:pPr>
            <a:r>
              <a:rPr lang="en-US" sz="4000" dirty="0">
                <a:latin typeface="+mj-lt"/>
                <a:ea typeface="+mj-ea"/>
                <a:cs typeface="+mj-cs"/>
              </a:rPr>
              <a:t>Model for the kinetic theory of gases</a:t>
            </a:r>
          </a:p>
        </p:txBody>
      </p:sp>
      <p:sp>
        <p:nvSpPr>
          <p:cNvPr id="436226" name="Rectangle 3"/>
          <p:cNvSpPr txBox="1">
            <a:spLocks noChangeArrowheads="1"/>
          </p:cNvSpPr>
          <p:nvPr/>
        </p:nvSpPr>
        <p:spPr bwMode="auto">
          <a:xfrm>
            <a:off x="762000" y="1555750"/>
            <a:ext cx="7886700" cy="4330700"/>
          </a:xfrm>
          <a:prstGeom prst="rect">
            <a:avLst/>
          </a:prstGeom>
          <a:noFill/>
          <a:ln w="9525">
            <a:noFill/>
            <a:miter lim="800000"/>
            <a:headEnd/>
            <a:tailEnd/>
          </a:ln>
        </p:spPr>
        <p:txBody>
          <a:bodyPr/>
          <a:lstStyle/>
          <a:p>
            <a:pPr marL="609600" indent="-609600">
              <a:lnSpc>
                <a:spcPct val="90000"/>
              </a:lnSpc>
              <a:spcBef>
                <a:spcPct val="20000"/>
              </a:spcBef>
              <a:buFont typeface="Arial" charset="0"/>
              <a:buAutoNum type="arabicPeriod"/>
            </a:pPr>
            <a:r>
              <a:rPr lang="en-US" sz="2800" dirty="0">
                <a:latin typeface="Calibri" pitchFamily="34" charset="0"/>
              </a:rPr>
              <a:t>A gas is made up of a great number of atoms or molecules, separated by distances that are large compared to their size.</a:t>
            </a:r>
          </a:p>
          <a:p>
            <a:pPr marL="609600" indent="-609600">
              <a:lnSpc>
                <a:spcPct val="90000"/>
              </a:lnSpc>
              <a:spcBef>
                <a:spcPct val="20000"/>
              </a:spcBef>
              <a:buFont typeface="Arial" charset="0"/>
              <a:buAutoNum type="arabicPeriod"/>
            </a:pPr>
            <a:r>
              <a:rPr lang="en-US" sz="2800" dirty="0">
                <a:latin typeface="Calibri" pitchFamily="34" charset="0"/>
              </a:rPr>
              <a:t>The molecules have mass but negligible </a:t>
            </a:r>
            <a:r>
              <a:rPr lang="en-US" sz="2800" dirty="0" smtClean="0">
                <a:latin typeface="Calibri" pitchFamily="34" charset="0"/>
              </a:rPr>
              <a:t>volume, compared to avg. distance traveled</a:t>
            </a:r>
            <a:endParaRPr lang="en-US" sz="2800" dirty="0">
              <a:latin typeface="Calibri" pitchFamily="34" charset="0"/>
            </a:endParaRPr>
          </a:p>
          <a:p>
            <a:pPr marL="609600" indent="-609600">
              <a:lnSpc>
                <a:spcPct val="90000"/>
              </a:lnSpc>
              <a:spcBef>
                <a:spcPct val="20000"/>
              </a:spcBef>
              <a:buFont typeface="Arial" charset="0"/>
              <a:buAutoNum type="arabicPeriod"/>
            </a:pPr>
            <a:r>
              <a:rPr lang="en-US" sz="2800" dirty="0">
                <a:latin typeface="Calibri" pitchFamily="34" charset="0"/>
              </a:rPr>
              <a:t>Molecules are in random motion. </a:t>
            </a:r>
          </a:p>
          <a:p>
            <a:pPr marL="609600" indent="-609600">
              <a:lnSpc>
                <a:spcPct val="90000"/>
              </a:lnSpc>
              <a:spcBef>
                <a:spcPct val="20000"/>
              </a:spcBef>
              <a:buFont typeface="Arial" charset="0"/>
              <a:buAutoNum type="arabicPeriod"/>
            </a:pPr>
            <a:r>
              <a:rPr lang="en-US" sz="2800" dirty="0">
                <a:latin typeface="Calibri" pitchFamily="34" charset="0"/>
              </a:rPr>
              <a:t>There is no interaction between molecules or atoms (attractive or repulsive</a:t>
            </a:r>
            <a:r>
              <a:rPr lang="en-US" sz="2800" dirty="0" smtClean="0">
                <a:latin typeface="Calibri" pitchFamily="34" charset="0"/>
              </a:rPr>
              <a:t>), except collisions </a:t>
            </a:r>
            <a:endParaRPr lang="en-US" sz="2800" dirty="0">
              <a:latin typeface="Calibri" pitchFamily="34" charset="0"/>
            </a:endParaRPr>
          </a:p>
          <a:p>
            <a:pPr marL="609600" indent="-609600">
              <a:lnSpc>
                <a:spcPct val="90000"/>
              </a:lnSpc>
              <a:spcBef>
                <a:spcPct val="20000"/>
              </a:spcBef>
              <a:buFont typeface="Arial" charset="0"/>
              <a:buAutoNum type="arabicPeriod"/>
            </a:pPr>
            <a:r>
              <a:rPr lang="en-US" sz="2800" dirty="0">
                <a:latin typeface="Calibri" pitchFamily="34" charset="0"/>
              </a:rPr>
              <a:t>Collisions are elastic, i.e. Kinetic Energy is conserved.</a:t>
            </a:r>
          </a:p>
        </p:txBody>
      </p:sp>
      <p:pic>
        <p:nvPicPr>
          <p:cNvPr id="5" name="Picture 4" descr="ch01f06.jpg"/>
          <p:cNvPicPr>
            <a:picLocks noChangeAspect="1"/>
          </p:cNvPicPr>
          <p:nvPr/>
        </p:nvPicPr>
        <p:blipFill>
          <a:blip r:embed="rId3" cstate="print"/>
          <a:stretch>
            <a:fillRect/>
          </a:stretch>
        </p:blipFill>
        <p:spPr>
          <a:xfrm>
            <a:off x="6962290" y="228600"/>
            <a:ext cx="1762610" cy="13144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How is Energy Stored in Matter/Chemical Systems?</a:t>
            </a:r>
            <a:endParaRPr lang="en-US" sz="3200" dirty="0"/>
          </a:p>
        </p:txBody>
      </p:sp>
      <p:sp>
        <p:nvSpPr>
          <p:cNvPr id="4" name="TextBox 3"/>
          <p:cNvSpPr txBox="1"/>
          <p:nvPr/>
        </p:nvSpPr>
        <p:spPr>
          <a:xfrm>
            <a:off x="457200" y="990600"/>
            <a:ext cx="8229600" cy="5078313"/>
          </a:xfrm>
          <a:prstGeom prst="rect">
            <a:avLst/>
          </a:prstGeom>
          <a:noFill/>
        </p:spPr>
        <p:txBody>
          <a:bodyPr wrap="square" rtlCol="0">
            <a:spAutoFit/>
          </a:bodyPr>
          <a:lstStyle/>
          <a:p>
            <a:pPr>
              <a:buFont typeface="Arial" pitchFamily="34" charset="0"/>
              <a:buChar char="•"/>
            </a:pPr>
            <a:r>
              <a:rPr lang="en-US" dirty="0" smtClean="0"/>
              <a:t> In matter (individual atoms or atoms bound by chemical bonds) energy is stored as a combination of Kinetic and Potential energies.</a:t>
            </a:r>
          </a:p>
          <a:p>
            <a:pPr>
              <a:buFont typeface="Arial" pitchFamily="34" charset="0"/>
              <a:buChar char="•"/>
            </a:pPr>
            <a:endParaRPr lang="en-US" dirty="0" smtClean="0"/>
          </a:p>
          <a:p>
            <a:pPr>
              <a:buFont typeface="Arial" pitchFamily="34" charset="0"/>
              <a:buChar char="•"/>
            </a:pPr>
            <a:r>
              <a:rPr lang="en-US" dirty="0" smtClean="0"/>
              <a:t>For simplification we will ignore gravitational/magnetic/nuclear energies.</a:t>
            </a:r>
          </a:p>
          <a:p>
            <a:pPr>
              <a:buFont typeface="Arial" pitchFamily="34" charset="0"/>
              <a:buChar char="•"/>
            </a:pPr>
            <a:endParaRPr lang="en-US" dirty="0" smtClean="0"/>
          </a:p>
          <a:p>
            <a:pPr>
              <a:buFont typeface="Arial" pitchFamily="34" charset="0"/>
              <a:buChar char="•"/>
            </a:pPr>
            <a:r>
              <a:rPr lang="en-US" dirty="0" smtClean="0"/>
              <a:t>If the particles have any motion at all there will be a kinetic energy associated with that motion.  </a:t>
            </a:r>
          </a:p>
          <a:p>
            <a:pPr>
              <a:buFont typeface="Arial" pitchFamily="34" charset="0"/>
              <a:buChar char="•"/>
            </a:pPr>
            <a:endParaRPr lang="en-US" dirty="0" smtClean="0"/>
          </a:p>
          <a:p>
            <a:pPr>
              <a:buFont typeface="Arial" pitchFamily="34" charset="0"/>
              <a:buChar char="•"/>
            </a:pPr>
            <a:r>
              <a:rPr lang="en-US" dirty="0" smtClean="0"/>
              <a:t>All atoms/molecules contain protons and electrons and so can possess electrical potential energy associated with the forces acting between these charged particles.</a:t>
            </a:r>
          </a:p>
          <a:p>
            <a:pPr>
              <a:buFont typeface="Arial" pitchFamily="34" charset="0"/>
              <a:buChar char="•"/>
            </a:pPr>
            <a:endParaRPr lang="en-US" dirty="0" smtClean="0"/>
          </a:p>
          <a:p>
            <a:pPr>
              <a:buFont typeface="Arial" pitchFamily="34" charset="0"/>
              <a:buChar char="•"/>
            </a:pPr>
            <a:r>
              <a:rPr lang="en-US" dirty="0" smtClean="0"/>
              <a:t>Electrical potential energy is not limited to forces between protons/electrons bound to the same atom/molecule.  Electric forces can exist between protons and electrons on separate atoms/molecules and so there is potential energy associated with the positions/configurations of these atoms/molecules with respect to each other.</a:t>
            </a:r>
          </a:p>
          <a:p>
            <a:pPr>
              <a:buFont typeface="Arial" pitchFamily="34" charset="0"/>
              <a:buChar char="•"/>
            </a:pPr>
            <a:endParaRPr lang="en-US" dirty="0"/>
          </a:p>
          <a:p>
            <a:pPr>
              <a:buFont typeface="Arial" pitchFamily="34" charset="0"/>
              <a:buChar char="•"/>
            </a:pPr>
            <a:r>
              <a:rPr lang="en-US" dirty="0" smtClean="0"/>
              <a:t>If a system is in any electrical configuration other than the lowest energy configuration possible, then it possesses an electric potential.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t>Kinetic Theory helps to explain Ideal Gas Law</a:t>
            </a:r>
            <a:endParaRPr lang="en-US" sz="3200" dirty="0"/>
          </a:p>
        </p:txBody>
      </p:sp>
      <p:sp>
        <p:nvSpPr>
          <p:cNvPr id="5" name="TextBox 4"/>
          <p:cNvSpPr txBox="1"/>
          <p:nvPr/>
        </p:nvSpPr>
        <p:spPr>
          <a:xfrm>
            <a:off x="457200" y="685800"/>
            <a:ext cx="5486400" cy="369332"/>
          </a:xfrm>
          <a:prstGeom prst="rect">
            <a:avLst/>
          </a:prstGeom>
          <a:noFill/>
        </p:spPr>
        <p:txBody>
          <a:bodyPr wrap="square" rtlCol="0">
            <a:spAutoFit/>
          </a:bodyPr>
          <a:lstStyle/>
          <a:p>
            <a:endParaRPr lang="en-US" dirty="0"/>
          </a:p>
        </p:txBody>
      </p:sp>
      <p:pic>
        <p:nvPicPr>
          <p:cNvPr id="21" name="Picture 20" descr="\Delta p = p_{i,x} - p_{f,x} = p_{i,x} - (-p_{i,x}) = 2 p_{i,x} = 2 m v_x\,"/>
          <p:cNvPicPr/>
          <p:nvPr/>
        </p:nvPicPr>
        <p:blipFill>
          <a:blip r:embed="rId2"/>
          <a:srcRect/>
          <a:stretch>
            <a:fillRect/>
          </a:stretch>
        </p:blipFill>
        <p:spPr bwMode="auto">
          <a:xfrm>
            <a:off x="381000" y="1371600"/>
            <a:ext cx="3838575" cy="209550"/>
          </a:xfrm>
          <a:prstGeom prst="rect">
            <a:avLst/>
          </a:prstGeom>
          <a:noFill/>
          <a:ln w="9525">
            <a:noFill/>
            <a:miter lim="800000"/>
            <a:headEnd/>
            <a:tailEnd/>
          </a:ln>
        </p:spPr>
      </p:pic>
      <p:sp>
        <p:nvSpPr>
          <p:cNvPr id="13328"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When a gas molecule collides elastically with the surface of a container there is a momentum (p) change and this exerts a force on the wall.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According to classical mechanics F =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dp</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p =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mv</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Box 23"/>
          <p:cNvSpPr txBox="1"/>
          <p:nvPr/>
        </p:nvSpPr>
        <p:spPr>
          <a:xfrm>
            <a:off x="0" y="1752600"/>
            <a:ext cx="4252639" cy="553998"/>
          </a:xfrm>
          <a:prstGeom prst="rect">
            <a:avLst/>
          </a:prstGeom>
          <a:noFill/>
        </p:spPr>
        <p:txBody>
          <a:bodyPr wrap="square" rtlCol="0">
            <a:spAutoFit/>
          </a:bodyPr>
          <a:lstStyle/>
          <a:p>
            <a:r>
              <a:rPr lang="en-US" sz="1200" dirty="0"/>
              <a:t>The time between collisions is related to the size of the container</a:t>
            </a:r>
          </a:p>
          <a:p>
            <a:endParaRPr lang="en-US" dirty="0"/>
          </a:p>
        </p:txBody>
      </p:sp>
      <p:pic>
        <p:nvPicPr>
          <p:cNvPr id="26" name="Picture 25" descr="\Delta t = \frac{2L}{v_x}"/>
          <p:cNvPicPr/>
          <p:nvPr/>
        </p:nvPicPr>
        <p:blipFill>
          <a:blip r:embed="rId3"/>
          <a:srcRect/>
          <a:stretch>
            <a:fillRect/>
          </a:stretch>
        </p:blipFill>
        <p:spPr bwMode="auto">
          <a:xfrm>
            <a:off x="1752600" y="2057400"/>
            <a:ext cx="723900" cy="419100"/>
          </a:xfrm>
          <a:prstGeom prst="rect">
            <a:avLst/>
          </a:prstGeom>
          <a:noFill/>
          <a:ln w="9525">
            <a:noFill/>
            <a:miter lim="800000"/>
            <a:headEnd/>
            <a:tailEnd/>
          </a:ln>
        </p:spPr>
      </p:pic>
      <p:sp>
        <p:nvSpPr>
          <p:cNvPr id="28" name="TextBox 27"/>
          <p:cNvSpPr txBox="1"/>
          <p:nvPr/>
        </p:nvSpPr>
        <p:spPr>
          <a:xfrm>
            <a:off x="0" y="2590800"/>
            <a:ext cx="3701719" cy="553998"/>
          </a:xfrm>
          <a:prstGeom prst="rect">
            <a:avLst/>
          </a:prstGeom>
          <a:noFill/>
        </p:spPr>
        <p:txBody>
          <a:bodyPr wrap="none" rtlCol="0">
            <a:spAutoFit/>
          </a:bodyPr>
          <a:lstStyle/>
          <a:p>
            <a:r>
              <a:rPr lang="en-US" sz="1200" dirty="0"/>
              <a:t>The force exerted on the wall by a single particle is then:</a:t>
            </a:r>
          </a:p>
          <a:p>
            <a:endParaRPr lang="en-US" dirty="0"/>
          </a:p>
        </p:txBody>
      </p:sp>
      <p:pic>
        <p:nvPicPr>
          <p:cNvPr id="30" name="Picture 29" descr="F = \frac{\Delta p}{\Delta t} = \frac{m v_x^2}{L}."/>
          <p:cNvPicPr/>
          <p:nvPr/>
        </p:nvPicPr>
        <p:blipFill>
          <a:blip r:embed="rId4"/>
          <a:srcRect/>
          <a:stretch>
            <a:fillRect/>
          </a:stretch>
        </p:blipFill>
        <p:spPr bwMode="auto">
          <a:xfrm>
            <a:off x="1524000" y="2971800"/>
            <a:ext cx="1343025" cy="409575"/>
          </a:xfrm>
          <a:prstGeom prst="rect">
            <a:avLst/>
          </a:prstGeom>
          <a:noFill/>
          <a:ln w="9525">
            <a:noFill/>
            <a:miter lim="800000"/>
            <a:headEnd/>
            <a:tailEnd/>
          </a:ln>
        </p:spPr>
      </p:pic>
      <p:sp>
        <p:nvSpPr>
          <p:cNvPr id="31" name="TextBox 30"/>
          <p:cNvSpPr txBox="1"/>
          <p:nvPr/>
        </p:nvSpPr>
        <p:spPr>
          <a:xfrm>
            <a:off x="0" y="3505200"/>
            <a:ext cx="4042453" cy="553998"/>
          </a:xfrm>
          <a:prstGeom prst="rect">
            <a:avLst/>
          </a:prstGeom>
          <a:noFill/>
        </p:spPr>
        <p:txBody>
          <a:bodyPr wrap="none" rtlCol="0">
            <a:spAutoFit/>
          </a:bodyPr>
          <a:lstStyle/>
          <a:p>
            <a:r>
              <a:rPr lang="en-US" sz="1200" dirty="0"/>
              <a:t>For a system with N gas particles, the total force on the wall is</a:t>
            </a:r>
          </a:p>
          <a:p>
            <a:endParaRPr lang="en-US" dirty="0"/>
          </a:p>
        </p:txBody>
      </p:sp>
      <p:pic>
        <p:nvPicPr>
          <p:cNvPr id="33" name="Picture 32" descr="F = \frac{Nm\overline{v_x^2}}{L}"/>
          <p:cNvPicPr/>
          <p:nvPr/>
        </p:nvPicPr>
        <p:blipFill>
          <a:blip r:embed="rId5"/>
          <a:srcRect/>
          <a:stretch>
            <a:fillRect/>
          </a:stretch>
        </p:blipFill>
        <p:spPr bwMode="auto">
          <a:xfrm>
            <a:off x="1752600" y="3886200"/>
            <a:ext cx="933450" cy="419100"/>
          </a:xfrm>
          <a:prstGeom prst="rect">
            <a:avLst/>
          </a:prstGeom>
          <a:noFill/>
          <a:ln w="9525">
            <a:noFill/>
            <a:miter lim="800000"/>
            <a:headEnd/>
            <a:tailEnd/>
          </a:ln>
        </p:spPr>
      </p:pic>
      <p:sp>
        <p:nvSpPr>
          <p:cNvPr id="34" name="TextBox 33"/>
          <p:cNvSpPr txBox="1"/>
          <p:nvPr/>
        </p:nvSpPr>
        <p:spPr>
          <a:xfrm>
            <a:off x="0" y="4419600"/>
            <a:ext cx="4970913" cy="553998"/>
          </a:xfrm>
          <a:prstGeom prst="rect">
            <a:avLst/>
          </a:prstGeom>
          <a:noFill/>
        </p:spPr>
        <p:txBody>
          <a:bodyPr wrap="none" rtlCol="0">
            <a:spAutoFit/>
          </a:bodyPr>
          <a:lstStyle/>
          <a:p>
            <a:r>
              <a:rPr lang="en-US" sz="1200" dirty="0"/>
              <a:t>The average velocity in the x-direction is related to the total average velocity.</a:t>
            </a:r>
          </a:p>
          <a:p>
            <a:endParaRPr lang="en-US" dirty="0"/>
          </a:p>
        </p:txBody>
      </p:sp>
      <p:pic>
        <p:nvPicPr>
          <p:cNvPr id="37" name="Picture 36" descr=" \overline{v_x^2} = \overline{v^2}/3 "/>
          <p:cNvPicPr/>
          <p:nvPr/>
        </p:nvPicPr>
        <p:blipFill>
          <a:blip r:embed="rId6"/>
          <a:srcRect/>
          <a:stretch>
            <a:fillRect/>
          </a:stretch>
        </p:blipFill>
        <p:spPr bwMode="auto">
          <a:xfrm>
            <a:off x="1981200" y="4800600"/>
            <a:ext cx="771525" cy="219075"/>
          </a:xfrm>
          <a:prstGeom prst="rect">
            <a:avLst/>
          </a:prstGeom>
          <a:noFill/>
          <a:ln w="9525">
            <a:noFill/>
            <a:miter lim="800000"/>
            <a:headEnd/>
            <a:tailEnd/>
          </a:ln>
        </p:spPr>
      </p:pic>
      <p:sp>
        <p:nvSpPr>
          <p:cNvPr id="13329" name="Rectangle 17"/>
          <p:cNvSpPr>
            <a:spLocks noChangeArrowheads="1"/>
          </p:cNvSpPr>
          <p:nvPr/>
        </p:nvSpPr>
        <p:spPr bwMode="auto">
          <a:xfrm>
            <a:off x="0" y="5105400"/>
            <a:ext cx="4724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force in terms of the average total velocity can then be written 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 name="Picture 38" descr="F = \frac{Nm\overline{v^2}}{3L}."/>
          <p:cNvPicPr/>
          <p:nvPr/>
        </p:nvPicPr>
        <p:blipFill>
          <a:blip r:embed="rId7"/>
          <a:srcRect/>
          <a:stretch>
            <a:fillRect/>
          </a:stretch>
        </p:blipFill>
        <p:spPr bwMode="auto">
          <a:xfrm>
            <a:off x="1828800" y="5410200"/>
            <a:ext cx="971550" cy="419100"/>
          </a:xfrm>
          <a:prstGeom prst="rect">
            <a:avLst/>
          </a:prstGeom>
          <a:noFill/>
          <a:ln w="9525">
            <a:noFill/>
            <a:miter lim="800000"/>
            <a:headEnd/>
            <a:tailEnd/>
          </a:ln>
        </p:spPr>
      </p:pic>
      <p:sp>
        <p:nvSpPr>
          <p:cNvPr id="13330" name="Rectangle 18"/>
          <p:cNvSpPr>
            <a:spLocks noChangeArrowheads="1"/>
          </p:cNvSpPr>
          <p:nvPr/>
        </p:nvSpPr>
        <p:spPr bwMode="auto">
          <a:xfrm>
            <a:off x="0" y="5943600"/>
            <a:ext cx="335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Pressure is force/area.  For our model A = L</a:t>
            </a:r>
            <a:r>
              <a:rPr kumimoji="0" lang="en-US" sz="1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 name="Picture 40" descr="P = \frac{F}{L^2} = \frac{Nm\overline{v^2}}{3V}"/>
          <p:cNvPicPr/>
          <p:nvPr/>
        </p:nvPicPr>
        <p:blipFill>
          <a:blip r:embed="rId8"/>
          <a:srcRect/>
          <a:stretch>
            <a:fillRect/>
          </a:stretch>
        </p:blipFill>
        <p:spPr bwMode="auto">
          <a:xfrm>
            <a:off x="1600200" y="6248400"/>
            <a:ext cx="1409700" cy="419100"/>
          </a:xfrm>
          <a:prstGeom prst="rect">
            <a:avLst/>
          </a:prstGeom>
          <a:noFill/>
          <a:ln w="9525">
            <a:noFill/>
            <a:miter lim="800000"/>
            <a:headEnd/>
            <a:tailEnd/>
          </a:ln>
        </p:spPr>
      </p:pic>
      <p:pic>
        <p:nvPicPr>
          <p:cNvPr id="42" name="Picture 41" descr="threedimensionvector.jpg"/>
          <p:cNvPicPr>
            <a:picLocks noChangeAspect="1"/>
          </p:cNvPicPr>
          <p:nvPr/>
        </p:nvPicPr>
        <p:blipFill>
          <a:blip r:embed="rId9"/>
          <a:stretch>
            <a:fillRect/>
          </a:stretch>
        </p:blipFill>
        <p:spPr>
          <a:xfrm>
            <a:off x="5943600" y="4267200"/>
            <a:ext cx="2209800" cy="1838325"/>
          </a:xfrm>
          <a:prstGeom prst="rect">
            <a:avLst/>
          </a:prstGeom>
        </p:spPr>
      </p:pic>
      <p:pic>
        <p:nvPicPr>
          <p:cNvPr id="43" name="Picture 5" descr="chf3"/>
          <p:cNvPicPr>
            <a:picLocks noChangeAspect="1" noChangeArrowheads="1"/>
          </p:cNvPicPr>
          <p:nvPr/>
        </p:nvPicPr>
        <p:blipFill>
          <a:blip r:embed="rId10" cstate="print"/>
          <a:srcRect t="5563" b="12839"/>
          <a:stretch>
            <a:fillRect/>
          </a:stretch>
        </p:blipFill>
        <p:spPr bwMode="auto">
          <a:xfrm>
            <a:off x="5562600" y="1143000"/>
            <a:ext cx="3077308" cy="320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990600" y="266700"/>
            <a:ext cx="7239000" cy="800100"/>
          </a:xfrm>
          <a:prstGeom prst="rect">
            <a:avLst/>
          </a:prstGeom>
        </p:spPr>
        <p:txBody>
          <a:bodyPr anchor="ctr">
            <a:normAutofit/>
          </a:bodyPr>
          <a:lstStyle/>
          <a:p>
            <a:pPr algn="ctr" fontAlgn="auto">
              <a:spcAft>
                <a:spcPts val="0"/>
              </a:spcAft>
              <a:defRPr/>
            </a:pPr>
            <a:r>
              <a:rPr lang="en-US" sz="4000" dirty="0">
                <a:latin typeface="+mj-lt"/>
                <a:ea typeface="+mj-ea"/>
                <a:cs typeface="+mj-cs"/>
              </a:rPr>
              <a:t>Kinetic </a:t>
            </a:r>
            <a:r>
              <a:rPr lang="en-US" sz="4000" dirty="0" smtClean="0">
                <a:latin typeface="+mj-lt"/>
                <a:ea typeface="+mj-ea"/>
                <a:cs typeface="+mj-cs"/>
              </a:rPr>
              <a:t>Energy </a:t>
            </a:r>
            <a:r>
              <a:rPr lang="en-US" sz="4000" dirty="0">
                <a:latin typeface="+mj-lt"/>
                <a:ea typeface="+mj-ea"/>
                <a:cs typeface="+mj-cs"/>
              </a:rPr>
              <a:t>and Pressure</a:t>
            </a:r>
          </a:p>
        </p:txBody>
      </p:sp>
      <p:sp>
        <p:nvSpPr>
          <p:cNvPr id="12" name="Rectangle 3"/>
          <p:cNvSpPr txBox="1">
            <a:spLocks noChangeArrowheads="1"/>
          </p:cNvSpPr>
          <p:nvPr/>
        </p:nvSpPr>
        <p:spPr>
          <a:xfrm>
            <a:off x="666750" y="3956050"/>
            <a:ext cx="7696200" cy="2592388"/>
          </a:xfrm>
          <a:prstGeom prst="rect">
            <a:avLst/>
          </a:prstGeom>
        </p:spPr>
        <p:txBody>
          <a:bodyPr>
            <a:normAutofit/>
          </a:bodyPr>
          <a:lstStyle/>
          <a:p>
            <a:pPr marL="514350" indent="-514350" fontAlgn="auto">
              <a:lnSpc>
                <a:spcPct val="90000"/>
              </a:lnSpc>
              <a:spcBef>
                <a:spcPct val="20000"/>
              </a:spcBef>
              <a:spcAft>
                <a:spcPts val="0"/>
              </a:spcAft>
              <a:buFont typeface="Arial" pitchFamily="34" charset="0"/>
              <a:buChar char="•"/>
              <a:defRPr/>
            </a:pPr>
            <a:r>
              <a:rPr lang="en-US" sz="2800" dirty="0">
                <a:latin typeface="+mn-lt"/>
                <a:ea typeface="+mn-ea"/>
                <a:cs typeface="+mn-cs"/>
              </a:rPr>
              <a:t>Pressure is directly proportional to the average kinetic energy and the mean-square velocity</a:t>
            </a:r>
          </a:p>
          <a:p>
            <a:pPr marL="514350" indent="-514350" fontAlgn="auto">
              <a:lnSpc>
                <a:spcPct val="90000"/>
              </a:lnSpc>
              <a:spcBef>
                <a:spcPct val="20000"/>
              </a:spcBef>
              <a:spcAft>
                <a:spcPts val="0"/>
              </a:spcAft>
              <a:defRPr/>
            </a:pPr>
            <a:endParaRPr lang="en-US" sz="2800" dirty="0">
              <a:latin typeface="+mn-lt"/>
              <a:ea typeface="+mn-ea"/>
              <a:cs typeface="+mn-cs"/>
            </a:endParaRPr>
          </a:p>
          <a:p>
            <a:pPr marL="514350" indent="-514350" fontAlgn="auto">
              <a:lnSpc>
                <a:spcPct val="90000"/>
              </a:lnSpc>
              <a:spcBef>
                <a:spcPct val="20000"/>
              </a:spcBef>
              <a:spcAft>
                <a:spcPts val="0"/>
              </a:spcAft>
              <a:buFont typeface="Arial" pitchFamily="34" charset="0"/>
              <a:buChar char="•"/>
              <a:defRPr/>
            </a:pPr>
            <a:r>
              <a:rPr lang="en-US" sz="2800" dirty="0">
                <a:latin typeface="+mn-lt"/>
                <a:ea typeface="+mn-ea"/>
                <a:cs typeface="+mn-cs"/>
              </a:rPr>
              <a:t>The larger the velocity the more frequent the collisions and the greater the change in momentum. </a:t>
            </a:r>
          </a:p>
        </p:txBody>
      </p:sp>
      <p:graphicFrame>
        <p:nvGraphicFramePr>
          <p:cNvPr id="381963" name="Object 11"/>
          <p:cNvGraphicFramePr>
            <a:graphicFrameLocks noChangeAspect="1"/>
          </p:cNvGraphicFramePr>
          <p:nvPr/>
        </p:nvGraphicFramePr>
        <p:xfrm>
          <a:off x="1295400" y="1676400"/>
          <a:ext cx="6111875" cy="2236788"/>
        </p:xfrm>
        <a:graphic>
          <a:graphicData uri="http://schemas.openxmlformats.org/presentationml/2006/ole">
            <p:oleObj spid="_x0000_s22531" name="Equation" r:id="rId4" imgW="1955520" imgH="6858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0"/>
            <a:ext cx="8229600" cy="838200"/>
          </a:xfrm>
          <a:prstGeom prst="rect">
            <a:avLst/>
          </a:prstGeom>
        </p:spPr>
        <p:txBody>
          <a:bodyPr anchor="ctr">
            <a:normAutofit/>
          </a:bodyPr>
          <a:lstStyle/>
          <a:p>
            <a:pPr algn="ctr" fontAlgn="auto">
              <a:spcAft>
                <a:spcPts val="0"/>
              </a:spcAft>
              <a:defRPr/>
            </a:pPr>
            <a:r>
              <a:rPr lang="en-US" sz="4000" dirty="0">
                <a:latin typeface="+mj-lt"/>
                <a:ea typeface="+mj-ea"/>
                <a:cs typeface="+mj-cs"/>
              </a:rPr>
              <a:t>Kinetic energy and Temperature</a:t>
            </a:r>
          </a:p>
        </p:txBody>
      </p:sp>
      <p:sp>
        <p:nvSpPr>
          <p:cNvPr id="384013" name="Rectangle 3"/>
          <p:cNvSpPr txBox="1">
            <a:spLocks noChangeArrowheads="1"/>
          </p:cNvSpPr>
          <p:nvPr/>
        </p:nvSpPr>
        <p:spPr bwMode="auto">
          <a:xfrm>
            <a:off x="5295900" y="1689100"/>
            <a:ext cx="3403600" cy="5003800"/>
          </a:xfrm>
          <a:prstGeom prst="rect">
            <a:avLst/>
          </a:prstGeom>
          <a:noFill/>
          <a:ln w="9525">
            <a:noFill/>
            <a:miter lim="800000"/>
            <a:headEnd/>
            <a:tailEnd/>
          </a:ln>
        </p:spPr>
        <p:txBody>
          <a:bodyPr/>
          <a:lstStyle/>
          <a:p>
            <a:pPr>
              <a:lnSpc>
                <a:spcPct val="90000"/>
              </a:lnSpc>
              <a:spcBef>
                <a:spcPct val="20000"/>
              </a:spcBef>
              <a:buFont typeface="Arial" charset="0"/>
              <a:buNone/>
            </a:pPr>
            <a:r>
              <a:rPr lang="en-US" sz="2800" dirty="0">
                <a:latin typeface="Calibri" pitchFamily="34" charset="0"/>
              </a:rPr>
              <a:t>Equating the </a:t>
            </a:r>
            <a:r>
              <a:rPr lang="en-US" sz="2800" dirty="0" smtClean="0">
                <a:latin typeface="Calibri" pitchFamily="34" charset="0"/>
              </a:rPr>
              <a:t>kinetic and IDG </a:t>
            </a:r>
            <a:r>
              <a:rPr lang="en-US" sz="2800" dirty="0">
                <a:latin typeface="Calibri" pitchFamily="34" charset="0"/>
              </a:rPr>
              <a:t>expressions for pressure we can  relate kinetic energy to temperature</a:t>
            </a:r>
          </a:p>
          <a:p>
            <a:pPr>
              <a:lnSpc>
                <a:spcPct val="90000"/>
              </a:lnSpc>
              <a:spcBef>
                <a:spcPct val="20000"/>
              </a:spcBef>
              <a:buFont typeface="Arial" charset="0"/>
              <a:buNone/>
            </a:pPr>
            <a:endParaRPr lang="en-US" sz="2800" dirty="0">
              <a:latin typeface="Calibri" pitchFamily="34" charset="0"/>
            </a:endParaRPr>
          </a:p>
          <a:p>
            <a:pPr>
              <a:lnSpc>
                <a:spcPct val="90000"/>
              </a:lnSpc>
              <a:spcBef>
                <a:spcPct val="20000"/>
              </a:spcBef>
              <a:buFont typeface="Arial" charset="0"/>
              <a:buNone/>
            </a:pPr>
            <a:r>
              <a:rPr lang="en-US" sz="2800" dirty="0">
                <a:latin typeface="Calibri" pitchFamily="34" charset="0"/>
              </a:rPr>
              <a:t>If two ideal gases are at the same temperature they must have the same average kinetic energy.</a:t>
            </a:r>
          </a:p>
        </p:txBody>
      </p:sp>
      <p:graphicFrame>
        <p:nvGraphicFramePr>
          <p:cNvPr id="384008" name="Object 8"/>
          <p:cNvGraphicFramePr>
            <a:graphicFrameLocks noChangeAspect="1"/>
          </p:cNvGraphicFramePr>
          <p:nvPr/>
        </p:nvGraphicFramePr>
        <p:xfrm>
          <a:off x="104775" y="1470025"/>
          <a:ext cx="2214563" cy="1214438"/>
        </p:xfrm>
        <a:graphic>
          <a:graphicData uri="http://schemas.openxmlformats.org/presentationml/2006/ole">
            <p:oleObj spid="_x0000_s23554" name="Equation" r:id="rId4" imgW="787320" imgH="431640" progId="Equation.3">
              <p:embed/>
            </p:oleObj>
          </a:graphicData>
        </a:graphic>
      </p:graphicFrame>
      <p:graphicFrame>
        <p:nvGraphicFramePr>
          <p:cNvPr id="384009" name="Object 9"/>
          <p:cNvGraphicFramePr>
            <a:graphicFrameLocks noChangeAspect="1"/>
          </p:cNvGraphicFramePr>
          <p:nvPr/>
        </p:nvGraphicFramePr>
        <p:xfrm>
          <a:off x="1027113" y="3111500"/>
          <a:ext cx="2932112" cy="1119188"/>
        </p:xfrm>
        <a:graphic>
          <a:graphicData uri="http://schemas.openxmlformats.org/presentationml/2006/ole">
            <p:oleObj spid="_x0000_s23555" name="Equation" r:id="rId5" imgW="1130040" imgH="431640" progId="">
              <p:embed/>
            </p:oleObj>
          </a:graphicData>
        </a:graphic>
      </p:graphicFrame>
      <p:graphicFrame>
        <p:nvGraphicFramePr>
          <p:cNvPr id="384010" name="Object 10"/>
          <p:cNvGraphicFramePr>
            <a:graphicFrameLocks noChangeAspect="1"/>
          </p:cNvGraphicFramePr>
          <p:nvPr/>
        </p:nvGraphicFramePr>
        <p:xfrm>
          <a:off x="854075" y="4678363"/>
          <a:ext cx="3278188" cy="1160462"/>
        </p:xfrm>
        <a:graphic>
          <a:graphicData uri="http://schemas.openxmlformats.org/presentationml/2006/ole">
            <p:oleObj spid="_x0000_s23556" name="Equation" r:id="rId6" imgW="1218960" imgH="431640" progId="">
              <p:embed/>
            </p:oleObj>
          </a:graphicData>
        </a:graphic>
      </p:graphicFrame>
      <p:sp>
        <p:nvSpPr>
          <p:cNvPr id="384014" name="Rectangle 8"/>
          <p:cNvSpPr>
            <a:spLocks noChangeArrowheads="1"/>
          </p:cNvSpPr>
          <p:nvPr/>
        </p:nvSpPr>
        <p:spPr bwMode="auto">
          <a:xfrm>
            <a:off x="1370013" y="5962650"/>
            <a:ext cx="2632075" cy="461963"/>
          </a:xfrm>
          <a:prstGeom prst="rect">
            <a:avLst/>
          </a:prstGeom>
          <a:noFill/>
          <a:ln w="9525">
            <a:noFill/>
            <a:miter lim="800000"/>
            <a:headEnd/>
            <a:tailEnd/>
          </a:ln>
        </p:spPr>
        <p:txBody>
          <a:bodyPr>
            <a:spAutoFit/>
          </a:bodyPr>
          <a:lstStyle/>
          <a:p>
            <a:pPr eaLnBrk="0" hangingPunct="0"/>
            <a:r>
              <a:rPr lang="en-US"/>
              <a:t>1.381 x 10</a:t>
            </a:r>
            <a:r>
              <a:rPr lang="en-US" baseline="30000"/>
              <a:t>-23</a:t>
            </a:r>
            <a:r>
              <a:rPr lang="en-US"/>
              <a:t> J K</a:t>
            </a:r>
            <a:r>
              <a:rPr lang="en-US" baseline="30000"/>
              <a:t>-1</a:t>
            </a:r>
            <a:endParaRPr lang="en-US"/>
          </a:p>
        </p:txBody>
      </p:sp>
      <p:graphicFrame>
        <p:nvGraphicFramePr>
          <p:cNvPr id="23558" name="Object 6"/>
          <p:cNvGraphicFramePr>
            <a:graphicFrameLocks noChangeAspect="1"/>
          </p:cNvGraphicFramePr>
          <p:nvPr/>
        </p:nvGraphicFramePr>
        <p:xfrm>
          <a:off x="2590800" y="1524000"/>
          <a:ext cx="2428875" cy="1108075"/>
        </p:xfrm>
        <a:graphic>
          <a:graphicData uri="http://schemas.openxmlformats.org/presentationml/2006/ole">
            <p:oleObj spid="_x0000_s23558" name="Equation" r:id="rId7" imgW="863280" imgH="39348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457200" y="0"/>
            <a:ext cx="8229600" cy="762000"/>
          </a:xfrm>
          <a:prstGeom prst="rect">
            <a:avLst/>
          </a:prstGeom>
        </p:spPr>
        <p:txBody>
          <a:bodyPr anchor="ctr">
            <a:normAutofit/>
          </a:bodyPr>
          <a:lstStyle/>
          <a:p>
            <a:pPr algn="ctr" fontAlgn="auto">
              <a:spcAft>
                <a:spcPts val="0"/>
              </a:spcAft>
              <a:defRPr/>
            </a:pPr>
            <a:r>
              <a:rPr lang="en-US" sz="4000" dirty="0">
                <a:latin typeface="+mj-lt"/>
                <a:ea typeface="+mj-ea"/>
                <a:cs typeface="+mj-cs"/>
              </a:rPr>
              <a:t>Root-mean square velocity</a:t>
            </a:r>
          </a:p>
        </p:txBody>
      </p:sp>
      <p:sp>
        <p:nvSpPr>
          <p:cNvPr id="386064" name="Rectangle 4"/>
          <p:cNvSpPr txBox="1">
            <a:spLocks noChangeArrowheads="1"/>
          </p:cNvSpPr>
          <p:nvPr/>
        </p:nvSpPr>
        <p:spPr bwMode="auto">
          <a:xfrm>
            <a:off x="4000500" y="1225550"/>
            <a:ext cx="5143500" cy="49911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i="1" dirty="0">
                <a:latin typeface="Symbol" pitchFamily="18" charset="2"/>
                <a:sym typeface="Symbol" pitchFamily="18" charset="2"/>
              </a:rPr>
              <a:t></a:t>
            </a:r>
            <a:r>
              <a:rPr lang="en-US" sz="2800" i="1" baseline="30000" dirty="0">
                <a:latin typeface="Calibri" pitchFamily="34" charset="0"/>
                <a:sym typeface="Symbol" pitchFamily="18" charset="2"/>
              </a:rPr>
              <a:t>2</a:t>
            </a:r>
            <a:r>
              <a:rPr lang="en-US" sz="2800" i="1" dirty="0">
                <a:latin typeface="Calibri" pitchFamily="34" charset="0"/>
                <a:sym typeface="Symbol" pitchFamily="18" charset="2"/>
              </a:rPr>
              <a:t>-</a:t>
            </a:r>
            <a:r>
              <a:rPr lang="en-US" sz="2800" dirty="0">
                <a:latin typeface="Calibri" pitchFamily="34" charset="0"/>
                <a:sym typeface="Symbol" pitchFamily="18" charset="2"/>
              </a:rPr>
              <a:t>difficult to measure, however it  can be obtained from E and T</a:t>
            </a:r>
            <a:endParaRPr lang="en-US" sz="2800" i="1" dirty="0">
              <a:latin typeface="Calibri" pitchFamily="34" charset="0"/>
              <a:sym typeface="Symbol" pitchFamily="18" charset="2"/>
            </a:endParaRPr>
          </a:p>
          <a:p>
            <a:pPr marL="342900" indent="-342900">
              <a:spcBef>
                <a:spcPct val="20000"/>
              </a:spcBef>
              <a:buFont typeface="Arial" charset="0"/>
              <a:buChar char="•"/>
            </a:pPr>
            <a:r>
              <a:rPr lang="en-US" sz="2800" i="1" dirty="0">
                <a:latin typeface="Symbol" pitchFamily="18" charset="2"/>
                <a:sym typeface="Symbol" pitchFamily="18" charset="2"/>
              </a:rPr>
              <a:t></a:t>
            </a:r>
            <a:r>
              <a:rPr lang="en-US" sz="2800" i="1" baseline="-25000" dirty="0" err="1">
                <a:latin typeface="Calibri" pitchFamily="34" charset="0"/>
              </a:rPr>
              <a:t>rms</a:t>
            </a:r>
            <a:r>
              <a:rPr lang="en-US" sz="2800" dirty="0">
                <a:latin typeface="Calibri" pitchFamily="34" charset="0"/>
              </a:rPr>
              <a:t>  is the </a:t>
            </a:r>
            <a:r>
              <a:rPr lang="en-US" sz="2800" i="1" dirty="0">
                <a:latin typeface="Calibri" pitchFamily="34" charset="0"/>
              </a:rPr>
              <a:t>root-mean-square velocity</a:t>
            </a:r>
            <a:r>
              <a:rPr lang="en-US" sz="2800" dirty="0">
                <a:latin typeface="Calibri" pitchFamily="34" charset="0"/>
              </a:rPr>
              <a:t> </a:t>
            </a:r>
          </a:p>
          <a:p>
            <a:pPr marL="742950" lvl="1" indent="-285750">
              <a:spcBef>
                <a:spcPct val="20000"/>
              </a:spcBef>
              <a:buFont typeface="Arial" charset="0"/>
              <a:buChar char="–"/>
            </a:pPr>
            <a:r>
              <a:rPr lang="en-US" sz="2800" i="1" dirty="0">
                <a:latin typeface="Symbol" pitchFamily="18" charset="2"/>
                <a:sym typeface="Symbol" pitchFamily="18" charset="2"/>
              </a:rPr>
              <a:t></a:t>
            </a:r>
            <a:r>
              <a:rPr lang="en-US" sz="2800" i="1" baseline="-25000" dirty="0" err="1">
                <a:latin typeface="Calibri" pitchFamily="34" charset="0"/>
              </a:rPr>
              <a:t>rms</a:t>
            </a:r>
            <a:r>
              <a:rPr lang="en-US" sz="2800" dirty="0">
                <a:latin typeface="Calibri" pitchFamily="34" charset="0"/>
              </a:rPr>
              <a:t> </a:t>
            </a:r>
            <a:r>
              <a:rPr lang="en-US" sz="2800" dirty="0">
                <a:latin typeface="Calibri" pitchFamily="34" charset="0"/>
                <a:sym typeface="Symbol" pitchFamily="18" charset="2"/>
              </a:rPr>
              <a:t> </a:t>
            </a:r>
            <a:r>
              <a:rPr lang="en-US" sz="2800" dirty="0">
                <a:latin typeface="Calibri" pitchFamily="34" charset="0"/>
              </a:rPr>
              <a:t>square root of temperature </a:t>
            </a:r>
          </a:p>
          <a:p>
            <a:pPr marL="742950" lvl="1" indent="-285750">
              <a:spcBef>
                <a:spcPct val="20000"/>
              </a:spcBef>
              <a:buFont typeface="Arial" charset="0"/>
              <a:buChar char="–"/>
            </a:pPr>
            <a:r>
              <a:rPr lang="en-US" sz="2800" i="1" dirty="0">
                <a:latin typeface="Symbol" pitchFamily="18" charset="2"/>
                <a:sym typeface="Symbol" pitchFamily="18" charset="2"/>
              </a:rPr>
              <a:t></a:t>
            </a:r>
            <a:r>
              <a:rPr lang="en-US" sz="2800" i="1" baseline="-25000" dirty="0" err="1">
                <a:latin typeface="Calibri" pitchFamily="34" charset="0"/>
              </a:rPr>
              <a:t>rms</a:t>
            </a:r>
            <a:r>
              <a:rPr lang="en-US" sz="2800" dirty="0">
                <a:latin typeface="Calibri" pitchFamily="34" charset="0"/>
              </a:rPr>
              <a:t> </a:t>
            </a:r>
            <a:r>
              <a:rPr lang="en-US" sz="2800" dirty="0">
                <a:latin typeface="Calibri" pitchFamily="34" charset="0"/>
                <a:sym typeface="Symbol" pitchFamily="18" charset="2"/>
              </a:rPr>
              <a:t></a:t>
            </a:r>
            <a:r>
              <a:rPr lang="en-US" sz="2800" dirty="0">
                <a:latin typeface="Calibri" pitchFamily="34" charset="0"/>
              </a:rPr>
              <a:t> square root of the molar mass of the molecule</a:t>
            </a:r>
            <a:r>
              <a:rPr lang="en-US" sz="2800" baseline="30000" dirty="0">
                <a:latin typeface="Calibri" pitchFamily="34" charset="0"/>
              </a:rPr>
              <a:t>-1</a:t>
            </a:r>
            <a:r>
              <a:rPr lang="en-US" sz="2800" dirty="0">
                <a:latin typeface="Calibri" pitchFamily="34" charset="0"/>
              </a:rPr>
              <a:t> </a:t>
            </a:r>
          </a:p>
        </p:txBody>
      </p:sp>
      <p:graphicFrame>
        <p:nvGraphicFramePr>
          <p:cNvPr id="386059" name="Object 11"/>
          <p:cNvGraphicFramePr>
            <a:graphicFrameLocks noChangeAspect="1"/>
          </p:cNvGraphicFramePr>
          <p:nvPr/>
        </p:nvGraphicFramePr>
        <p:xfrm>
          <a:off x="1179513" y="1020763"/>
          <a:ext cx="1352550" cy="735012"/>
        </p:xfrm>
        <a:graphic>
          <a:graphicData uri="http://schemas.openxmlformats.org/presentationml/2006/ole">
            <p:oleObj spid="_x0000_s24578" name="Equation" r:id="rId4" imgW="723600" imgH="393480" progId="">
              <p:embed/>
            </p:oleObj>
          </a:graphicData>
        </a:graphic>
      </p:graphicFrame>
      <p:graphicFrame>
        <p:nvGraphicFramePr>
          <p:cNvPr id="17" name="Object 13"/>
          <p:cNvGraphicFramePr>
            <a:graphicFrameLocks noChangeAspect="1"/>
          </p:cNvGraphicFramePr>
          <p:nvPr/>
        </p:nvGraphicFramePr>
        <p:xfrm>
          <a:off x="1219200" y="3657600"/>
          <a:ext cx="1527175" cy="911225"/>
        </p:xfrm>
        <a:graphic>
          <a:graphicData uri="http://schemas.openxmlformats.org/presentationml/2006/ole">
            <p:oleObj spid="_x0000_s24580" name="Equation" r:id="rId5" imgW="660240" imgH="393480" progId="Equation.3">
              <p:embed/>
            </p:oleObj>
          </a:graphicData>
        </a:graphic>
      </p:graphicFrame>
      <p:cxnSp>
        <p:nvCxnSpPr>
          <p:cNvPr id="9" name="Straight Connector 8"/>
          <p:cNvCxnSpPr/>
          <p:nvPr/>
        </p:nvCxnSpPr>
        <p:spPr>
          <a:xfrm>
            <a:off x="4495800" y="1295400"/>
            <a:ext cx="304800" cy="15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Object 6"/>
          <p:cNvGraphicFramePr>
            <a:graphicFrameLocks noChangeAspect="1"/>
          </p:cNvGraphicFramePr>
          <p:nvPr/>
        </p:nvGraphicFramePr>
        <p:xfrm>
          <a:off x="101600" y="4953000"/>
          <a:ext cx="4259263" cy="1028700"/>
        </p:xfrm>
        <a:graphic>
          <a:graphicData uri="http://schemas.openxmlformats.org/presentationml/2006/ole">
            <p:oleObj spid="_x0000_s24582" name="Equation" r:id="rId6" imgW="1841400" imgH="444240" progId="Equation.3">
              <p:embed/>
            </p:oleObj>
          </a:graphicData>
        </a:graphic>
      </p:graphicFrame>
      <p:graphicFrame>
        <p:nvGraphicFramePr>
          <p:cNvPr id="3" name="Object 7"/>
          <p:cNvGraphicFramePr>
            <a:graphicFrameLocks noChangeAspect="1"/>
          </p:cNvGraphicFramePr>
          <p:nvPr/>
        </p:nvGraphicFramePr>
        <p:xfrm>
          <a:off x="1066800" y="2209800"/>
          <a:ext cx="2144713" cy="911225"/>
        </p:xfrm>
        <a:graphic>
          <a:graphicData uri="http://schemas.openxmlformats.org/presentationml/2006/ole">
            <p:oleObj spid="_x0000_s24583" name="Equation" r:id="rId7" imgW="927000" imgH="39348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1"/>
            <a:ext cx="8229601" cy="7294305"/>
          </a:xfrm>
          <a:prstGeom prst="rect">
            <a:avLst/>
          </a:prstGeom>
          <a:noFill/>
        </p:spPr>
        <p:txBody>
          <a:bodyPr wrap="square" rtlCol="0">
            <a:spAutoFit/>
          </a:bodyPr>
          <a:lstStyle/>
          <a:p>
            <a:r>
              <a:rPr lang="en-US" dirty="0" smtClean="0"/>
              <a:t>Group Quiz:</a:t>
            </a:r>
          </a:p>
          <a:p>
            <a:endParaRPr lang="en-US" dirty="0"/>
          </a:p>
          <a:p>
            <a:pPr marL="342900" indent="-342900">
              <a:buFont typeface="+mj-lt"/>
              <a:buAutoNum type="arabicPeriod"/>
            </a:pPr>
            <a:r>
              <a:rPr lang="en-US" dirty="0" smtClean="0"/>
              <a:t> A mixture of 2 moles of Oxygen gas and 4 moles of Hydrogen gas are in a container at 300K and 1 </a:t>
            </a:r>
            <a:r>
              <a:rPr lang="en-US" dirty="0" err="1" smtClean="0"/>
              <a:t>atm</a:t>
            </a:r>
            <a:r>
              <a:rPr lang="en-US" dirty="0" smtClean="0"/>
              <a:t> of pressure.  Assume the gasses behave ideally.</a:t>
            </a:r>
          </a:p>
          <a:p>
            <a:pPr marL="342900" indent="-342900">
              <a:buFont typeface="+mj-lt"/>
              <a:buAutoNum type="arabicPeriod"/>
            </a:pPr>
            <a:endParaRPr lang="en-US" dirty="0" smtClean="0"/>
          </a:p>
          <a:p>
            <a:pPr marL="342900" indent="-342900" algn="ctr"/>
            <a:r>
              <a:rPr lang="en-US" dirty="0" smtClean="0"/>
              <a:t>R = 0.08206 L </a:t>
            </a:r>
            <a:r>
              <a:rPr lang="en-US" dirty="0" err="1" smtClean="0"/>
              <a:t>atm</a:t>
            </a:r>
            <a:r>
              <a:rPr lang="en-US" dirty="0" smtClean="0"/>
              <a:t>/mol K</a:t>
            </a:r>
          </a:p>
          <a:p>
            <a:pPr marL="342900" indent="-342900">
              <a:buFont typeface="+mj-lt"/>
              <a:buAutoNum type="arabicPeriod"/>
            </a:pPr>
            <a:endParaRPr lang="en-US" dirty="0" smtClean="0"/>
          </a:p>
          <a:p>
            <a:pPr marL="800100" lvl="1" indent="-342900">
              <a:buFont typeface="+mj-lt"/>
              <a:buAutoNum type="alphaUcPeriod"/>
            </a:pPr>
            <a:r>
              <a:rPr lang="en-US" dirty="0" smtClean="0"/>
              <a:t>What is the volume of the container?</a:t>
            </a:r>
          </a:p>
          <a:p>
            <a:pPr marL="800100" lvl="1" indent="-342900">
              <a:buFont typeface="+mj-lt"/>
              <a:buAutoNum type="alphaUcPeriod"/>
            </a:pPr>
            <a:endParaRPr lang="en-US" dirty="0" smtClean="0"/>
          </a:p>
          <a:p>
            <a:pPr marL="800100" lvl="1" indent="-342900">
              <a:buFont typeface="+mj-lt"/>
              <a:buAutoNum type="alphaUcPeriod"/>
            </a:pPr>
            <a:r>
              <a:rPr lang="en-US" dirty="0" smtClean="0"/>
              <a:t>What is the pressure exerted by each gas in atmospheres?</a:t>
            </a:r>
          </a:p>
          <a:p>
            <a:pPr marL="800100" lvl="1" indent="-342900">
              <a:buFont typeface="+mj-lt"/>
              <a:buAutoNum type="alphaUcPeriod"/>
            </a:pPr>
            <a:endParaRPr lang="en-US" dirty="0"/>
          </a:p>
          <a:p>
            <a:pPr marL="800100" lvl="1" indent="-342900">
              <a:buFont typeface="+mj-lt"/>
              <a:buAutoNum type="alphaUcPeriod"/>
            </a:pPr>
            <a:r>
              <a:rPr lang="en-US" dirty="0" smtClean="0"/>
              <a:t>What is the ratio of the average speed of an Hydrogen molecule to the average speed of an Oxygen molecule?</a:t>
            </a:r>
          </a:p>
          <a:p>
            <a:pPr marL="800100" lvl="1" indent="-342900">
              <a:buFont typeface="+mj-lt"/>
              <a:buAutoNum type="alphaUcPeriod"/>
            </a:pPr>
            <a:endParaRPr lang="en-US" dirty="0"/>
          </a:p>
          <a:p>
            <a:pPr marL="800100" lvl="1" indent="-342900">
              <a:buFont typeface="+mj-lt"/>
              <a:buAutoNum type="alphaUcPeriod"/>
            </a:pPr>
            <a:r>
              <a:rPr lang="en-US" dirty="0" smtClean="0"/>
              <a:t>If temperature increases to 1200K by what factor do the speeds change? </a:t>
            </a:r>
          </a:p>
          <a:p>
            <a:pPr marL="800100" lvl="1" indent="-342900">
              <a:buFont typeface="+mj-lt"/>
              <a:buAutoNum type="alphaUcPeriod"/>
            </a:pPr>
            <a:endParaRPr lang="en-US" dirty="0"/>
          </a:p>
          <a:p>
            <a:pPr marL="800100" lvl="1" indent="-342900">
              <a:buFont typeface="+mj-lt"/>
              <a:buAutoNum type="alphaUcPeriod"/>
            </a:pPr>
            <a:r>
              <a:rPr lang="en-US" dirty="0" smtClean="0"/>
              <a:t>Consider an individual oxygen molecule and an individual hydrogen molecule in this mixture.  Which possesses more translational kinetic energy?</a:t>
            </a:r>
          </a:p>
          <a:p>
            <a:pPr marL="800100" lvl="1" indent="-342900">
              <a:buFont typeface="+mj-lt"/>
              <a:buAutoNum type="alphaUcPeriod"/>
            </a:pPr>
            <a:endParaRPr lang="en-US" dirty="0"/>
          </a:p>
          <a:p>
            <a:pPr marL="800100" lvl="1" indent="-342900">
              <a:buFont typeface="+mj-lt"/>
              <a:buAutoNum type="alphaUcPeriod"/>
            </a:pPr>
            <a:r>
              <a:rPr lang="en-US" dirty="0" smtClean="0"/>
              <a:t>Calculate the average change in momentum when an oxygen molecule hits the wall of the container and when a hydrogen molecule hits the wall of the container.  Do these numbers make sense considering your answer to part D?  Is there anything else we need to consider?</a:t>
            </a:r>
          </a:p>
          <a:p>
            <a:pPr marL="800100" lvl="1" indent="-342900">
              <a:buFont typeface="+mj-lt"/>
              <a:buAutoNum type="alphaUcPeriod"/>
            </a:pPr>
            <a:endParaRPr lang="en-US" dirty="0"/>
          </a:p>
          <a:p>
            <a:pPr marL="800100" lvl="1" indent="-342900">
              <a:buFont typeface="+mj-lt"/>
              <a:buAutoNum type="alphaUcPeriod"/>
            </a:pPr>
            <a:endParaRPr lang="en-US" dirty="0"/>
          </a:p>
          <a:p>
            <a:pPr marL="800100" lvl="1" indent="-342900"/>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8600"/>
            <a:ext cx="7772400" cy="1752600"/>
          </a:xfrm>
        </p:spPr>
        <p:txBody>
          <a:bodyPr>
            <a:normAutofit/>
          </a:bodyPr>
          <a:lstStyle/>
          <a:p>
            <a:r>
              <a:rPr lang="en-US" sz="2400" dirty="0" smtClean="0"/>
              <a:t>Atoms and molecules can possess potential energy in the form of an electron that has absorbed energy and moved to an excited state (an orbital other than the lowest energy orbital available).</a:t>
            </a:r>
            <a:endParaRPr lang="en-US" sz="2400" dirty="0"/>
          </a:p>
        </p:txBody>
      </p:sp>
      <p:pic>
        <p:nvPicPr>
          <p:cNvPr id="4" name="Picture 3" descr="fluorescence-excited-electron.jpg"/>
          <p:cNvPicPr>
            <a:picLocks noChangeAspect="1"/>
          </p:cNvPicPr>
          <p:nvPr/>
        </p:nvPicPr>
        <p:blipFill>
          <a:blip r:embed="rId2"/>
          <a:stretch>
            <a:fillRect/>
          </a:stretch>
        </p:blipFill>
        <p:spPr>
          <a:xfrm>
            <a:off x="2286000" y="2209800"/>
            <a:ext cx="4295775" cy="4067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Groups of molecules (bulk matter) can possess an electric potential energy based on their configurations.  States with positive and negative charges close together are lower in energy than states where they are separated..</a:t>
            </a:r>
            <a:endParaRPr lang="en-US" sz="2400" dirty="0"/>
          </a:p>
        </p:txBody>
      </p:sp>
      <p:pic>
        <p:nvPicPr>
          <p:cNvPr id="4" name="Content Placeholder 3" descr="Water.jpg"/>
          <p:cNvPicPr>
            <a:picLocks noGrp="1" noChangeAspect="1"/>
          </p:cNvPicPr>
          <p:nvPr>
            <p:ph idx="1"/>
          </p:nvPr>
        </p:nvPicPr>
        <p:blipFill>
          <a:blip r:embed="rId2"/>
          <a:stretch>
            <a:fillRect/>
          </a:stretch>
        </p:blipFill>
        <p:spPr>
          <a:xfrm>
            <a:off x="838200" y="1905000"/>
            <a:ext cx="2857500" cy="4257675"/>
          </a:xfrm>
        </p:spPr>
      </p:pic>
      <p:pic>
        <p:nvPicPr>
          <p:cNvPr id="5" name="Picture 4" descr="van-der-waals-force.png"/>
          <p:cNvPicPr>
            <a:picLocks noChangeAspect="1"/>
          </p:cNvPicPr>
          <p:nvPr/>
        </p:nvPicPr>
        <p:blipFill>
          <a:blip r:embed="rId3"/>
          <a:stretch>
            <a:fillRect/>
          </a:stretch>
        </p:blipFill>
        <p:spPr>
          <a:xfrm>
            <a:off x="4191000" y="1676400"/>
            <a:ext cx="4572000" cy="4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 molecule may possess a potential energy due to the proximity of charged groups/electron clouds with respect to one another.</a:t>
            </a:r>
            <a:endParaRPr lang="en-US" sz="2400" dirty="0"/>
          </a:p>
        </p:txBody>
      </p:sp>
      <p:pic>
        <p:nvPicPr>
          <p:cNvPr id="25602" name="Picture 2" descr="http://tigger.uic.edu/%7Ekbruzik/images/fig6-2a.gif"/>
          <p:cNvPicPr>
            <a:picLocks noChangeAspect="1" noChangeArrowheads="1"/>
          </p:cNvPicPr>
          <p:nvPr/>
        </p:nvPicPr>
        <p:blipFill>
          <a:blip r:embed="rId2"/>
          <a:srcRect/>
          <a:stretch>
            <a:fillRect/>
          </a:stretch>
        </p:blipFill>
        <p:spPr bwMode="auto">
          <a:xfrm>
            <a:off x="2057400" y="2057400"/>
            <a:ext cx="5219700" cy="3619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Osmotic pressure is due to a difference in potential between two solutions</a:t>
            </a:r>
            <a:endParaRPr lang="en-US" sz="2400" dirty="0"/>
          </a:p>
        </p:txBody>
      </p:sp>
      <p:pic>
        <p:nvPicPr>
          <p:cNvPr id="4" name="Content Placeholder 3" descr="Figure_13_07_04a.jpg"/>
          <p:cNvPicPr>
            <a:picLocks noGrp="1" noChangeAspect="1"/>
          </p:cNvPicPr>
          <p:nvPr>
            <p:ph idx="1"/>
          </p:nvPr>
        </p:nvPicPr>
        <p:blipFill>
          <a:blip r:embed="rId2"/>
          <a:stretch>
            <a:fillRect/>
          </a:stretch>
        </p:blipFill>
        <p:spPr>
          <a:xfrm>
            <a:off x="1676400" y="2543397"/>
            <a:ext cx="5791200" cy="263956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 system composed of hydrocarbon molecules and oxygen molecules possesses a potential energy because the atoms could potentially re-arrange to form the lower energy carbon dioxide and water molecules</a:t>
            </a:r>
            <a:endParaRPr lang="en-US" sz="2400" dirty="0"/>
          </a:p>
        </p:txBody>
      </p:sp>
      <p:pic>
        <p:nvPicPr>
          <p:cNvPr id="5" name="Content Placeholder 4" descr="combustion.gif"/>
          <p:cNvPicPr>
            <a:picLocks noGrp="1" noChangeAspect="1"/>
          </p:cNvPicPr>
          <p:nvPr>
            <p:ph idx="1"/>
          </p:nvPr>
        </p:nvPicPr>
        <p:blipFill>
          <a:blip r:embed="rId2"/>
          <a:stretch>
            <a:fillRect/>
          </a:stretch>
        </p:blipFill>
        <p:spPr>
          <a:xfrm>
            <a:off x="1524000" y="2286000"/>
            <a:ext cx="6252539" cy="358060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Kinetic Energy takes a variety of forms</a:t>
            </a:r>
            <a:endParaRPr lang="en-US" sz="3200" dirty="0"/>
          </a:p>
        </p:txBody>
      </p:sp>
      <p:sp>
        <p:nvSpPr>
          <p:cNvPr id="3" name="TextBox 2"/>
          <p:cNvSpPr txBox="1"/>
          <p:nvPr/>
        </p:nvSpPr>
        <p:spPr>
          <a:xfrm>
            <a:off x="457200" y="1066800"/>
            <a:ext cx="8229600" cy="1754326"/>
          </a:xfrm>
          <a:prstGeom prst="rect">
            <a:avLst/>
          </a:prstGeom>
          <a:noFill/>
        </p:spPr>
        <p:txBody>
          <a:bodyPr wrap="square" rtlCol="0">
            <a:spAutoFit/>
          </a:bodyPr>
          <a:lstStyle/>
          <a:p>
            <a:pPr>
              <a:buFont typeface="Arial" pitchFamily="34" charset="0"/>
              <a:buChar char="•"/>
            </a:pPr>
            <a:r>
              <a:rPr lang="en-US" dirty="0" smtClean="0"/>
              <a:t>Atoms/Molecules can have kinetic energy associated with the translation of their centers of mass</a:t>
            </a:r>
          </a:p>
          <a:p>
            <a:pPr>
              <a:buFont typeface="Arial" pitchFamily="34" charset="0"/>
              <a:buChar char="•"/>
            </a:pPr>
            <a:r>
              <a:rPr lang="en-US" dirty="0" smtClean="0"/>
              <a:t>Molecules can rotate about their center of mass and so can store kinetic energy in the motion of rotation</a:t>
            </a:r>
          </a:p>
          <a:p>
            <a:pPr>
              <a:buFont typeface="Arial" pitchFamily="34" charset="0"/>
              <a:buChar char="•"/>
            </a:pPr>
            <a:r>
              <a:rPr lang="en-US" dirty="0" smtClean="0"/>
              <a:t>Molecules can vibrate along/about their bonds and so can store kinetic energy in the motion of vibration</a:t>
            </a:r>
          </a:p>
        </p:txBody>
      </p:sp>
      <p:pic>
        <p:nvPicPr>
          <p:cNvPr id="4" name="Picture 3" descr="Molecular Kinetic Energy.jpg"/>
          <p:cNvPicPr>
            <a:picLocks noChangeAspect="1"/>
          </p:cNvPicPr>
          <p:nvPr/>
        </p:nvPicPr>
        <p:blipFill>
          <a:blip r:embed="rId3"/>
          <a:stretch>
            <a:fillRect/>
          </a:stretch>
        </p:blipFill>
        <p:spPr>
          <a:xfrm>
            <a:off x="1066800" y="2743200"/>
            <a:ext cx="6934200" cy="39059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Internal Energy of a System is the sum of the Kinetic and Potential Energies</a:t>
            </a:r>
            <a:endParaRPr lang="en-US" sz="2800" dirty="0"/>
          </a:p>
        </p:txBody>
      </p:sp>
      <p:sp>
        <p:nvSpPr>
          <p:cNvPr id="3" name="TextBox 2"/>
          <p:cNvSpPr txBox="1"/>
          <p:nvPr/>
        </p:nvSpPr>
        <p:spPr>
          <a:xfrm>
            <a:off x="914400" y="1981200"/>
            <a:ext cx="7391400" cy="830997"/>
          </a:xfrm>
          <a:prstGeom prst="rect">
            <a:avLst/>
          </a:prstGeom>
          <a:noFill/>
        </p:spPr>
        <p:txBody>
          <a:bodyPr wrap="square" rtlCol="0">
            <a:spAutoFit/>
          </a:bodyPr>
          <a:lstStyle/>
          <a:p>
            <a:pPr algn="ctr"/>
            <a:r>
              <a:rPr lang="en-US" sz="4800" dirty="0" smtClean="0"/>
              <a:t>U = Kinetic + Potential</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1922</Words>
  <Application>Microsoft Office PowerPoint</Application>
  <PresentationFormat>On-screen Show (4:3)</PresentationFormat>
  <Paragraphs>139</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How is Energy Stored in Matter/Chemical Systems?</vt:lpstr>
      <vt:lpstr>Slide 3</vt:lpstr>
      <vt:lpstr>Groups of molecules (bulk matter) can possess an electric potential energy based on their configurations.  States with positive and negative charges close together are lower in energy than states where they are separated..</vt:lpstr>
      <vt:lpstr>A molecule may possess a potential energy due to the proximity of charged groups/electron clouds with respect to one another.</vt:lpstr>
      <vt:lpstr>Osmotic pressure is due to a difference in potential between two solutions</vt:lpstr>
      <vt:lpstr>A system composed of hydrocarbon molecules and oxygen molecules possesses a potential energy because the atoms could potentially re-arrange to form the lower energy carbon dioxide and water molecules</vt:lpstr>
      <vt:lpstr>Kinetic Energy takes a variety of forms</vt:lpstr>
      <vt:lpstr>The Internal Energy of a System is the sum of the Kinetic and Potential Energies</vt:lpstr>
      <vt:lpstr>Slide 10</vt:lpstr>
      <vt:lpstr>The amount of energy stored in these different “degrees of freedom” varies with each mode.</vt:lpstr>
      <vt:lpstr>The Zeroth Law of Thermodynamics and Temperature</vt:lpstr>
      <vt:lpstr>Slide 13</vt:lpstr>
      <vt:lpstr>Slide 14</vt:lpstr>
      <vt:lpstr>Slide 15</vt:lpstr>
      <vt:lpstr>Slide 16</vt:lpstr>
      <vt:lpstr>Slide 17</vt:lpstr>
      <vt:lpstr>Slide 18</vt:lpstr>
      <vt:lpstr>Slide 19</vt:lpstr>
      <vt:lpstr>Kinetic Theory helps to explain Ideal Gas Law</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obkb</dc:creator>
  <cp:lastModifiedBy>obkb</cp:lastModifiedBy>
  <cp:revision>54</cp:revision>
  <dcterms:created xsi:type="dcterms:W3CDTF">2014-01-27T01:31:52Z</dcterms:created>
  <dcterms:modified xsi:type="dcterms:W3CDTF">2014-01-27T09:28:41Z</dcterms:modified>
</cp:coreProperties>
</file>